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49.jpg" ContentType="image/jpeg"/>
  <Override PartName="/ppt/media/image5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351" r:id="rId2"/>
    <p:sldId id="310" r:id="rId3"/>
    <p:sldId id="306" r:id="rId4"/>
    <p:sldId id="308" r:id="rId5"/>
    <p:sldId id="256" r:id="rId6"/>
    <p:sldId id="352" r:id="rId7"/>
    <p:sldId id="353" r:id="rId8"/>
    <p:sldId id="311" r:id="rId9"/>
    <p:sldId id="313" r:id="rId10"/>
    <p:sldId id="269" r:id="rId11"/>
    <p:sldId id="355" r:id="rId12"/>
    <p:sldId id="281" r:id="rId13"/>
    <p:sldId id="277" r:id="rId14"/>
    <p:sldId id="314" r:id="rId15"/>
    <p:sldId id="315" r:id="rId16"/>
    <p:sldId id="316" r:id="rId17"/>
    <p:sldId id="297" r:id="rId18"/>
    <p:sldId id="356" r:id="rId19"/>
    <p:sldId id="317" r:id="rId20"/>
    <p:sldId id="318" r:id="rId21"/>
    <p:sldId id="272" r:id="rId22"/>
    <p:sldId id="290" r:id="rId23"/>
    <p:sldId id="286" r:id="rId24"/>
    <p:sldId id="332" r:id="rId25"/>
    <p:sldId id="333" r:id="rId26"/>
    <p:sldId id="340" r:id="rId27"/>
    <p:sldId id="341" r:id="rId28"/>
    <p:sldId id="342" r:id="rId29"/>
    <p:sldId id="343" r:id="rId30"/>
    <p:sldId id="344" r:id="rId31"/>
    <p:sldId id="345" r:id="rId32"/>
    <p:sldId id="361" r:id="rId33"/>
    <p:sldId id="319" r:id="rId34"/>
    <p:sldId id="270" r:id="rId35"/>
    <p:sldId id="366" r:id="rId36"/>
    <p:sldId id="367" r:id="rId37"/>
    <p:sldId id="320" r:id="rId38"/>
    <p:sldId id="357" r:id="rId39"/>
    <p:sldId id="322" r:id="rId40"/>
    <p:sldId id="273" r:id="rId41"/>
    <p:sldId id="279" r:id="rId42"/>
    <p:sldId id="347" r:id="rId43"/>
    <p:sldId id="348" r:id="rId44"/>
    <p:sldId id="349" r:id="rId45"/>
    <p:sldId id="350" r:id="rId46"/>
    <p:sldId id="267" r:id="rId47"/>
    <p:sldId id="337" r:id="rId48"/>
    <p:sldId id="338" r:id="rId49"/>
    <p:sldId id="339" r:id="rId50"/>
    <p:sldId id="285" r:id="rId51"/>
    <p:sldId id="323" r:id="rId52"/>
    <p:sldId id="329" r:id="rId53"/>
    <p:sldId id="278" r:id="rId54"/>
    <p:sldId id="274" r:id="rId55"/>
    <p:sldId id="275" r:id="rId56"/>
    <p:sldId id="288" r:id="rId57"/>
    <p:sldId id="289" r:id="rId58"/>
    <p:sldId id="284" r:id="rId59"/>
    <p:sldId id="358" r:id="rId60"/>
    <p:sldId id="330" r:id="rId61"/>
    <p:sldId id="276" r:id="rId62"/>
    <p:sldId id="268" r:id="rId63"/>
    <p:sldId id="301" r:id="rId64"/>
    <p:sldId id="287" r:id="rId65"/>
    <p:sldId id="324" r:id="rId66"/>
    <p:sldId id="368" r:id="rId67"/>
    <p:sldId id="369" r:id="rId68"/>
    <p:sldId id="291" r:id="rId69"/>
    <p:sldId id="282" r:id="rId70"/>
    <p:sldId id="283" r:id="rId71"/>
    <p:sldId id="325" r:id="rId72"/>
    <p:sldId id="327" r:id="rId73"/>
    <p:sldId id="364" r:id="rId74"/>
    <p:sldId id="363" r:id="rId75"/>
    <p:sldId id="365" r:id="rId7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38" autoAdjust="0"/>
    <p:restoredTop sz="86457" autoAdjust="0"/>
  </p:normalViewPr>
  <p:slideViewPr>
    <p:cSldViewPr>
      <p:cViewPr varScale="1">
        <p:scale>
          <a:sx n="80" d="100"/>
          <a:sy n="80" d="100"/>
        </p:scale>
        <p:origin x="117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42858-8C47-4EA6-84E9-D5D297AAB58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46F7B95-A33C-4FF6-9E98-211D4D58E954}">
      <dgm:prSet phldrT="[Text]"/>
      <dgm:spPr/>
      <dgm:t>
        <a:bodyPr/>
        <a:lstStyle/>
        <a:p>
          <a:r>
            <a:rPr lang="en-US" dirty="0" smtClean="0"/>
            <a:t>GT Filter System</a:t>
          </a:r>
          <a:endParaRPr lang="en-US" dirty="0"/>
        </a:p>
      </dgm:t>
    </dgm:pt>
    <dgm:pt modelId="{7EFC170E-4A44-40F2-AEAC-574D9F8723C9}" type="parTrans" cxnId="{2C36E432-BCBE-41D8-875D-DC400FEBC9B2}">
      <dgm:prSet/>
      <dgm:spPr/>
      <dgm:t>
        <a:bodyPr/>
        <a:lstStyle/>
        <a:p>
          <a:endParaRPr lang="en-US"/>
        </a:p>
      </dgm:t>
    </dgm:pt>
    <dgm:pt modelId="{D6BB83FB-CD64-4173-A36F-A61673172BE4}" type="sibTrans" cxnId="{2C36E432-BCBE-41D8-875D-DC400FEBC9B2}">
      <dgm:prSet/>
      <dgm:spPr/>
      <dgm:t>
        <a:bodyPr/>
        <a:lstStyle/>
        <a:p>
          <a:endParaRPr lang="en-US"/>
        </a:p>
      </dgm:t>
    </dgm:pt>
    <dgm:pt modelId="{157ABA03-3668-43BC-8E35-76C6649D9632}">
      <dgm:prSet phldrT="[Text]"/>
      <dgm:spPr>
        <a:solidFill>
          <a:srgbClr val="00B050"/>
        </a:solidFill>
      </dgm:spPr>
      <dgm:t>
        <a:bodyPr/>
        <a:lstStyle/>
        <a:p>
          <a:r>
            <a:rPr lang="en-US" dirty="0" smtClean="0"/>
            <a:t>Static</a:t>
          </a:r>
          <a:endParaRPr lang="en-US" dirty="0"/>
        </a:p>
      </dgm:t>
    </dgm:pt>
    <dgm:pt modelId="{E421E6CB-0806-49B8-836D-0E5827C97145}" type="parTrans" cxnId="{10451564-0C50-4EFB-A833-FDB63A778023}">
      <dgm:prSet/>
      <dgm:spPr/>
      <dgm:t>
        <a:bodyPr/>
        <a:lstStyle/>
        <a:p>
          <a:endParaRPr lang="en-US"/>
        </a:p>
      </dgm:t>
    </dgm:pt>
    <dgm:pt modelId="{EDFE5124-C01B-4186-A0EB-8FC381263891}" type="sibTrans" cxnId="{10451564-0C50-4EFB-A833-FDB63A778023}">
      <dgm:prSet/>
      <dgm:spPr/>
      <dgm:t>
        <a:bodyPr/>
        <a:lstStyle/>
        <a:p>
          <a:endParaRPr lang="en-US"/>
        </a:p>
      </dgm:t>
    </dgm:pt>
    <dgm:pt modelId="{6BCBBFBE-AA84-4556-944D-381BA6B3432A}">
      <dgm:prSet phldrT="[Text]"/>
      <dgm:spPr>
        <a:solidFill>
          <a:srgbClr val="FF0000"/>
        </a:solidFill>
      </dgm:spPr>
      <dgm:t>
        <a:bodyPr/>
        <a:lstStyle/>
        <a:p>
          <a:r>
            <a:rPr lang="en-US" dirty="0" smtClean="0"/>
            <a:t>Pulse</a:t>
          </a:r>
          <a:endParaRPr lang="en-US" dirty="0"/>
        </a:p>
      </dgm:t>
    </dgm:pt>
    <dgm:pt modelId="{724C9A1D-7FFD-4AA6-9195-7CE23E9764B5}" type="parTrans" cxnId="{5B2C7BB4-BF2D-4725-A75E-6433AA8F4429}">
      <dgm:prSet/>
      <dgm:spPr/>
      <dgm:t>
        <a:bodyPr/>
        <a:lstStyle/>
        <a:p>
          <a:endParaRPr lang="en-US"/>
        </a:p>
      </dgm:t>
    </dgm:pt>
    <dgm:pt modelId="{2D32BEA7-451D-4207-9045-ADB1B3CF552B}" type="sibTrans" cxnId="{5B2C7BB4-BF2D-4725-A75E-6433AA8F4429}">
      <dgm:prSet/>
      <dgm:spPr/>
      <dgm:t>
        <a:bodyPr/>
        <a:lstStyle/>
        <a:p>
          <a:endParaRPr lang="en-US"/>
        </a:p>
      </dgm:t>
    </dgm:pt>
    <dgm:pt modelId="{D6E463F7-42F5-4D43-A5EF-9EE8D1C4B19A}">
      <dgm:prSet phldrT="[Text]"/>
      <dgm:spPr/>
      <dgm:t>
        <a:bodyPr/>
        <a:lstStyle/>
        <a:p>
          <a:r>
            <a:rPr lang="en-US" dirty="0" smtClean="0"/>
            <a:t>Pre-Filter</a:t>
          </a:r>
          <a:endParaRPr lang="en-US" dirty="0"/>
        </a:p>
      </dgm:t>
    </dgm:pt>
    <dgm:pt modelId="{BAA56FB7-A389-4D35-B28A-BB33D7AD3E5E}" type="parTrans" cxnId="{C4764FA4-5E87-41BF-83F0-F89CAA4DE1CF}">
      <dgm:prSet/>
      <dgm:spPr/>
      <dgm:t>
        <a:bodyPr/>
        <a:lstStyle/>
        <a:p>
          <a:endParaRPr lang="en-US"/>
        </a:p>
      </dgm:t>
    </dgm:pt>
    <dgm:pt modelId="{2DB7B9AB-EC71-441E-89B6-5D679E481155}" type="sibTrans" cxnId="{C4764FA4-5E87-41BF-83F0-F89CAA4DE1CF}">
      <dgm:prSet/>
      <dgm:spPr/>
      <dgm:t>
        <a:bodyPr/>
        <a:lstStyle/>
        <a:p>
          <a:endParaRPr lang="en-US"/>
        </a:p>
      </dgm:t>
    </dgm:pt>
    <dgm:pt modelId="{00A1761C-1A94-4386-9516-4E8C1E564363}">
      <dgm:prSet phldrT="[Text]"/>
      <dgm:spPr/>
      <dgm:t>
        <a:bodyPr/>
        <a:lstStyle/>
        <a:p>
          <a:r>
            <a:rPr lang="en-US" dirty="0" smtClean="0"/>
            <a:t>Fine Filter</a:t>
          </a:r>
          <a:endParaRPr lang="en-US" dirty="0"/>
        </a:p>
      </dgm:t>
    </dgm:pt>
    <dgm:pt modelId="{0F978184-D53F-498A-8C0D-385F73A8AC99}" type="parTrans" cxnId="{33456B5A-56A3-4C2E-90D2-CC72A2EDA65B}">
      <dgm:prSet/>
      <dgm:spPr/>
      <dgm:t>
        <a:bodyPr/>
        <a:lstStyle/>
        <a:p>
          <a:endParaRPr lang="en-US"/>
        </a:p>
      </dgm:t>
    </dgm:pt>
    <dgm:pt modelId="{0E50108F-7B8A-4031-86BB-1CCFAD9878A9}" type="sibTrans" cxnId="{33456B5A-56A3-4C2E-90D2-CC72A2EDA65B}">
      <dgm:prSet/>
      <dgm:spPr/>
      <dgm:t>
        <a:bodyPr/>
        <a:lstStyle/>
        <a:p>
          <a:endParaRPr lang="en-US"/>
        </a:p>
      </dgm:t>
    </dgm:pt>
    <dgm:pt modelId="{66108DB8-46FE-4AB4-8852-1864B4823B5A}">
      <dgm:prSet phldrT="[Text]"/>
      <dgm:spPr/>
      <dgm:t>
        <a:bodyPr/>
        <a:lstStyle/>
        <a:p>
          <a:r>
            <a:rPr lang="en-US" dirty="0" smtClean="0"/>
            <a:t>Final Filter</a:t>
          </a:r>
          <a:endParaRPr lang="en-US" dirty="0"/>
        </a:p>
      </dgm:t>
    </dgm:pt>
    <dgm:pt modelId="{71916193-FC70-47D0-90CD-BECCE81A131E}" type="parTrans" cxnId="{804106C2-C8B6-44C8-8CC7-5DD3448713D7}">
      <dgm:prSet/>
      <dgm:spPr/>
      <dgm:t>
        <a:bodyPr/>
        <a:lstStyle/>
        <a:p>
          <a:endParaRPr lang="en-US"/>
        </a:p>
      </dgm:t>
    </dgm:pt>
    <dgm:pt modelId="{EAC1C81E-BCE6-46B1-BB8B-F1CDE7F472B3}" type="sibTrans" cxnId="{804106C2-C8B6-44C8-8CC7-5DD3448713D7}">
      <dgm:prSet/>
      <dgm:spPr/>
      <dgm:t>
        <a:bodyPr/>
        <a:lstStyle/>
        <a:p>
          <a:endParaRPr lang="en-US"/>
        </a:p>
      </dgm:t>
    </dgm:pt>
    <dgm:pt modelId="{360DB51F-EC24-4EC0-B77D-57BC52E0C5B3}">
      <dgm:prSet phldrT="[Text]"/>
      <dgm:spPr/>
      <dgm:t>
        <a:bodyPr/>
        <a:lstStyle/>
        <a:p>
          <a:r>
            <a:rPr lang="en-US" dirty="0" smtClean="0"/>
            <a:t>Pleated Panel</a:t>
          </a:r>
          <a:endParaRPr lang="en-US" dirty="0"/>
        </a:p>
      </dgm:t>
    </dgm:pt>
    <dgm:pt modelId="{DB54DBFE-638B-4257-A374-2BF4B4458E50}" type="parTrans" cxnId="{904DC12B-0B70-43E9-9C2A-DBDE60B83A76}">
      <dgm:prSet/>
      <dgm:spPr/>
      <dgm:t>
        <a:bodyPr/>
        <a:lstStyle/>
        <a:p>
          <a:endParaRPr lang="en-US"/>
        </a:p>
      </dgm:t>
    </dgm:pt>
    <dgm:pt modelId="{2BA6B5A0-1DC6-46B3-BF52-08CEDB021427}" type="sibTrans" cxnId="{904DC12B-0B70-43E9-9C2A-DBDE60B83A76}">
      <dgm:prSet/>
      <dgm:spPr/>
      <dgm:t>
        <a:bodyPr/>
        <a:lstStyle/>
        <a:p>
          <a:endParaRPr lang="en-US"/>
        </a:p>
      </dgm:t>
    </dgm:pt>
    <dgm:pt modelId="{9CD43CFE-946E-4F20-B2DC-70F134C5B6BE}">
      <dgm:prSet phldrT="[Text]"/>
      <dgm:spPr/>
      <dgm:t>
        <a:bodyPr/>
        <a:lstStyle/>
        <a:p>
          <a:r>
            <a:rPr lang="en-US" dirty="0" smtClean="0"/>
            <a:t>Pocket filter</a:t>
          </a:r>
          <a:endParaRPr lang="en-US" dirty="0"/>
        </a:p>
      </dgm:t>
    </dgm:pt>
    <dgm:pt modelId="{F2EC1E5F-A4B4-48E2-8782-8058A068EAAF}" type="parTrans" cxnId="{7C5E8C83-691D-435A-B664-46B9CEAE8F09}">
      <dgm:prSet/>
      <dgm:spPr/>
      <dgm:t>
        <a:bodyPr/>
        <a:lstStyle/>
        <a:p>
          <a:endParaRPr lang="en-US"/>
        </a:p>
      </dgm:t>
    </dgm:pt>
    <dgm:pt modelId="{6B6EACA5-052B-4009-B241-DC1B7C118D8C}" type="sibTrans" cxnId="{7C5E8C83-691D-435A-B664-46B9CEAE8F09}">
      <dgm:prSet/>
      <dgm:spPr/>
      <dgm:t>
        <a:bodyPr/>
        <a:lstStyle/>
        <a:p>
          <a:endParaRPr lang="en-US"/>
        </a:p>
      </dgm:t>
    </dgm:pt>
    <dgm:pt modelId="{F25C5FEB-4DCD-49CF-8BAC-BDD61BD54FED}">
      <dgm:prSet phldrT="[Text]"/>
      <dgm:spPr/>
      <dgm:t>
        <a:bodyPr/>
        <a:lstStyle/>
        <a:p>
          <a:r>
            <a:rPr lang="en-US" dirty="0" smtClean="0"/>
            <a:t>V-type filter</a:t>
          </a:r>
          <a:endParaRPr lang="en-US" dirty="0"/>
        </a:p>
      </dgm:t>
    </dgm:pt>
    <dgm:pt modelId="{40462F38-877D-4150-A1C5-3CA305196376}" type="parTrans" cxnId="{2DA2CB3D-A583-4694-9F8D-AFE78BC6231F}">
      <dgm:prSet/>
      <dgm:spPr/>
      <dgm:t>
        <a:bodyPr/>
        <a:lstStyle/>
        <a:p>
          <a:endParaRPr lang="en-US"/>
        </a:p>
      </dgm:t>
    </dgm:pt>
    <dgm:pt modelId="{1474A40E-ECB8-47F7-8CEB-060A0EE10FCB}" type="sibTrans" cxnId="{2DA2CB3D-A583-4694-9F8D-AFE78BC6231F}">
      <dgm:prSet/>
      <dgm:spPr/>
      <dgm:t>
        <a:bodyPr/>
        <a:lstStyle/>
        <a:p>
          <a:endParaRPr lang="en-US"/>
        </a:p>
      </dgm:t>
    </dgm:pt>
    <dgm:pt modelId="{7956D652-A78C-4272-8D6C-AFCC9244E676}">
      <dgm:prSet phldrT="[Text]"/>
      <dgm:spPr/>
      <dgm:t>
        <a:bodyPr/>
        <a:lstStyle/>
        <a:p>
          <a:r>
            <a:rPr lang="en-US" dirty="0" smtClean="0"/>
            <a:t>Pocket filter</a:t>
          </a:r>
          <a:endParaRPr lang="en-US" dirty="0"/>
        </a:p>
      </dgm:t>
    </dgm:pt>
    <dgm:pt modelId="{9417A57C-5482-4412-8889-C6C88C43A7AF}" type="parTrans" cxnId="{276332D3-845F-444B-8A96-B254B49DC0C3}">
      <dgm:prSet/>
      <dgm:spPr/>
      <dgm:t>
        <a:bodyPr/>
        <a:lstStyle/>
        <a:p>
          <a:endParaRPr lang="en-US"/>
        </a:p>
      </dgm:t>
    </dgm:pt>
    <dgm:pt modelId="{CD21881D-BD4A-4489-B28D-A15AFAE887BC}" type="sibTrans" cxnId="{276332D3-845F-444B-8A96-B254B49DC0C3}">
      <dgm:prSet/>
      <dgm:spPr/>
      <dgm:t>
        <a:bodyPr/>
        <a:lstStyle/>
        <a:p>
          <a:endParaRPr lang="en-US"/>
        </a:p>
      </dgm:t>
    </dgm:pt>
    <dgm:pt modelId="{28173B96-0997-481D-B325-2BA1C6FA19B2}">
      <dgm:prSet phldrT="[Text]"/>
      <dgm:spPr/>
      <dgm:t>
        <a:bodyPr/>
        <a:lstStyle/>
        <a:p>
          <a:r>
            <a:rPr lang="en-US" dirty="0" smtClean="0"/>
            <a:t>Glass mat</a:t>
          </a:r>
          <a:endParaRPr lang="en-US" dirty="0"/>
        </a:p>
      </dgm:t>
    </dgm:pt>
    <dgm:pt modelId="{DC513692-6012-4271-B4E4-7858BDF12E4C}" type="parTrans" cxnId="{448B8FCF-AB38-4437-B7DB-112D2B88517C}">
      <dgm:prSet/>
      <dgm:spPr/>
      <dgm:t>
        <a:bodyPr/>
        <a:lstStyle/>
        <a:p>
          <a:endParaRPr lang="en-US"/>
        </a:p>
      </dgm:t>
    </dgm:pt>
    <dgm:pt modelId="{4E83D253-E2F0-4989-9BCD-2E6DF65FC4C5}" type="sibTrans" cxnId="{448B8FCF-AB38-4437-B7DB-112D2B88517C}">
      <dgm:prSet/>
      <dgm:spPr/>
      <dgm:t>
        <a:bodyPr/>
        <a:lstStyle/>
        <a:p>
          <a:endParaRPr lang="en-US"/>
        </a:p>
      </dgm:t>
    </dgm:pt>
    <dgm:pt modelId="{05608AC4-BB42-46AE-B935-1C43E6213354}">
      <dgm:prSet phldrT="[Text]"/>
      <dgm:spPr/>
      <dgm:t>
        <a:bodyPr/>
        <a:lstStyle/>
        <a:p>
          <a:r>
            <a:rPr lang="en-US" dirty="0" smtClean="0"/>
            <a:t>Synthetic</a:t>
          </a:r>
          <a:endParaRPr lang="en-US" dirty="0"/>
        </a:p>
      </dgm:t>
    </dgm:pt>
    <dgm:pt modelId="{B2A7FFC8-86BF-4030-8FDF-B0F7E7D77EFB}" type="parTrans" cxnId="{430A9107-11E4-490F-A720-173231C020C7}">
      <dgm:prSet/>
      <dgm:spPr/>
      <dgm:t>
        <a:bodyPr/>
        <a:lstStyle/>
        <a:p>
          <a:endParaRPr lang="en-US"/>
        </a:p>
      </dgm:t>
    </dgm:pt>
    <dgm:pt modelId="{70F8BE14-D8B1-4A45-BBB4-28F336BAD028}" type="sibTrans" cxnId="{430A9107-11E4-490F-A720-173231C020C7}">
      <dgm:prSet/>
      <dgm:spPr/>
      <dgm:t>
        <a:bodyPr/>
        <a:lstStyle/>
        <a:p>
          <a:endParaRPr lang="en-US"/>
        </a:p>
      </dgm:t>
    </dgm:pt>
    <dgm:pt modelId="{B582DD69-41DF-419F-BE6E-E9D396AEE33C}">
      <dgm:prSet phldrT="[Text]"/>
      <dgm:spPr/>
      <dgm:t>
        <a:bodyPr/>
        <a:lstStyle/>
        <a:p>
          <a:r>
            <a:rPr lang="en-US" dirty="0" smtClean="0"/>
            <a:t>Glass paper</a:t>
          </a:r>
          <a:endParaRPr lang="en-US" dirty="0"/>
        </a:p>
      </dgm:t>
    </dgm:pt>
    <dgm:pt modelId="{3E832281-D217-435A-A0D1-2360AF1E0227}" type="parTrans" cxnId="{08A378E5-733E-4D5A-A9B1-2F63DEDE4990}">
      <dgm:prSet/>
      <dgm:spPr/>
      <dgm:t>
        <a:bodyPr/>
        <a:lstStyle/>
        <a:p>
          <a:endParaRPr lang="en-US"/>
        </a:p>
      </dgm:t>
    </dgm:pt>
    <dgm:pt modelId="{997E173D-DFE7-4BC6-B914-C7805DCC94E7}" type="sibTrans" cxnId="{08A378E5-733E-4D5A-A9B1-2F63DEDE4990}">
      <dgm:prSet/>
      <dgm:spPr/>
      <dgm:t>
        <a:bodyPr/>
        <a:lstStyle/>
        <a:p>
          <a:endParaRPr lang="en-US"/>
        </a:p>
      </dgm:t>
    </dgm:pt>
    <dgm:pt modelId="{3CABF95A-325B-42A8-A764-B118318D9E2A}">
      <dgm:prSet phldrT="[Text]"/>
      <dgm:spPr/>
      <dgm:t>
        <a:bodyPr/>
        <a:lstStyle/>
        <a:p>
          <a:r>
            <a:rPr lang="en-US" dirty="0" smtClean="0"/>
            <a:t>Synthetic</a:t>
          </a:r>
          <a:endParaRPr lang="en-US" dirty="0"/>
        </a:p>
      </dgm:t>
    </dgm:pt>
    <dgm:pt modelId="{F67BB0E2-B74F-477E-AA91-68F43B2AA2F0}" type="parTrans" cxnId="{5F078CB7-46BA-4265-8B9E-A68E8F85B3DC}">
      <dgm:prSet/>
      <dgm:spPr/>
      <dgm:t>
        <a:bodyPr/>
        <a:lstStyle/>
        <a:p>
          <a:endParaRPr lang="en-US"/>
        </a:p>
      </dgm:t>
    </dgm:pt>
    <dgm:pt modelId="{722E2A72-4EBF-4DE5-88B8-924DB7B47AD1}" type="sibTrans" cxnId="{5F078CB7-46BA-4265-8B9E-A68E8F85B3DC}">
      <dgm:prSet/>
      <dgm:spPr/>
      <dgm:t>
        <a:bodyPr/>
        <a:lstStyle/>
        <a:p>
          <a:endParaRPr lang="en-US"/>
        </a:p>
      </dgm:t>
    </dgm:pt>
    <dgm:pt modelId="{EDC5DCBB-8177-4863-9321-E4DA110856FE}">
      <dgm:prSet phldrT="[Text]"/>
      <dgm:spPr/>
      <dgm:t>
        <a:bodyPr/>
        <a:lstStyle/>
        <a:p>
          <a:r>
            <a:rPr lang="en-US" dirty="0" smtClean="0"/>
            <a:t>Composite</a:t>
          </a:r>
          <a:endParaRPr lang="en-US" dirty="0"/>
        </a:p>
      </dgm:t>
    </dgm:pt>
    <dgm:pt modelId="{39EB94AA-E07D-4EF3-9CD9-50AB8AD33710}" type="parTrans" cxnId="{5FB6044A-CE02-4F4A-BF44-F63087917BA9}">
      <dgm:prSet/>
      <dgm:spPr/>
      <dgm:t>
        <a:bodyPr/>
        <a:lstStyle/>
        <a:p>
          <a:endParaRPr lang="en-US"/>
        </a:p>
      </dgm:t>
    </dgm:pt>
    <dgm:pt modelId="{BDF6ABB9-DAB7-4739-9B36-9A9D0885141E}" type="sibTrans" cxnId="{5FB6044A-CE02-4F4A-BF44-F63087917BA9}">
      <dgm:prSet/>
      <dgm:spPr/>
      <dgm:t>
        <a:bodyPr/>
        <a:lstStyle/>
        <a:p>
          <a:endParaRPr lang="en-US"/>
        </a:p>
      </dgm:t>
    </dgm:pt>
    <dgm:pt modelId="{4CBC6CFB-6D22-4298-9D8F-1E86811A61FD}">
      <dgm:prSet phldrT="[Text]"/>
      <dgm:spPr/>
      <dgm:t>
        <a:bodyPr/>
        <a:lstStyle/>
        <a:p>
          <a:r>
            <a:rPr lang="en-US" dirty="0" smtClean="0"/>
            <a:t>V-type filter</a:t>
          </a:r>
          <a:endParaRPr lang="en-US" dirty="0"/>
        </a:p>
      </dgm:t>
    </dgm:pt>
    <dgm:pt modelId="{A70829E8-BF85-4E9D-9B30-3812FCE91AFC}" type="parTrans" cxnId="{DAF7AB79-4AFF-40A0-9BC2-1731594CA65C}">
      <dgm:prSet/>
      <dgm:spPr/>
      <dgm:t>
        <a:bodyPr/>
        <a:lstStyle/>
        <a:p>
          <a:endParaRPr lang="en-US"/>
        </a:p>
      </dgm:t>
    </dgm:pt>
    <dgm:pt modelId="{57E4D70C-9299-4389-B267-154E80201EAD}" type="sibTrans" cxnId="{DAF7AB79-4AFF-40A0-9BC2-1731594CA65C}">
      <dgm:prSet/>
      <dgm:spPr/>
      <dgm:t>
        <a:bodyPr/>
        <a:lstStyle/>
        <a:p>
          <a:endParaRPr lang="en-US"/>
        </a:p>
      </dgm:t>
    </dgm:pt>
    <dgm:pt modelId="{553F15B2-0C0E-4D5B-A145-71CCF1C2EBD7}">
      <dgm:prSet phldrT="[Text]"/>
      <dgm:spPr/>
      <dgm:t>
        <a:bodyPr/>
        <a:lstStyle/>
        <a:p>
          <a:r>
            <a:rPr lang="en-US" dirty="0" smtClean="0"/>
            <a:t>Glass paper</a:t>
          </a:r>
          <a:endParaRPr lang="en-US" dirty="0"/>
        </a:p>
      </dgm:t>
    </dgm:pt>
    <dgm:pt modelId="{1E3AE52A-354D-40BD-B6D0-E7BFE1DB1420}" type="parTrans" cxnId="{2006BB82-095D-4721-AAA8-DD1410E4E4CE}">
      <dgm:prSet/>
      <dgm:spPr/>
      <dgm:t>
        <a:bodyPr/>
        <a:lstStyle/>
        <a:p>
          <a:endParaRPr lang="en-US"/>
        </a:p>
      </dgm:t>
    </dgm:pt>
    <dgm:pt modelId="{AF770A3C-F9E7-48FB-9198-270E653A3EB4}" type="sibTrans" cxnId="{2006BB82-095D-4721-AAA8-DD1410E4E4CE}">
      <dgm:prSet/>
      <dgm:spPr/>
      <dgm:t>
        <a:bodyPr/>
        <a:lstStyle/>
        <a:p>
          <a:endParaRPr lang="en-US"/>
        </a:p>
      </dgm:t>
    </dgm:pt>
    <dgm:pt modelId="{33090F00-5B61-4A2F-82A1-2A62331E80D1}">
      <dgm:prSet phldrT="[Text]"/>
      <dgm:spPr/>
      <dgm:t>
        <a:bodyPr/>
        <a:lstStyle/>
        <a:p>
          <a:r>
            <a:rPr lang="en-US" dirty="0" smtClean="0"/>
            <a:t>Composite</a:t>
          </a:r>
          <a:endParaRPr lang="en-US" dirty="0"/>
        </a:p>
      </dgm:t>
    </dgm:pt>
    <dgm:pt modelId="{07B5BAF4-AF16-4347-9C1C-B7800F49CA1C}" type="parTrans" cxnId="{4E524218-CA46-44D8-AFCF-0619FF6F1BB1}">
      <dgm:prSet/>
      <dgm:spPr/>
      <dgm:t>
        <a:bodyPr/>
        <a:lstStyle/>
        <a:p>
          <a:endParaRPr lang="en-US"/>
        </a:p>
      </dgm:t>
    </dgm:pt>
    <dgm:pt modelId="{611CBB22-FB66-4B03-8AFD-941ABB32ADDF}" type="sibTrans" cxnId="{4E524218-CA46-44D8-AFCF-0619FF6F1BB1}">
      <dgm:prSet/>
      <dgm:spPr/>
      <dgm:t>
        <a:bodyPr/>
        <a:lstStyle/>
        <a:p>
          <a:endParaRPr lang="en-US"/>
        </a:p>
      </dgm:t>
    </dgm:pt>
    <dgm:pt modelId="{58840D77-575B-4AF2-B03C-63CBDDB8B32D}">
      <dgm:prSet phldrT="[Text]"/>
      <dgm:spPr/>
      <dgm:t>
        <a:bodyPr/>
        <a:lstStyle/>
        <a:p>
          <a:r>
            <a:rPr lang="en-US" dirty="0" smtClean="0"/>
            <a:t>Cylindrical / Conical element</a:t>
          </a:r>
          <a:endParaRPr lang="en-US" dirty="0"/>
        </a:p>
      </dgm:t>
    </dgm:pt>
    <dgm:pt modelId="{91F12D51-595C-4156-B3CC-B47A9094009F}" type="parTrans" cxnId="{1369572D-C541-45F4-9596-60F00C07E19F}">
      <dgm:prSet/>
      <dgm:spPr/>
      <dgm:t>
        <a:bodyPr/>
        <a:lstStyle/>
        <a:p>
          <a:endParaRPr lang="en-US"/>
        </a:p>
      </dgm:t>
    </dgm:pt>
    <dgm:pt modelId="{703E92F3-722B-47CE-9D20-41578D73B258}" type="sibTrans" cxnId="{1369572D-C541-45F4-9596-60F00C07E19F}">
      <dgm:prSet/>
      <dgm:spPr/>
      <dgm:t>
        <a:bodyPr/>
        <a:lstStyle/>
        <a:p>
          <a:endParaRPr lang="en-US"/>
        </a:p>
      </dgm:t>
    </dgm:pt>
    <dgm:pt modelId="{68F0DA53-4702-4EB3-8216-5EDE2658D6AF}">
      <dgm:prSet phldrT="[Text]"/>
      <dgm:spPr/>
      <dgm:t>
        <a:bodyPr/>
        <a:lstStyle/>
        <a:p>
          <a:r>
            <a:rPr lang="en-US" dirty="0" smtClean="0"/>
            <a:t>Cellulose</a:t>
          </a:r>
          <a:endParaRPr lang="en-US" dirty="0"/>
        </a:p>
      </dgm:t>
    </dgm:pt>
    <dgm:pt modelId="{E1C20382-EAC5-4249-929A-955C475CC838}" type="parTrans" cxnId="{1EF6A960-2D74-4677-BF1F-9ED52DBC4290}">
      <dgm:prSet/>
      <dgm:spPr/>
      <dgm:t>
        <a:bodyPr/>
        <a:lstStyle/>
        <a:p>
          <a:endParaRPr lang="en-US"/>
        </a:p>
      </dgm:t>
    </dgm:pt>
    <dgm:pt modelId="{049BBB67-59C5-4F17-97E7-B6AAFC1A8510}" type="sibTrans" cxnId="{1EF6A960-2D74-4677-BF1F-9ED52DBC4290}">
      <dgm:prSet/>
      <dgm:spPr/>
      <dgm:t>
        <a:bodyPr/>
        <a:lstStyle/>
        <a:p>
          <a:endParaRPr lang="en-US"/>
        </a:p>
      </dgm:t>
    </dgm:pt>
    <dgm:pt modelId="{BA5CE0C8-3A6D-46C8-A1E0-BA30A01FB096}">
      <dgm:prSet phldrT="[Text]"/>
      <dgm:spPr/>
      <dgm:t>
        <a:bodyPr/>
        <a:lstStyle/>
        <a:p>
          <a:r>
            <a:rPr lang="en-US" dirty="0" smtClean="0"/>
            <a:t>Glass paper</a:t>
          </a:r>
          <a:endParaRPr lang="en-US" dirty="0"/>
        </a:p>
      </dgm:t>
    </dgm:pt>
    <dgm:pt modelId="{20B9B643-AFC1-4D67-8F78-1EB713797E8D}" type="parTrans" cxnId="{D17E5258-4368-462F-9E04-B64AE5F81FCB}">
      <dgm:prSet/>
      <dgm:spPr/>
      <dgm:t>
        <a:bodyPr/>
        <a:lstStyle/>
        <a:p>
          <a:endParaRPr lang="en-US"/>
        </a:p>
      </dgm:t>
    </dgm:pt>
    <dgm:pt modelId="{3F48A883-BB27-42F0-B874-C12D21A57C74}" type="sibTrans" cxnId="{D17E5258-4368-462F-9E04-B64AE5F81FCB}">
      <dgm:prSet/>
      <dgm:spPr/>
      <dgm:t>
        <a:bodyPr/>
        <a:lstStyle/>
        <a:p>
          <a:endParaRPr lang="en-US"/>
        </a:p>
      </dgm:t>
    </dgm:pt>
    <dgm:pt modelId="{93D61EAA-D343-4F68-A863-ABFDBE088F0F}">
      <dgm:prSet phldrT="[Text]"/>
      <dgm:spPr/>
      <dgm:t>
        <a:bodyPr/>
        <a:lstStyle/>
        <a:p>
          <a:r>
            <a:rPr lang="en-US" dirty="0" smtClean="0"/>
            <a:t>Composite</a:t>
          </a:r>
          <a:endParaRPr lang="en-US" dirty="0"/>
        </a:p>
      </dgm:t>
    </dgm:pt>
    <dgm:pt modelId="{EB501897-699A-46FD-BE49-4DD08F189C9C}" type="parTrans" cxnId="{13B4D251-C4CA-43BE-831A-9DAA681BA6C2}">
      <dgm:prSet/>
      <dgm:spPr/>
      <dgm:t>
        <a:bodyPr/>
        <a:lstStyle/>
        <a:p>
          <a:endParaRPr lang="en-US"/>
        </a:p>
      </dgm:t>
    </dgm:pt>
    <dgm:pt modelId="{05F0A47D-573B-4A49-8502-E7C0A5DA97F1}" type="sibTrans" cxnId="{13B4D251-C4CA-43BE-831A-9DAA681BA6C2}">
      <dgm:prSet/>
      <dgm:spPr/>
      <dgm:t>
        <a:bodyPr/>
        <a:lstStyle/>
        <a:p>
          <a:endParaRPr lang="en-US"/>
        </a:p>
      </dgm:t>
    </dgm:pt>
    <dgm:pt modelId="{4A131BF4-4F97-422C-9569-54B1EE676F3A}">
      <dgm:prSet phldrT="[Text]"/>
      <dgm:spPr/>
      <dgm:t>
        <a:bodyPr/>
        <a:lstStyle/>
        <a:p>
          <a:r>
            <a:rPr lang="en-US" dirty="0" smtClean="0"/>
            <a:t>Cylindrical / Conical element</a:t>
          </a:r>
          <a:endParaRPr lang="en-US" dirty="0"/>
        </a:p>
      </dgm:t>
    </dgm:pt>
    <dgm:pt modelId="{D118EEA4-9472-447B-9A3F-48B9ABC4BBFD}" type="parTrans" cxnId="{8AD078BF-089C-498D-AA2E-9337FD214CB2}">
      <dgm:prSet/>
      <dgm:spPr/>
      <dgm:t>
        <a:bodyPr/>
        <a:lstStyle/>
        <a:p>
          <a:endParaRPr lang="en-US"/>
        </a:p>
      </dgm:t>
    </dgm:pt>
    <dgm:pt modelId="{E85C096A-1C76-4756-9F9B-D3F49744B6D1}" type="sibTrans" cxnId="{8AD078BF-089C-498D-AA2E-9337FD214CB2}">
      <dgm:prSet/>
      <dgm:spPr/>
      <dgm:t>
        <a:bodyPr/>
        <a:lstStyle/>
        <a:p>
          <a:endParaRPr lang="en-US"/>
        </a:p>
      </dgm:t>
    </dgm:pt>
    <dgm:pt modelId="{5DEB2C64-1684-4E19-8660-9964BAD9C745}">
      <dgm:prSet phldrT="[Text]"/>
      <dgm:spPr/>
      <dgm:t>
        <a:bodyPr/>
        <a:lstStyle/>
        <a:p>
          <a:r>
            <a:rPr lang="en-US" dirty="0" smtClean="0"/>
            <a:t>Composite</a:t>
          </a:r>
          <a:endParaRPr lang="en-US" dirty="0"/>
        </a:p>
      </dgm:t>
    </dgm:pt>
    <dgm:pt modelId="{DF6E9B74-813F-4284-9018-35D04BCE9085}" type="parTrans" cxnId="{289E41AC-55B3-4608-A7F5-ECDA3F9B9D83}">
      <dgm:prSet/>
      <dgm:spPr/>
      <dgm:t>
        <a:bodyPr/>
        <a:lstStyle/>
        <a:p>
          <a:endParaRPr lang="en-US"/>
        </a:p>
      </dgm:t>
    </dgm:pt>
    <dgm:pt modelId="{4A305878-4919-4320-ABF3-6A7C73ECA9AE}" type="sibTrans" cxnId="{289E41AC-55B3-4608-A7F5-ECDA3F9B9D83}">
      <dgm:prSet/>
      <dgm:spPr/>
      <dgm:t>
        <a:bodyPr/>
        <a:lstStyle/>
        <a:p>
          <a:endParaRPr lang="en-US"/>
        </a:p>
      </dgm:t>
    </dgm:pt>
    <dgm:pt modelId="{C31762C4-5A53-4122-A667-F6461A05D6CC}">
      <dgm:prSet phldrT="[Text]"/>
      <dgm:spPr/>
      <dgm:t>
        <a:bodyPr/>
        <a:lstStyle/>
        <a:p>
          <a:r>
            <a:rPr lang="en-US" dirty="0" smtClean="0"/>
            <a:t>Cellulose</a:t>
          </a:r>
          <a:endParaRPr lang="en-US" dirty="0"/>
        </a:p>
      </dgm:t>
    </dgm:pt>
    <dgm:pt modelId="{7A0E3CBE-CBB6-41FC-852A-7D7C38182A11}" type="parTrans" cxnId="{63498488-E51D-4489-95DB-1B9B00E6BAE8}">
      <dgm:prSet/>
      <dgm:spPr/>
      <dgm:t>
        <a:bodyPr/>
        <a:lstStyle/>
        <a:p>
          <a:endParaRPr lang="en-US"/>
        </a:p>
      </dgm:t>
    </dgm:pt>
    <dgm:pt modelId="{E5D559B4-3F92-4F7B-B94A-945DEA737206}" type="sibTrans" cxnId="{63498488-E51D-4489-95DB-1B9B00E6BAE8}">
      <dgm:prSet/>
      <dgm:spPr/>
      <dgm:t>
        <a:bodyPr/>
        <a:lstStyle/>
        <a:p>
          <a:endParaRPr lang="en-US"/>
        </a:p>
      </dgm:t>
    </dgm:pt>
    <dgm:pt modelId="{0DA18405-B8EE-4AF3-8DB3-8E79D0EBD213}">
      <dgm:prSet phldrT="[Text]"/>
      <dgm:spPr/>
      <dgm:t>
        <a:bodyPr/>
        <a:lstStyle/>
        <a:p>
          <a:r>
            <a:rPr lang="en-US" dirty="0" smtClean="0"/>
            <a:t>Cellulose glass/ synthetic</a:t>
          </a:r>
          <a:endParaRPr lang="en-US" dirty="0"/>
        </a:p>
      </dgm:t>
    </dgm:pt>
    <dgm:pt modelId="{3F8E2129-E2A4-41EB-9BBA-6F114DA677E3}" type="parTrans" cxnId="{FD6869A4-D155-44E2-A129-2A158D44E713}">
      <dgm:prSet/>
      <dgm:spPr/>
      <dgm:t>
        <a:bodyPr/>
        <a:lstStyle/>
        <a:p>
          <a:endParaRPr lang="en-US"/>
        </a:p>
      </dgm:t>
    </dgm:pt>
    <dgm:pt modelId="{E135F1DD-FC5B-43E1-9578-8F39EC3EDC48}" type="sibTrans" cxnId="{FD6869A4-D155-44E2-A129-2A158D44E713}">
      <dgm:prSet/>
      <dgm:spPr/>
      <dgm:t>
        <a:bodyPr/>
        <a:lstStyle/>
        <a:p>
          <a:endParaRPr lang="en-US"/>
        </a:p>
      </dgm:t>
    </dgm:pt>
    <dgm:pt modelId="{7B683062-E831-4C1D-81ED-ABB7F4A1EDBB}" type="pres">
      <dgm:prSet presAssocID="{A4B42858-8C47-4EA6-84E9-D5D297AAB585}" presName="hierChild1" presStyleCnt="0">
        <dgm:presLayoutVars>
          <dgm:orgChart val="1"/>
          <dgm:chPref val="1"/>
          <dgm:dir/>
          <dgm:animOne val="branch"/>
          <dgm:animLvl val="lvl"/>
          <dgm:resizeHandles/>
        </dgm:presLayoutVars>
      </dgm:prSet>
      <dgm:spPr/>
      <dgm:t>
        <a:bodyPr/>
        <a:lstStyle/>
        <a:p>
          <a:endParaRPr lang="en-US"/>
        </a:p>
      </dgm:t>
    </dgm:pt>
    <dgm:pt modelId="{9F79BBA0-1863-4990-8B2E-7EC633584DC7}" type="pres">
      <dgm:prSet presAssocID="{346F7B95-A33C-4FF6-9E98-211D4D58E954}" presName="hierRoot1" presStyleCnt="0">
        <dgm:presLayoutVars>
          <dgm:hierBranch val="init"/>
        </dgm:presLayoutVars>
      </dgm:prSet>
      <dgm:spPr/>
    </dgm:pt>
    <dgm:pt modelId="{10FB6DAD-0E61-497F-8D7C-DA1571DFB1C5}" type="pres">
      <dgm:prSet presAssocID="{346F7B95-A33C-4FF6-9E98-211D4D58E954}" presName="rootComposite1" presStyleCnt="0"/>
      <dgm:spPr/>
    </dgm:pt>
    <dgm:pt modelId="{BF15BD51-BDFE-4AEA-8A72-61E8225D3FF6}" type="pres">
      <dgm:prSet presAssocID="{346F7B95-A33C-4FF6-9E98-211D4D58E954}" presName="rootText1" presStyleLbl="node0" presStyleIdx="0" presStyleCnt="1">
        <dgm:presLayoutVars>
          <dgm:chPref val="3"/>
        </dgm:presLayoutVars>
      </dgm:prSet>
      <dgm:spPr/>
      <dgm:t>
        <a:bodyPr/>
        <a:lstStyle/>
        <a:p>
          <a:endParaRPr lang="en-US"/>
        </a:p>
      </dgm:t>
    </dgm:pt>
    <dgm:pt modelId="{80F54BF1-614B-4181-883F-4FD2B3F67150}" type="pres">
      <dgm:prSet presAssocID="{346F7B95-A33C-4FF6-9E98-211D4D58E954}" presName="rootConnector1" presStyleLbl="node1" presStyleIdx="0" presStyleCnt="0"/>
      <dgm:spPr/>
      <dgm:t>
        <a:bodyPr/>
        <a:lstStyle/>
        <a:p>
          <a:endParaRPr lang="en-US"/>
        </a:p>
      </dgm:t>
    </dgm:pt>
    <dgm:pt modelId="{53D9A4A7-672C-48D6-8238-14FF90467E84}" type="pres">
      <dgm:prSet presAssocID="{346F7B95-A33C-4FF6-9E98-211D4D58E954}" presName="hierChild2" presStyleCnt="0"/>
      <dgm:spPr/>
    </dgm:pt>
    <dgm:pt modelId="{8968E201-D4BE-4D36-ABA5-04A1D13CA4BD}" type="pres">
      <dgm:prSet presAssocID="{E421E6CB-0806-49B8-836D-0E5827C97145}" presName="Name37" presStyleLbl="parChTrans1D2" presStyleIdx="0" presStyleCnt="2"/>
      <dgm:spPr/>
      <dgm:t>
        <a:bodyPr/>
        <a:lstStyle/>
        <a:p>
          <a:endParaRPr lang="en-US"/>
        </a:p>
      </dgm:t>
    </dgm:pt>
    <dgm:pt modelId="{1E7FC520-0110-450E-B903-51764F899754}" type="pres">
      <dgm:prSet presAssocID="{157ABA03-3668-43BC-8E35-76C6649D9632}" presName="hierRoot2" presStyleCnt="0">
        <dgm:presLayoutVars>
          <dgm:hierBranch val="init"/>
        </dgm:presLayoutVars>
      </dgm:prSet>
      <dgm:spPr/>
    </dgm:pt>
    <dgm:pt modelId="{FBFF6C0A-AD28-4C1C-A3DC-8677BA27A47D}" type="pres">
      <dgm:prSet presAssocID="{157ABA03-3668-43BC-8E35-76C6649D9632}" presName="rootComposite" presStyleCnt="0"/>
      <dgm:spPr/>
    </dgm:pt>
    <dgm:pt modelId="{0F9CB87B-F29E-4802-A049-E564CA4E06A3}" type="pres">
      <dgm:prSet presAssocID="{157ABA03-3668-43BC-8E35-76C6649D9632}" presName="rootText" presStyleLbl="node2" presStyleIdx="0" presStyleCnt="2">
        <dgm:presLayoutVars>
          <dgm:chPref val="3"/>
        </dgm:presLayoutVars>
      </dgm:prSet>
      <dgm:spPr/>
      <dgm:t>
        <a:bodyPr/>
        <a:lstStyle/>
        <a:p>
          <a:endParaRPr lang="en-US"/>
        </a:p>
      </dgm:t>
    </dgm:pt>
    <dgm:pt modelId="{F7DBCD6A-2293-4DCA-AAA7-76D11D8DE901}" type="pres">
      <dgm:prSet presAssocID="{157ABA03-3668-43BC-8E35-76C6649D9632}" presName="rootConnector" presStyleLbl="node2" presStyleIdx="0" presStyleCnt="2"/>
      <dgm:spPr/>
      <dgm:t>
        <a:bodyPr/>
        <a:lstStyle/>
        <a:p>
          <a:endParaRPr lang="en-US"/>
        </a:p>
      </dgm:t>
    </dgm:pt>
    <dgm:pt modelId="{DFE17D3F-ADFA-405F-98A0-85B4D6D915BD}" type="pres">
      <dgm:prSet presAssocID="{157ABA03-3668-43BC-8E35-76C6649D9632}" presName="hierChild4" presStyleCnt="0"/>
      <dgm:spPr/>
    </dgm:pt>
    <dgm:pt modelId="{E59FCC43-D271-46BF-AB2E-E7392C1181BF}" type="pres">
      <dgm:prSet presAssocID="{BAA56FB7-A389-4D35-B28A-BB33D7AD3E5E}" presName="Name37" presStyleLbl="parChTrans1D3" presStyleIdx="0" presStyleCnt="4"/>
      <dgm:spPr/>
      <dgm:t>
        <a:bodyPr/>
        <a:lstStyle/>
        <a:p>
          <a:endParaRPr lang="en-US"/>
        </a:p>
      </dgm:t>
    </dgm:pt>
    <dgm:pt modelId="{55F96BD9-D235-4D6A-B98B-259F40FCAE9A}" type="pres">
      <dgm:prSet presAssocID="{D6E463F7-42F5-4D43-A5EF-9EE8D1C4B19A}" presName="hierRoot2" presStyleCnt="0">
        <dgm:presLayoutVars>
          <dgm:hierBranch val="init"/>
        </dgm:presLayoutVars>
      </dgm:prSet>
      <dgm:spPr/>
    </dgm:pt>
    <dgm:pt modelId="{6E5AB74E-DB13-4553-B1EE-EC4E63174B60}" type="pres">
      <dgm:prSet presAssocID="{D6E463F7-42F5-4D43-A5EF-9EE8D1C4B19A}" presName="rootComposite" presStyleCnt="0"/>
      <dgm:spPr/>
    </dgm:pt>
    <dgm:pt modelId="{F52BA2C8-FE94-4532-91BB-279129729204}" type="pres">
      <dgm:prSet presAssocID="{D6E463F7-42F5-4D43-A5EF-9EE8D1C4B19A}" presName="rootText" presStyleLbl="node3" presStyleIdx="0" presStyleCnt="4">
        <dgm:presLayoutVars>
          <dgm:chPref val="3"/>
        </dgm:presLayoutVars>
      </dgm:prSet>
      <dgm:spPr/>
      <dgm:t>
        <a:bodyPr/>
        <a:lstStyle/>
        <a:p>
          <a:endParaRPr lang="en-US"/>
        </a:p>
      </dgm:t>
    </dgm:pt>
    <dgm:pt modelId="{3C880F8F-3535-48AE-B258-797D22F1D5F4}" type="pres">
      <dgm:prSet presAssocID="{D6E463F7-42F5-4D43-A5EF-9EE8D1C4B19A}" presName="rootConnector" presStyleLbl="node3" presStyleIdx="0" presStyleCnt="4"/>
      <dgm:spPr/>
      <dgm:t>
        <a:bodyPr/>
        <a:lstStyle/>
        <a:p>
          <a:endParaRPr lang="en-US"/>
        </a:p>
      </dgm:t>
    </dgm:pt>
    <dgm:pt modelId="{8654E38E-F008-45FB-AD87-374B110C6BA3}" type="pres">
      <dgm:prSet presAssocID="{D6E463F7-42F5-4D43-A5EF-9EE8D1C4B19A}" presName="hierChild4" presStyleCnt="0"/>
      <dgm:spPr/>
    </dgm:pt>
    <dgm:pt modelId="{6B5AA639-C39F-4176-8718-A4A79454232D}" type="pres">
      <dgm:prSet presAssocID="{DB54DBFE-638B-4257-A374-2BF4B4458E50}" presName="Name37" presStyleLbl="parChTrans1D4" presStyleIdx="0" presStyleCnt="19"/>
      <dgm:spPr/>
      <dgm:t>
        <a:bodyPr/>
        <a:lstStyle/>
        <a:p>
          <a:endParaRPr lang="en-US"/>
        </a:p>
      </dgm:t>
    </dgm:pt>
    <dgm:pt modelId="{F2FB4344-913B-48F1-B745-E404EB6B8ADB}" type="pres">
      <dgm:prSet presAssocID="{360DB51F-EC24-4EC0-B77D-57BC52E0C5B3}" presName="hierRoot2" presStyleCnt="0">
        <dgm:presLayoutVars>
          <dgm:hierBranch val="init"/>
        </dgm:presLayoutVars>
      </dgm:prSet>
      <dgm:spPr/>
    </dgm:pt>
    <dgm:pt modelId="{5D453E11-6C01-49D1-B978-EADCD03B0625}" type="pres">
      <dgm:prSet presAssocID="{360DB51F-EC24-4EC0-B77D-57BC52E0C5B3}" presName="rootComposite" presStyleCnt="0"/>
      <dgm:spPr/>
    </dgm:pt>
    <dgm:pt modelId="{A8AEA646-D87C-447A-8100-BF73AE1DCF40}" type="pres">
      <dgm:prSet presAssocID="{360DB51F-EC24-4EC0-B77D-57BC52E0C5B3}" presName="rootText" presStyleLbl="node4" presStyleIdx="0" presStyleCnt="19">
        <dgm:presLayoutVars>
          <dgm:chPref val="3"/>
        </dgm:presLayoutVars>
      </dgm:prSet>
      <dgm:spPr/>
      <dgm:t>
        <a:bodyPr/>
        <a:lstStyle/>
        <a:p>
          <a:endParaRPr lang="en-US"/>
        </a:p>
      </dgm:t>
    </dgm:pt>
    <dgm:pt modelId="{F760B03D-7302-4951-9E4F-3DA1425DED04}" type="pres">
      <dgm:prSet presAssocID="{360DB51F-EC24-4EC0-B77D-57BC52E0C5B3}" presName="rootConnector" presStyleLbl="node4" presStyleIdx="0" presStyleCnt="19"/>
      <dgm:spPr/>
      <dgm:t>
        <a:bodyPr/>
        <a:lstStyle/>
        <a:p>
          <a:endParaRPr lang="en-US"/>
        </a:p>
      </dgm:t>
    </dgm:pt>
    <dgm:pt modelId="{01BBF82C-7C82-42C6-AB2C-8E4F3220F19A}" type="pres">
      <dgm:prSet presAssocID="{360DB51F-EC24-4EC0-B77D-57BC52E0C5B3}" presName="hierChild4" presStyleCnt="0"/>
      <dgm:spPr/>
    </dgm:pt>
    <dgm:pt modelId="{CC937C97-FA4E-44E1-9F9F-3EDBACDDC64E}" type="pres">
      <dgm:prSet presAssocID="{360DB51F-EC24-4EC0-B77D-57BC52E0C5B3}" presName="hierChild5" presStyleCnt="0"/>
      <dgm:spPr/>
    </dgm:pt>
    <dgm:pt modelId="{710D841B-CB1B-40D3-9928-2B28FA784CFD}" type="pres">
      <dgm:prSet presAssocID="{9417A57C-5482-4412-8889-C6C88C43A7AF}" presName="Name37" presStyleLbl="parChTrans1D4" presStyleIdx="1" presStyleCnt="19"/>
      <dgm:spPr/>
      <dgm:t>
        <a:bodyPr/>
        <a:lstStyle/>
        <a:p>
          <a:endParaRPr lang="en-US"/>
        </a:p>
      </dgm:t>
    </dgm:pt>
    <dgm:pt modelId="{E3DB9C6F-B332-4CB5-80BE-8D4F5BC06FBD}" type="pres">
      <dgm:prSet presAssocID="{7956D652-A78C-4272-8D6C-AFCC9244E676}" presName="hierRoot2" presStyleCnt="0">
        <dgm:presLayoutVars>
          <dgm:hierBranch val="init"/>
        </dgm:presLayoutVars>
      </dgm:prSet>
      <dgm:spPr/>
    </dgm:pt>
    <dgm:pt modelId="{C9DBC526-6A1C-414F-A750-6F8BF904A2CE}" type="pres">
      <dgm:prSet presAssocID="{7956D652-A78C-4272-8D6C-AFCC9244E676}" presName="rootComposite" presStyleCnt="0"/>
      <dgm:spPr/>
    </dgm:pt>
    <dgm:pt modelId="{8757D3B7-DBA1-4D0A-AC10-7E827F0C0877}" type="pres">
      <dgm:prSet presAssocID="{7956D652-A78C-4272-8D6C-AFCC9244E676}" presName="rootText" presStyleLbl="node4" presStyleIdx="1" presStyleCnt="19">
        <dgm:presLayoutVars>
          <dgm:chPref val="3"/>
        </dgm:presLayoutVars>
      </dgm:prSet>
      <dgm:spPr/>
      <dgm:t>
        <a:bodyPr/>
        <a:lstStyle/>
        <a:p>
          <a:endParaRPr lang="en-US"/>
        </a:p>
      </dgm:t>
    </dgm:pt>
    <dgm:pt modelId="{3DE4A318-6975-492D-ACB6-9364E25158D5}" type="pres">
      <dgm:prSet presAssocID="{7956D652-A78C-4272-8D6C-AFCC9244E676}" presName="rootConnector" presStyleLbl="node4" presStyleIdx="1" presStyleCnt="19"/>
      <dgm:spPr/>
      <dgm:t>
        <a:bodyPr/>
        <a:lstStyle/>
        <a:p>
          <a:endParaRPr lang="en-US"/>
        </a:p>
      </dgm:t>
    </dgm:pt>
    <dgm:pt modelId="{3F9D188A-5661-4E4B-A04C-FDC231E91101}" type="pres">
      <dgm:prSet presAssocID="{7956D652-A78C-4272-8D6C-AFCC9244E676}" presName="hierChild4" presStyleCnt="0"/>
      <dgm:spPr/>
    </dgm:pt>
    <dgm:pt modelId="{57F127E7-CA8B-4DAC-A5A7-3A26412AA266}" type="pres">
      <dgm:prSet presAssocID="{7956D652-A78C-4272-8D6C-AFCC9244E676}" presName="hierChild5" presStyleCnt="0"/>
      <dgm:spPr/>
    </dgm:pt>
    <dgm:pt modelId="{17A0C062-4C2F-4D0B-9A95-7D1AC10BB266}" type="pres">
      <dgm:prSet presAssocID="{D6E463F7-42F5-4D43-A5EF-9EE8D1C4B19A}" presName="hierChild5" presStyleCnt="0"/>
      <dgm:spPr/>
    </dgm:pt>
    <dgm:pt modelId="{15A5874E-D6F8-457C-95C9-28967E09C293}" type="pres">
      <dgm:prSet presAssocID="{0F978184-D53F-498A-8C0D-385F73A8AC99}" presName="Name37" presStyleLbl="parChTrans1D3" presStyleIdx="1" presStyleCnt="4"/>
      <dgm:spPr/>
      <dgm:t>
        <a:bodyPr/>
        <a:lstStyle/>
        <a:p>
          <a:endParaRPr lang="en-US"/>
        </a:p>
      </dgm:t>
    </dgm:pt>
    <dgm:pt modelId="{610D69BB-92F6-424D-AA64-4F608C759487}" type="pres">
      <dgm:prSet presAssocID="{00A1761C-1A94-4386-9516-4E8C1E564363}" presName="hierRoot2" presStyleCnt="0">
        <dgm:presLayoutVars>
          <dgm:hierBranch val="init"/>
        </dgm:presLayoutVars>
      </dgm:prSet>
      <dgm:spPr/>
    </dgm:pt>
    <dgm:pt modelId="{41541899-9C77-41B1-AD2E-1582894B687D}" type="pres">
      <dgm:prSet presAssocID="{00A1761C-1A94-4386-9516-4E8C1E564363}" presName="rootComposite" presStyleCnt="0"/>
      <dgm:spPr/>
    </dgm:pt>
    <dgm:pt modelId="{66A61036-754F-41C0-A5FA-8ABEB31FB790}" type="pres">
      <dgm:prSet presAssocID="{00A1761C-1A94-4386-9516-4E8C1E564363}" presName="rootText" presStyleLbl="node3" presStyleIdx="1" presStyleCnt="4">
        <dgm:presLayoutVars>
          <dgm:chPref val="3"/>
        </dgm:presLayoutVars>
      </dgm:prSet>
      <dgm:spPr/>
      <dgm:t>
        <a:bodyPr/>
        <a:lstStyle/>
        <a:p>
          <a:endParaRPr lang="en-US"/>
        </a:p>
      </dgm:t>
    </dgm:pt>
    <dgm:pt modelId="{135D0957-2947-42D6-B5AF-851F72A3EF63}" type="pres">
      <dgm:prSet presAssocID="{00A1761C-1A94-4386-9516-4E8C1E564363}" presName="rootConnector" presStyleLbl="node3" presStyleIdx="1" presStyleCnt="4"/>
      <dgm:spPr/>
      <dgm:t>
        <a:bodyPr/>
        <a:lstStyle/>
        <a:p>
          <a:endParaRPr lang="en-US"/>
        </a:p>
      </dgm:t>
    </dgm:pt>
    <dgm:pt modelId="{24978293-6B1C-4C3E-974B-923EB90ACF29}" type="pres">
      <dgm:prSet presAssocID="{00A1761C-1A94-4386-9516-4E8C1E564363}" presName="hierChild4" presStyleCnt="0"/>
      <dgm:spPr/>
    </dgm:pt>
    <dgm:pt modelId="{5AA18D8A-1584-4B07-8F92-B580880CB8EC}" type="pres">
      <dgm:prSet presAssocID="{F2EC1E5F-A4B4-48E2-8782-8058A068EAAF}" presName="Name37" presStyleLbl="parChTrans1D4" presStyleIdx="2" presStyleCnt="19"/>
      <dgm:spPr/>
      <dgm:t>
        <a:bodyPr/>
        <a:lstStyle/>
        <a:p>
          <a:endParaRPr lang="en-US"/>
        </a:p>
      </dgm:t>
    </dgm:pt>
    <dgm:pt modelId="{1AF46C31-056C-426D-AE9D-7983CDEA63A2}" type="pres">
      <dgm:prSet presAssocID="{9CD43CFE-946E-4F20-B2DC-70F134C5B6BE}" presName="hierRoot2" presStyleCnt="0">
        <dgm:presLayoutVars>
          <dgm:hierBranch val="init"/>
        </dgm:presLayoutVars>
      </dgm:prSet>
      <dgm:spPr/>
    </dgm:pt>
    <dgm:pt modelId="{A95177C2-9993-4334-8044-179C1EE967BF}" type="pres">
      <dgm:prSet presAssocID="{9CD43CFE-946E-4F20-B2DC-70F134C5B6BE}" presName="rootComposite" presStyleCnt="0"/>
      <dgm:spPr/>
    </dgm:pt>
    <dgm:pt modelId="{5A1D2CCE-5D59-4156-BA26-2E7ADE4409EC}" type="pres">
      <dgm:prSet presAssocID="{9CD43CFE-946E-4F20-B2DC-70F134C5B6BE}" presName="rootText" presStyleLbl="node4" presStyleIdx="2" presStyleCnt="19">
        <dgm:presLayoutVars>
          <dgm:chPref val="3"/>
        </dgm:presLayoutVars>
      </dgm:prSet>
      <dgm:spPr/>
      <dgm:t>
        <a:bodyPr/>
        <a:lstStyle/>
        <a:p>
          <a:endParaRPr lang="en-US"/>
        </a:p>
      </dgm:t>
    </dgm:pt>
    <dgm:pt modelId="{9CCA8077-85C6-4F07-A586-74517B5A7886}" type="pres">
      <dgm:prSet presAssocID="{9CD43CFE-946E-4F20-B2DC-70F134C5B6BE}" presName="rootConnector" presStyleLbl="node4" presStyleIdx="2" presStyleCnt="19"/>
      <dgm:spPr/>
      <dgm:t>
        <a:bodyPr/>
        <a:lstStyle/>
        <a:p>
          <a:endParaRPr lang="en-US"/>
        </a:p>
      </dgm:t>
    </dgm:pt>
    <dgm:pt modelId="{32F98DD8-927E-4759-9975-19228B11ED86}" type="pres">
      <dgm:prSet presAssocID="{9CD43CFE-946E-4F20-B2DC-70F134C5B6BE}" presName="hierChild4" presStyleCnt="0"/>
      <dgm:spPr/>
    </dgm:pt>
    <dgm:pt modelId="{ACE44886-4BEA-43C7-9EFE-96729D7BFEAE}" type="pres">
      <dgm:prSet presAssocID="{DC513692-6012-4271-B4E4-7858BDF12E4C}" presName="Name37" presStyleLbl="parChTrans1D4" presStyleIdx="3" presStyleCnt="19"/>
      <dgm:spPr/>
      <dgm:t>
        <a:bodyPr/>
        <a:lstStyle/>
        <a:p>
          <a:endParaRPr lang="en-US"/>
        </a:p>
      </dgm:t>
    </dgm:pt>
    <dgm:pt modelId="{DD51D207-3B09-4AB5-8ACF-D78A110BD17F}" type="pres">
      <dgm:prSet presAssocID="{28173B96-0997-481D-B325-2BA1C6FA19B2}" presName="hierRoot2" presStyleCnt="0">
        <dgm:presLayoutVars>
          <dgm:hierBranch val="init"/>
        </dgm:presLayoutVars>
      </dgm:prSet>
      <dgm:spPr/>
    </dgm:pt>
    <dgm:pt modelId="{AB545ED0-E07C-458C-B361-784095164EF5}" type="pres">
      <dgm:prSet presAssocID="{28173B96-0997-481D-B325-2BA1C6FA19B2}" presName="rootComposite" presStyleCnt="0"/>
      <dgm:spPr/>
    </dgm:pt>
    <dgm:pt modelId="{65FE9AF4-A36D-4BBC-B0B2-CE905B8C561D}" type="pres">
      <dgm:prSet presAssocID="{28173B96-0997-481D-B325-2BA1C6FA19B2}" presName="rootText" presStyleLbl="node4" presStyleIdx="3" presStyleCnt="19">
        <dgm:presLayoutVars>
          <dgm:chPref val="3"/>
        </dgm:presLayoutVars>
      </dgm:prSet>
      <dgm:spPr/>
      <dgm:t>
        <a:bodyPr/>
        <a:lstStyle/>
        <a:p>
          <a:endParaRPr lang="en-US"/>
        </a:p>
      </dgm:t>
    </dgm:pt>
    <dgm:pt modelId="{FEC313A6-0F92-4BD5-B117-F944CD9D7183}" type="pres">
      <dgm:prSet presAssocID="{28173B96-0997-481D-B325-2BA1C6FA19B2}" presName="rootConnector" presStyleLbl="node4" presStyleIdx="3" presStyleCnt="19"/>
      <dgm:spPr/>
      <dgm:t>
        <a:bodyPr/>
        <a:lstStyle/>
        <a:p>
          <a:endParaRPr lang="en-US"/>
        </a:p>
      </dgm:t>
    </dgm:pt>
    <dgm:pt modelId="{FBE1C02A-1377-4966-9FD3-C38D7FF1601A}" type="pres">
      <dgm:prSet presAssocID="{28173B96-0997-481D-B325-2BA1C6FA19B2}" presName="hierChild4" presStyleCnt="0"/>
      <dgm:spPr/>
    </dgm:pt>
    <dgm:pt modelId="{55F97281-47EE-4FBF-AB3F-9983EEB41062}" type="pres">
      <dgm:prSet presAssocID="{28173B96-0997-481D-B325-2BA1C6FA19B2}" presName="hierChild5" presStyleCnt="0"/>
      <dgm:spPr/>
    </dgm:pt>
    <dgm:pt modelId="{2DC70935-49D4-4F73-A52F-4D647B033655}" type="pres">
      <dgm:prSet presAssocID="{B2A7FFC8-86BF-4030-8FDF-B0F7E7D77EFB}" presName="Name37" presStyleLbl="parChTrans1D4" presStyleIdx="4" presStyleCnt="19"/>
      <dgm:spPr/>
      <dgm:t>
        <a:bodyPr/>
        <a:lstStyle/>
        <a:p>
          <a:endParaRPr lang="en-US"/>
        </a:p>
      </dgm:t>
    </dgm:pt>
    <dgm:pt modelId="{190135BA-E79E-48B2-97FE-D436AFD87942}" type="pres">
      <dgm:prSet presAssocID="{05608AC4-BB42-46AE-B935-1C43E6213354}" presName="hierRoot2" presStyleCnt="0">
        <dgm:presLayoutVars>
          <dgm:hierBranch val="init"/>
        </dgm:presLayoutVars>
      </dgm:prSet>
      <dgm:spPr/>
    </dgm:pt>
    <dgm:pt modelId="{72118AF5-BDCF-4257-BF9D-19E344F8B473}" type="pres">
      <dgm:prSet presAssocID="{05608AC4-BB42-46AE-B935-1C43E6213354}" presName="rootComposite" presStyleCnt="0"/>
      <dgm:spPr/>
    </dgm:pt>
    <dgm:pt modelId="{C09512CC-1BFF-47B5-8C6A-1991331EFC49}" type="pres">
      <dgm:prSet presAssocID="{05608AC4-BB42-46AE-B935-1C43E6213354}" presName="rootText" presStyleLbl="node4" presStyleIdx="4" presStyleCnt="19">
        <dgm:presLayoutVars>
          <dgm:chPref val="3"/>
        </dgm:presLayoutVars>
      </dgm:prSet>
      <dgm:spPr/>
      <dgm:t>
        <a:bodyPr/>
        <a:lstStyle/>
        <a:p>
          <a:endParaRPr lang="en-US"/>
        </a:p>
      </dgm:t>
    </dgm:pt>
    <dgm:pt modelId="{C2510D3D-6919-4A06-94E5-3A38F3B263C3}" type="pres">
      <dgm:prSet presAssocID="{05608AC4-BB42-46AE-B935-1C43E6213354}" presName="rootConnector" presStyleLbl="node4" presStyleIdx="4" presStyleCnt="19"/>
      <dgm:spPr/>
      <dgm:t>
        <a:bodyPr/>
        <a:lstStyle/>
        <a:p>
          <a:endParaRPr lang="en-US"/>
        </a:p>
      </dgm:t>
    </dgm:pt>
    <dgm:pt modelId="{29B624B6-AFE6-4550-BA91-3FACFA3B1102}" type="pres">
      <dgm:prSet presAssocID="{05608AC4-BB42-46AE-B935-1C43E6213354}" presName="hierChild4" presStyleCnt="0"/>
      <dgm:spPr/>
    </dgm:pt>
    <dgm:pt modelId="{82955D59-5AE5-416D-82CD-EDC9DC86B1AC}" type="pres">
      <dgm:prSet presAssocID="{05608AC4-BB42-46AE-B935-1C43E6213354}" presName="hierChild5" presStyleCnt="0"/>
      <dgm:spPr/>
    </dgm:pt>
    <dgm:pt modelId="{F6E7EF7C-1302-471B-8377-55BA7839116D}" type="pres">
      <dgm:prSet presAssocID="{9CD43CFE-946E-4F20-B2DC-70F134C5B6BE}" presName="hierChild5" presStyleCnt="0"/>
      <dgm:spPr/>
    </dgm:pt>
    <dgm:pt modelId="{37D3E38F-1B7C-41BD-BAA9-FB43ABB74864}" type="pres">
      <dgm:prSet presAssocID="{40462F38-877D-4150-A1C5-3CA305196376}" presName="Name37" presStyleLbl="parChTrans1D4" presStyleIdx="5" presStyleCnt="19"/>
      <dgm:spPr/>
      <dgm:t>
        <a:bodyPr/>
        <a:lstStyle/>
        <a:p>
          <a:endParaRPr lang="en-US"/>
        </a:p>
      </dgm:t>
    </dgm:pt>
    <dgm:pt modelId="{3A84AB2A-88D1-4BAC-B4DD-3E5596719201}" type="pres">
      <dgm:prSet presAssocID="{F25C5FEB-4DCD-49CF-8BAC-BDD61BD54FED}" presName="hierRoot2" presStyleCnt="0">
        <dgm:presLayoutVars>
          <dgm:hierBranch val="init"/>
        </dgm:presLayoutVars>
      </dgm:prSet>
      <dgm:spPr/>
    </dgm:pt>
    <dgm:pt modelId="{CF5CEC98-2CE9-4A07-ADF5-B19504CE3E82}" type="pres">
      <dgm:prSet presAssocID="{F25C5FEB-4DCD-49CF-8BAC-BDD61BD54FED}" presName="rootComposite" presStyleCnt="0"/>
      <dgm:spPr/>
    </dgm:pt>
    <dgm:pt modelId="{929E788F-7288-4A9D-88C1-3E4738DCE8C1}" type="pres">
      <dgm:prSet presAssocID="{F25C5FEB-4DCD-49CF-8BAC-BDD61BD54FED}" presName="rootText" presStyleLbl="node4" presStyleIdx="5" presStyleCnt="19">
        <dgm:presLayoutVars>
          <dgm:chPref val="3"/>
        </dgm:presLayoutVars>
      </dgm:prSet>
      <dgm:spPr/>
      <dgm:t>
        <a:bodyPr/>
        <a:lstStyle/>
        <a:p>
          <a:endParaRPr lang="en-US"/>
        </a:p>
      </dgm:t>
    </dgm:pt>
    <dgm:pt modelId="{D80F886E-F4E7-4CFE-A7B2-BC8BDCB06E63}" type="pres">
      <dgm:prSet presAssocID="{F25C5FEB-4DCD-49CF-8BAC-BDD61BD54FED}" presName="rootConnector" presStyleLbl="node4" presStyleIdx="5" presStyleCnt="19"/>
      <dgm:spPr/>
      <dgm:t>
        <a:bodyPr/>
        <a:lstStyle/>
        <a:p>
          <a:endParaRPr lang="en-US"/>
        </a:p>
      </dgm:t>
    </dgm:pt>
    <dgm:pt modelId="{01DF0E13-5699-43BA-B34D-9BC3B47E3178}" type="pres">
      <dgm:prSet presAssocID="{F25C5FEB-4DCD-49CF-8BAC-BDD61BD54FED}" presName="hierChild4" presStyleCnt="0"/>
      <dgm:spPr/>
    </dgm:pt>
    <dgm:pt modelId="{5120E288-6B63-4663-A755-5FC904F1277C}" type="pres">
      <dgm:prSet presAssocID="{3E832281-D217-435A-A0D1-2360AF1E0227}" presName="Name37" presStyleLbl="parChTrans1D4" presStyleIdx="6" presStyleCnt="19"/>
      <dgm:spPr/>
      <dgm:t>
        <a:bodyPr/>
        <a:lstStyle/>
        <a:p>
          <a:endParaRPr lang="en-US"/>
        </a:p>
      </dgm:t>
    </dgm:pt>
    <dgm:pt modelId="{22AF1A34-3420-4B98-A986-51EECEB7BA9C}" type="pres">
      <dgm:prSet presAssocID="{B582DD69-41DF-419F-BE6E-E9D396AEE33C}" presName="hierRoot2" presStyleCnt="0">
        <dgm:presLayoutVars>
          <dgm:hierBranch val="init"/>
        </dgm:presLayoutVars>
      </dgm:prSet>
      <dgm:spPr/>
    </dgm:pt>
    <dgm:pt modelId="{79405BDB-1194-4A20-B8BA-D44620CB7A43}" type="pres">
      <dgm:prSet presAssocID="{B582DD69-41DF-419F-BE6E-E9D396AEE33C}" presName="rootComposite" presStyleCnt="0"/>
      <dgm:spPr/>
    </dgm:pt>
    <dgm:pt modelId="{F62BD7EB-6D3C-4AA2-AD0A-A07DB5515E9C}" type="pres">
      <dgm:prSet presAssocID="{B582DD69-41DF-419F-BE6E-E9D396AEE33C}" presName="rootText" presStyleLbl="node4" presStyleIdx="6" presStyleCnt="19">
        <dgm:presLayoutVars>
          <dgm:chPref val="3"/>
        </dgm:presLayoutVars>
      </dgm:prSet>
      <dgm:spPr/>
      <dgm:t>
        <a:bodyPr/>
        <a:lstStyle/>
        <a:p>
          <a:endParaRPr lang="en-US"/>
        </a:p>
      </dgm:t>
    </dgm:pt>
    <dgm:pt modelId="{3913FAF4-B407-4D4B-85DC-F2A32245309E}" type="pres">
      <dgm:prSet presAssocID="{B582DD69-41DF-419F-BE6E-E9D396AEE33C}" presName="rootConnector" presStyleLbl="node4" presStyleIdx="6" presStyleCnt="19"/>
      <dgm:spPr/>
      <dgm:t>
        <a:bodyPr/>
        <a:lstStyle/>
        <a:p>
          <a:endParaRPr lang="en-US"/>
        </a:p>
      </dgm:t>
    </dgm:pt>
    <dgm:pt modelId="{E5AFB5F5-0720-4CA7-AD44-346EF2984D19}" type="pres">
      <dgm:prSet presAssocID="{B582DD69-41DF-419F-BE6E-E9D396AEE33C}" presName="hierChild4" presStyleCnt="0"/>
      <dgm:spPr/>
    </dgm:pt>
    <dgm:pt modelId="{4F0F2563-4FAF-49A8-8FC6-AD6970A1BD2B}" type="pres">
      <dgm:prSet presAssocID="{B582DD69-41DF-419F-BE6E-E9D396AEE33C}" presName="hierChild5" presStyleCnt="0"/>
      <dgm:spPr/>
    </dgm:pt>
    <dgm:pt modelId="{239F1CE7-DE84-4A86-95FE-205A4154B863}" type="pres">
      <dgm:prSet presAssocID="{F67BB0E2-B74F-477E-AA91-68F43B2AA2F0}" presName="Name37" presStyleLbl="parChTrans1D4" presStyleIdx="7" presStyleCnt="19"/>
      <dgm:spPr/>
      <dgm:t>
        <a:bodyPr/>
        <a:lstStyle/>
        <a:p>
          <a:endParaRPr lang="en-US"/>
        </a:p>
      </dgm:t>
    </dgm:pt>
    <dgm:pt modelId="{D864D541-D7BF-4A3B-9A89-68B91A9E928A}" type="pres">
      <dgm:prSet presAssocID="{3CABF95A-325B-42A8-A764-B118318D9E2A}" presName="hierRoot2" presStyleCnt="0">
        <dgm:presLayoutVars>
          <dgm:hierBranch val="init"/>
        </dgm:presLayoutVars>
      </dgm:prSet>
      <dgm:spPr/>
    </dgm:pt>
    <dgm:pt modelId="{483D3D28-2E5D-44C5-87BC-B0E6E0177EA1}" type="pres">
      <dgm:prSet presAssocID="{3CABF95A-325B-42A8-A764-B118318D9E2A}" presName="rootComposite" presStyleCnt="0"/>
      <dgm:spPr/>
    </dgm:pt>
    <dgm:pt modelId="{CD2344D2-702D-4F10-9EFB-854AC8A3A4AD}" type="pres">
      <dgm:prSet presAssocID="{3CABF95A-325B-42A8-A764-B118318D9E2A}" presName="rootText" presStyleLbl="node4" presStyleIdx="7" presStyleCnt="19">
        <dgm:presLayoutVars>
          <dgm:chPref val="3"/>
        </dgm:presLayoutVars>
      </dgm:prSet>
      <dgm:spPr/>
      <dgm:t>
        <a:bodyPr/>
        <a:lstStyle/>
        <a:p>
          <a:endParaRPr lang="en-US"/>
        </a:p>
      </dgm:t>
    </dgm:pt>
    <dgm:pt modelId="{45A0DD12-7BA1-4D5F-A896-8C79C22B41C7}" type="pres">
      <dgm:prSet presAssocID="{3CABF95A-325B-42A8-A764-B118318D9E2A}" presName="rootConnector" presStyleLbl="node4" presStyleIdx="7" presStyleCnt="19"/>
      <dgm:spPr/>
      <dgm:t>
        <a:bodyPr/>
        <a:lstStyle/>
        <a:p>
          <a:endParaRPr lang="en-US"/>
        </a:p>
      </dgm:t>
    </dgm:pt>
    <dgm:pt modelId="{2DE3C273-0A28-44FC-80D5-279926D23364}" type="pres">
      <dgm:prSet presAssocID="{3CABF95A-325B-42A8-A764-B118318D9E2A}" presName="hierChild4" presStyleCnt="0"/>
      <dgm:spPr/>
    </dgm:pt>
    <dgm:pt modelId="{7993B264-52A4-4A4A-8238-D620BDED1D34}" type="pres">
      <dgm:prSet presAssocID="{3CABF95A-325B-42A8-A764-B118318D9E2A}" presName="hierChild5" presStyleCnt="0"/>
      <dgm:spPr/>
    </dgm:pt>
    <dgm:pt modelId="{FEBC61AE-479F-4FC2-AA28-C03D49B9D033}" type="pres">
      <dgm:prSet presAssocID="{39EB94AA-E07D-4EF3-9CD9-50AB8AD33710}" presName="Name37" presStyleLbl="parChTrans1D4" presStyleIdx="8" presStyleCnt="19"/>
      <dgm:spPr/>
      <dgm:t>
        <a:bodyPr/>
        <a:lstStyle/>
        <a:p>
          <a:endParaRPr lang="en-US"/>
        </a:p>
      </dgm:t>
    </dgm:pt>
    <dgm:pt modelId="{233943EA-5A0D-49D4-AC4C-4032ECE3C5EC}" type="pres">
      <dgm:prSet presAssocID="{EDC5DCBB-8177-4863-9321-E4DA110856FE}" presName="hierRoot2" presStyleCnt="0">
        <dgm:presLayoutVars>
          <dgm:hierBranch val="init"/>
        </dgm:presLayoutVars>
      </dgm:prSet>
      <dgm:spPr/>
    </dgm:pt>
    <dgm:pt modelId="{8DB045FA-D6F2-4273-AFA9-1C637AFA62AE}" type="pres">
      <dgm:prSet presAssocID="{EDC5DCBB-8177-4863-9321-E4DA110856FE}" presName="rootComposite" presStyleCnt="0"/>
      <dgm:spPr/>
    </dgm:pt>
    <dgm:pt modelId="{E96D666A-E0B4-461B-90E0-1B2D3680DA93}" type="pres">
      <dgm:prSet presAssocID="{EDC5DCBB-8177-4863-9321-E4DA110856FE}" presName="rootText" presStyleLbl="node4" presStyleIdx="8" presStyleCnt="19">
        <dgm:presLayoutVars>
          <dgm:chPref val="3"/>
        </dgm:presLayoutVars>
      </dgm:prSet>
      <dgm:spPr/>
      <dgm:t>
        <a:bodyPr/>
        <a:lstStyle/>
        <a:p>
          <a:endParaRPr lang="en-US"/>
        </a:p>
      </dgm:t>
    </dgm:pt>
    <dgm:pt modelId="{720DB510-3A08-4992-AC27-3E0E32D61AC9}" type="pres">
      <dgm:prSet presAssocID="{EDC5DCBB-8177-4863-9321-E4DA110856FE}" presName="rootConnector" presStyleLbl="node4" presStyleIdx="8" presStyleCnt="19"/>
      <dgm:spPr/>
      <dgm:t>
        <a:bodyPr/>
        <a:lstStyle/>
        <a:p>
          <a:endParaRPr lang="en-US"/>
        </a:p>
      </dgm:t>
    </dgm:pt>
    <dgm:pt modelId="{2C510162-BF3F-4A0C-A3F7-1DAD43E60EFE}" type="pres">
      <dgm:prSet presAssocID="{EDC5DCBB-8177-4863-9321-E4DA110856FE}" presName="hierChild4" presStyleCnt="0"/>
      <dgm:spPr/>
    </dgm:pt>
    <dgm:pt modelId="{CF2841E6-F9FE-4F72-828A-1652262AD5CE}" type="pres">
      <dgm:prSet presAssocID="{EDC5DCBB-8177-4863-9321-E4DA110856FE}" presName="hierChild5" presStyleCnt="0"/>
      <dgm:spPr/>
    </dgm:pt>
    <dgm:pt modelId="{FC858CC6-FFCD-4A14-B855-ECD97FF2A209}" type="pres">
      <dgm:prSet presAssocID="{F25C5FEB-4DCD-49CF-8BAC-BDD61BD54FED}" presName="hierChild5" presStyleCnt="0"/>
      <dgm:spPr/>
    </dgm:pt>
    <dgm:pt modelId="{AAE7458A-C4DF-4A92-8B7C-E55543961F75}" type="pres">
      <dgm:prSet presAssocID="{00A1761C-1A94-4386-9516-4E8C1E564363}" presName="hierChild5" presStyleCnt="0"/>
      <dgm:spPr/>
    </dgm:pt>
    <dgm:pt modelId="{65804A40-EACD-4AE3-97A4-721CC2B6C825}" type="pres">
      <dgm:prSet presAssocID="{71916193-FC70-47D0-90CD-BECCE81A131E}" presName="Name37" presStyleLbl="parChTrans1D3" presStyleIdx="2" presStyleCnt="4"/>
      <dgm:spPr/>
      <dgm:t>
        <a:bodyPr/>
        <a:lstStyle/>
        <a:p>
          <a:endParaRPr lang="en-US"/>
        </a:p>
      </dgm:t>
    </dgm:pt>
    <dgm:pt modelId="{090D5644-8369-4575-A690-E6F0B2718467}" type="pres">
      <dgm:prSet presAssocID="{66108DB8-46FE-4AB4-8852-1864B4823B5A}" presName="hierRoot2" presStyleCnt="0">
        <dgm:presLayoutVars>
          <dgm:hierBranch val="init"/>
        </dgm:presLayoutVars>
      </dgm:prSet>
      <dgm:spPr/>
    </dgm:pt>
    <dgm:pt modelId="{8C3F11E1-E79C-4D76-BA8E-B5A3EDA77008}" type="pres">
      <dgm:prSet presAssocID="{66108DB8-46FE-4AB4-8852-1864B4823B5A}" presName="rootComposite" presStyleCnt="0"/>
      <dgm:spPr/>
    </dgm:pt>
    <dgm:pt modelId="{E8B92E59-633C-4D4F-B67F-423F7620DA7F}" type="pres">
      <dgm:prSet presAssocID="{66108DB8-46FE-4AB4-8852-1864B4823B5A}" presName="rootText" presStyleLbl="node3" presStyleIdx="2" presStyleCnt="4">
        <dgm:presLayoutVars>
          <dgm:chPref val="3"/>
        </dgm:presLayoutVars>
      </dgm:prSet>
      <dgm:spPr/>
      <dgm:t>
        <a:bodyPr/>
        <a:lstStyle/>
        <a:p>
          <a:endParaRPr lang="en-US"/>
        </a:p>
      </dgm:t>
    </dgm:pt>
    <dgm:pt modelId="{F022E0E0-F5AD-4AAF-A68F-6A16D72F41E6}" type="pres">
      <dgm:prSet presAssocID="{66108DB8-46FE-4AB4-8852-1864B4823B5A}" presName="rootConnector" presStyleLbl="node3" presStyleIdx="2" presStyleCnt="4"/>
      <dgm:spPr/>
      <dgm:t>
        <a:bodyPr/>
        <a:lstStyle/>
        <a:p>
          <a:endParaRPr lang="en-US"/>
        </a:p>
      </dgm:t>
    </dgm:pt>
    <dgm:pt modelId="{30EBE939-C018-4FA6-94CE-790B3581A588}" type="pres">
      <dgm:prSet presAssocID="{66108DB8-46FE-4AB4-8852-1864B4823B5A}" presName="hierChild4" presStyleCnt="0"/>
      <dgm:spPr/>
    </dgm:pt>
    <dgm:pt modelId="{29FC9E00-C3AD-41BA-AD02-9484D3CD1E59}" type="pres">
      <dgm:prSet presAssocID="{A70829E8-BF85-4E9D-9B30-3812FCE91AFC}" presName="Name37" presStyleLbl="parChTrans1D4" presStyleIdx="9" presStyleCnt="19"/>
      <dgm:spPr/>
      <dgm:t>
        <a:bodyPr/>
        <a:lstStyle/>
        <a:p>
          <a:endParaRPr lang="en-US"/>
        </a:p>
      </dgm:t>
    </dgm:pt>
    <dgm:pt modelId="{1A9ADC36-D774-4786-AA04-EFC18A2C67D9}" type="pres">
      <dgm:prSet presAssocID="{4CBC6CFB-6D22-4298-9D8F-1E86811A61FD}" presName="hierRoot2" presStyleCnt="0">
        <dgm:presLayoutVars>
          <dgm:hierBranch val="init"/>
        </dgm:presLayoutVars>
      </dgm:prSet>
      <dgm:spPr/>
    </dgm:pt>
    <dgm:pt modelId="{51B695E1-0A07-4FA7-B369-ACC92CA2434F}" type="pres">
      <dgm:prSet presAssocID="{4CBC6CFB-6D22-4298-9D8F-1E86811A61FD}" presName="rootComposite" presStyleCnt="0"/>
      <dgm:spPr/>
    </dgm:pt>
    <dgm:pt modelId="{752A113D-2E2A-47B1-8743-9EE87C51D64A}" type="pres">
      <dgm:prSet presAssocID="{4CBC6CFB-6D22-4298-9D8F-1E86811A61FD}" presName="rootText" presStyleLbl="node4" presStyleIdx="9" presStyleCnt="19">
        <dgm:presLayoutVars>
          <dgm:chPref val="3"/>
        </dgm:presLayoutVars>
      </dgm:prSet>
      <dgm:spPr/>
      <dgm:t>
        <a:bodyPr/>
        <a:lstStyle/>
        <a:p>
          <a:endParaRPr lang="en-US"/>
        </a:p>
      </dgm:t>
    </dgm:pt>
    <dgm:pt modelId="{A3F36410-CDC1-4883-8EDC-0C9E9A6175BB}" type="pres">
      <dgm:prSet presAssocID="{4CBC6CFB-6D22-4298-9D8F-1E86811A61FD}" presName="rootConnector" presStyleLbl="node4" presStyleIdx="9" presStyleCnt="19"/>
      <dgm:spPr/>
      <dgm:t>
        <a:bodyPr/>
        <a:lstStyle/>
        <a:p>
          <a:endParaRPr lang="en-US"/>
        </a:p>
      </dgm:t>
    </dgm:pt>
    <dgm:pt modelId="{E02F4B78-773E-4C47-9BA4-8A85E2CE9868}" type="pres">
      <dgm:prSet presAssocID="{4CBC6CFB-6D22-4298-9D8F-1E86811A61FD}" presName="hierChild4" presStyleCnt="0"/>
      <dgm:spPr/>
    </dgm:pt>
    <dgm:pt modelId="{B1B59100-AF35-4D44-AFBB-6DC4616F77AF}" type="pres">
      <dgm:prSet presAssocID="{1E3AE52A-354D-40BD-B6D0-E7BFE1DB1420}" presName="Name37" presStyleLbl="parChTrans1D4" presStyleIdx="10" presStyleCnt="19"/>
      <dgm:spPr/>
      <dgm:t>
        <a:bodyPr/>
        <a:lstStyle/>
        <a:p>
          <a:endParaRPr lang="en-US"/>
        </a:p>
      </dgm:t>
    </dgm:pt>
    <dgm:pt modelId="{7E088D6F-0AA9-41D9-B16F-AEA7409D250B}" type="pres">
      <dgm:prSet presAssocID="{553F15B2-0C0E-4D5B-A145-71CCF1C2EBD7}" presName="hierRoot2" presStyleCnt="0">
        <dgm:presLayoutVars>
          <dgm:hierBranch val="init"/>
        </dgm:presLayoutVars>
      </dgm:prSet>
      <dgm:spPr/>
    </dgm:pt>
    <dgm:pt modelId="{E1731952-C284-48A5-8B5C-C02C0209A259}" type="pres">
      <dgm:prSet presAssocID="{553F15B2-0C0E-4D5B-A145-71CCF1C2EBD7}" presName="rootComposite" presStyleCnt="0"/>
      <dgm:spPr/>
    </dgm:pt>
    <dgm:pt modelId="{0927D18C-9F07-4D3A-A5A7-0E1691D75CE1}" type="pres">
      <dgm:prSet presAssocID="{553F15B2-0C0E-4D5B-A145-71CCF1C2EBD7}" presName="rootText" presStyleLbl="node4" presStyleIdx="10" presStyleCnt="19">
        <dgm:presLayoutVars>
          <dgm:chPref val="3"/>
        </dgm:presLayoutVars>
      </dgm:prSet>
      <dgm:spPr/>
      <dgm:t>
        <a:bodyPr/>
        <a:lstStyle/>
        <a:p>
          <a:endParaRPr lang="en-US"/>
        </a:p>
      </dgm:t>
    </dgm:pt>
    <dgm:pt modelId="{2ACE9B8A-0E74-45E0-B054-72877A54FC48}" type="pres">
      <dgm:prSet presAssocID="{553F15B2-0C0E-4D5B-A145-71CCF1C2EBD7}" presName="rootConnector" presStyleLbl="node4" presStyleIdx="10" presStyleCnt="19"/>
      <dgm:spPr/>
      <dgm:t>
        <a:bodyPr/>
        <a:lstStyle/>
        <a:p>
          <a:endParaRPr lang="en-US"/>
        </a:p>
      </dgm:t>
    </dgm:pt>
    <dgm:pt modelId="{3C94002D-1E4F-4DA7-B2DC-D3E94D1F3AB8}" type="pres">
      <dgm:prSet presAssocID="{553F15B2-0C0E-4D5B-A145-71CCF1C2EBD7}" presName="hierChild4" presStyleCnt="0"/>
      <dgm:spPr/>
    </dgm:pt>
    <dgm:pt modelId="{A9F8C3B8-74BA-45BE-86F1-D52FD3BAA067}" type="pres">
      <dgm:prSet presAssocID="{553F15B2-0C0E-4D5B-A145-71CCF1C2EBD7}" presName="hierChild5" presStyleCnt="0"/>
      <dgm:spPr/>
    </dgm:pt>
    <dgm:pt modelId="{29985E01-EEEA-45B7-9A29-EE3FD6CBAEE9}" type="pres">
      <dgm:prSet presAssocID="{07B5BAF4-AF16-4347-9C1C-B7800F49CA1C}" presName="Name37" presStyleLbl="parChTrans1D4" presStyleIdx="11" presStyleCnt="19"/>
      <dgm:spPr/>
      <dgm:t>
        <a:bodyPr/>
        <a:lstStyle/>
        <a:p>
          <a:endParaRPr lang="en-US"/>
        </a:p>
      </dgm:t>
    </dgm:pt>
    <dgm:pt modelId="{6B94BAEC-5B40-41F3-9BBD-BD91F3E2581A}" type="pres">
      <dgm:prSet presAssocID="{33090F00-5B61-4A2F-82A1-2A62331E80D1}" presName="hierRoot2" presStyleCnt="0">
        <dgm:presLayoutVars>
          <dgm:hierBranch val="init"/>
        </dgm:presLayoutVars>
      </dgm:prSet>
      <dgm:spPr/>
    </dgm:pt>
    <dgm:pt modelId="{CF4F412A-F70A-445A-90DD-5987159B67CF}" type="pres">
      <dgm:prSet presAssocID="{33090F00-5B61-4A2F-82A1-2A62331E80D1}" presName="rootComposite" presStyleCnt="0"/>
      <dgm:spPr/>
    </dgm:pt>
    <dgm:pt modelId="{C1B9FF4A-58DE-483E-A2EE-92E0A3057F7D}" type="pres">
      <dgm:prSet presAssocID="{33090F00-5B61-4A2F-82A1-2A62331E80D1}" presName="rootText" presStyleLbl="node4" presStyleIdx="11" presStyleCnt="19">
        <dgm:presLayoutVars>
          <dgm:chPref val="3"/>
        </dgm:presLayoutVars>
      </dgm:prSet>
      <dgm:spPr/>
      <dgm:t>
        <a:bodyPr/>
        <a:lstStyle/>
        <a:p>
          <a:endParaRPr lang="en-US"/>
        </a:p>
      </dgm:t>
    </dgm:pt>
    <dgm:pt modelId="{B6130283-04E9-411D-AD52-F0C8A7DB85F9}" type="pres">
      <dgm:prSet presAssocID="{33090F00-5B61-4A2F-82A1-2A62331E80D1}" presName="rootConnector" presStyleLbl="node4" presStyleIdx="11" presStyleCnt="19"/>
      <dgm:spPr/>
      <dgm:t>
        <a:bodyPr/>
        <a:lstStyle/>
        <a:p>
          <a:endParaRPr lang="en-US"/>
        </a:p>
      </dgm:t>
    </dgm:pt>
    <dgm:pt modelId="{5EA78CB0-6BFC-4499-AF5E-32BF0D9DE38F}" type="pres">
      <dgm:prSet presAssocID="{33090F00-5B61-4A2F-82A1-2A62331E80D1}" presName="hierChild4" presStyleCnt="0"/>
      <dgm:spPr/>
    </dgm:pt>
    <dgm:pt modelId="{93E6A59D-B4E4-46B2-BE5B-21AEC16F7E38}" type="pres">
      <dgm:prSet presAssocID="{33090F00-5B61-4A2F-82A1-2A62331E80D1}" presName="hierChild5" presStyleCnt="0"/>
      <dgm:spPr/>
    </dgm:pt>
    <dgm:pt modelId="{C38F4221-F6EE-493D-9FFF-E022544E64D1}" type="pres">
      <dgm:prSet presAssocID="{4CBC6CFB-6D22-4298-9D8F-1E86811A61FD}" presName="hierChild5" presStyleCnt="0"/>
      <dgm:spPr/>
    </dgm:pt>
    <dgm:pt modelId="{B4C0A9E5-9078-4F9A-B6F7-3A2369C2AEAD}" type="pres">
      <dgm:prSet presAssocID="{91F12D51-595C-4156-B3CC-B47A9094009F}" presName="Name37" presStyleLbl="parChTrans1D4" presStyleIdx="12" presStyleCnt="19"/>
      <dgm:spPr/>
      <dgm:t>
        <a:bodyPr/>
        <a:lstStyle/>
        <a:p>
          <a:endParaRPr lang="en-US"/>
        </a:p>
      </dgm:t>
    </dgm:pt>
    <dgm:pt modelId="{64F0BD24-ED02-42E9-977F-DA9B835F1214}" type="pres">
      <dgm:prSet presAssocID="{58840D77-575B-4AF2-B03C-63CBDDB8B32D}" presName="hierRoot2" presStyleCnt="0">
        <dgm:presLayoutVars>
          <dgm:hierBranch val="init"/>
        </dgm:presLayoutVars>
      </dgm:prSet>
      <dgm:spPr/>
    </dgm:pt>
    <dgm:pt modelId="{F47C9352-E16D-4DA9-A821-A99016B1C517}" type="pres">
      <dgm:prSet presAssocID="{58840D77-575B-4AF2-B03C-63CBDDB8B32D}" presName="rootComposite" presStyleCnt="0"/>
      <dgm:spPr/>
    </dgm:pt>
    <dgm:pt modelId="{DA1612B9-39DB-447D-9D44-542094C584EC}" type="pres">
      <dgm:prSet presAssocID="{58840D77-575B-4AF2-B03C-63CBDDB8B32D}" presName="rootText" presStyleLbl="node4" presStyleIdx="12" presStyleCnt="19">
        <dgm:presLayoutVars>
          <dgm:chPref val="3"/>
        </dgm:presLayoutVars>
      </dgm:prSet>
      <dgm:spPr/>
      <dgm:t>
        <a:bodyPr/>
        <a:lstStyle/>
        <a:p>
          <a:endParaRPr lang="en-US"/>
        </a:p>
      </dgm:t>
    </dgm:pt>
    <dgm:pt modelId="{15481E4B-C204-4006-AF90-75B3E148E162}" type="pres">
      <dgm:prSet presAssocID="{58840D77-575B-4AF2-B03C-63CBDDB8B32D}" presName="rootConnector" presStyleLbl="node4" presStyleIdx="12" presStyleCnt="19"/>
      <dgm:spPr/>
      <dgm:t>
        <a:bodyPr/>
        <a:lstStyle/>
        <a:p>
          <a:endParaRPr lang="en-US"/>
        </a:p>
      </dgm:t>
    </dgm:pt>
    <dgm:pt modelId="{EDCBFC60-2D9E-4A8D-A63C-007BCD75BFE9}" type="pres">
      <dgm:prSet presAssocID="{58840D77-575B-4AF2-B03C-63CBDDB8B32D}" presName="hierChild4" presStyleCnt="0"/>
      <dgm:spPr/>
    </dgm:pt>
    <dgm:pt modelId="{7E7434EC-1DD2-40B3-A111-42E0248EE0FE}" type="pres">
      <dgm:prSet presAssocID="{E1C20382-EAC5-4249-929A-955C475CC838}" presName="Name37" presStyleLbl="parChTrans1D4" presStyleIdx="13" presStyleCnt="19"/>
      <dgm:spPr/>
      <dgm:t>
        <a:bodyPr/>
        <a:lstStyle/>
        <a:p>
          <a:endParaRPr lang="en-US"/>
        </a:p>
      </dgm:t>
    </dgm:pt>
    <dgm:pt modelId="{800E95A8-03D9-4BD9-BEDA-F9F969716B9B}" type="pres">
      <dgm:prSet presAssocID="{68F0DA53-4702-4EB3-8216-5EDE2658D6AF}" presName="hierRoot2" presStyleCnt="0">
        <dgm:presLayoutVars>
          <dgm:hierBranch val="init"/>
        </dgm:presLayoutVars>
      </dgm:prSet>
      <dgm:spPr/>
    </dgm:pt>
    <dgm:pt modelId="{0654481B-4F76-442F-85CB-30F7F75EA7AE}" type="pres">
      <dgm:prSet presAssocID="{68F0DA53-4702-4EB3-8216-5EDE2658D6AF}" presName="rootComposite" presStyleCnt="0"/>
      <dgm:spPr/>
    </dgm:pt>
    <dgm:pt modelId="{FD6D8BB3-4097-423A-81AA-99277E139AAA}" type="pres">
      <dgm:prSet presAssocID="{68F0DA53-4702-4EB3-8216-5EDE2658D6AF}" presName="rootText" presStyleLbl="node4" presStyleIdx="13" presStyleCnt="19">
        <dgm:presLayoutVars>
          <dgm:chPref val="3"/>
        </dgm:presLayoutVars>
      </dgm:prSet>
      <dgm:spPr/>
      <dgm:t>
        <a:bodyPr/>
        <a:lstStyle/>
        <a:p>
          <a:endParaRPr lang="en-US"/>
        </a:p>
      </dgm:t>
    </dgm:pt>
    <dgm:pt modelId="{89121AB3-FA07-4455-AA7D-5651125AC939}" type="pres">
      <dgm:prSet presAssocID="{68F0DA53-4702-4EB3-8216-5EDE2658D6AF}" presName="rootConnector" presStyleLbl="node4" presStyleIdx="13" presStyleCnt="19"/>
      <dgm:spPr/>
      <dgm:t>
        <a:bodyPr/>
        <a:lstStyle/>
        <a:p>
          <a:endParaRPr lang="en-US"/>
        </a:p>
      </dgm:t>
    </dgm:pt>
    <dgm:pt modelId="{47809118-76FE-4DE5-9203-4EEC6DFF59B8}" type="pres">
      <dgm:prSet presAssocID="{68F0DA53-4702-4EB3-8216-5EDE2658D6AF}" presName="hierChild4" presStyleCnt="0"/>
      <dgm:spPr/>
    </dgm:pt>
    <dgm:pt modelId="{CF078FA2-84D8-48CE-8323-20C9F2E8E303}" type="pres">
      <dgm:prSet presAssocID="{68F0DA53-4702-4EB3-8216-5EDE2658D6AF}" presName="hierChild5" presStyleCnt="0"/>
      <dgm:spPr/>
    </dgm:pt>
    <dgm:pt modelId="{2C2A6585-740A-406B-B47C-1F8CD6AD4AC2}" type="pres">
      <dgm:prSet presAssocID="{20B9B643-AFC1-4D67-8F78-1EB713797E8D}" presName="Name37" presStyleLbl="parChTrans1D4" presStyleIdx="14" presStyleCnt="19"/>
      <dgm:spPr/>
      <dgm:t>
        <a:bodyPr/>
        <a:lstStyle/>
        <a:p>
          <a:endParaRPr lang="en-US"/>
        </a:p>
      </dgm:t>
    </dgm:pt>
    <dgm:pt modelId="{84977CD6-7ECC-4D7B-B4C8-8D3C83E44C58}" type="pres">
      <dgm:prSet presAssocID="{BA5CE0C8-3A6D-46C8-A1E0-BA30A01FB096}" presName="hierRoot2" presStyleCnt="0">
        <dgm:presLayoutVars>
          <dgm:hierBranch val="init"/>
        </dgm:presLayoutVars>
      </dgm:prSet>
      <dgm:spPr/>
    </dgm:pt>
    <dgm:pt modelId="{E247A08D-F91A-4E55-A6DC-8954EF7F8CB6}" type="pres">
      <dgm:prSet presAssocID="{BA5CE0C8-3A6D-46C8-A1E0-BA30A01FB096}" presName="rootComposite" presStyleCnt="0"/>
      <dgm:spPr/>
    </dgm:pt>
    <dgm:pt modelId="{834CD5AB-C9C1-41A0-A1D1-A48D97888595}" type="pres">
      <dgm:prSet presAssocID="{BA5CE0C8-3A6D-46C8-A1E0-BA30A01FB096}" presName="rootText" presStyleLbl="node4" presStyleIdx="14" presStyleCnt="19">
        <dgm:presLayoutVars>
          <dgm:chPref val="3"/>
        </dgm:presLayoutVars>
      </dgm:prSet>
      <dgm:spPr/>
      <dgm:t>
        <a:bodyPr/>
        <a:lstStyle/>
        <a:p>
          <a:endParaRPr lang="en-US"/>
        </a:p>
      </dgm:t>
    </dgm:pt>
    <dgm:pt modelId="{04174B4E-AF27-4F46-BC7F-4334897CD826}" type="pres">
      <dgm:prSet presAssocID="{BA5CE0C8-3A6D-46C8-A1E0-BA30A01FB096}" presName="rootConnector" presStyleLbl="node4" presStyleIdx="14" presStyleCnt="19"/>
      <dgm:spPr/>
      <dgm:t>
        <a:bodyPr/>
        <a:lstStyle/>
        <a:p>
          <a:endParaRPr lang="en-US"/>
        </a:p>
      </dgm:t>
    </dgm:pt>
    <dgm:pt modelId="{023691DA-6A8C-485D-859F-E8FE76A34704}" type="pres">
      <dgm:prSet presAssocID="{BA5CE0C8-3A6D-46C8-A1E0-BA30A01FB096}" presName="hierChild4" presStyleCnt="0"/>
      <dgm:spPr/>
    </dgm:pt>
    <dgm:pt modelId="{B11EED81-75CF-474A-9931-BF15F855FFA7}" type="pres">
      <dgm:prSet presAssocID="{BA5CE0C8-3A6D-46C8-A1E0-BA30A01FB096}" presName="hierChild5" presStyleCnt="0"/>
      <dgm:spPr/>
    </dgm:pt>
    <dgm:pt modelId="{2F383ADB-5E4F-4AB9-95B8-FE94F6E2B94B}" type="pres">
      <dgm:prSet presAssocID="{EB501897-699A-46FD-BE49-4DD08F189C9C}" presName="Name37" presStyleLbl="parChTrans1D4" presStyleIdx="15" presStyleCnt="19"/>
      <dgm:spPr/>
      <dgm:t>
        <a:bodyPr/>
        <a:lstStyle/>
        <a:p>
          <a:endParaRPr lang="en-US"/>
        </a:p>
      </dgm:t>
    </dgm:pt>
    <dgm:pt modelId="{BCCDDB92-FE55-41F5-B0E5-22BB9469DE91}" type="pres">
      <dgm:prSet presAssocID="{93D61EAA-D343-4F68-A863-ABFDBE088F0F}" presName="hierRoot2" presStyleCnt="0">
        <dgm:presLayoutVars>
          <dgm:hierBranch val="init"/>
        </dgm:presLayoutVars>
      </dgm:prSet>
      <dgm:spPr/>
    </dgm:pt>
    <dgm:pt modelId="{5B23D61B-0613-4D3D-9E66-26B7C05FDD44}" type="pres">
      <dgm:prSet presAssocID="{93D61EAA-D343-4F68-A863-ABFDBE088F0F}" presName="rootComposite" presStyleCnt="0"/>
      <dgm:spPr/>
    </dgm:pt>
    <dgm:pt modelId="{7F4BDE5F-E11F-470A-919B-91358C69BAF5}" type="pres">
      <dgm:prSet presAssocID="{93D61EAA-D343-4F68-A863-ABFDBE088F0F}" presName="rootText" presStyleLbl="node4" presStyleIdx="15" presStyleCnt="19">
        <dgm:presLayoutVars>
          <dgm:chPref val="3"/>
        </dgm:presLayoutVars>
      </dgm:prSet>
      <dgm:spPr/>
      <dgm:t>
        <a:bodyPr/>
        <a:lstStyle/>
        <a:p>
          <a:endParaRPr lang="en-US"/>
        </a:p>
      </dgm:t>
    </dgm:pt>
    <dgm:pt modelId="{4F3E8302-BA04-4A76-9F24-5FED229300DC}" type="pres">
      <dgm:prSet presAssocID="{93D61EAA-D343-4F68-A863-ABFDBE088F0F}" presName="rootConnector" presStyleLbl="node4" presStyleIdx="15" presStyleCnt="19"/>
      <dgm:spPr/>
      <dgm:t>
        <a:bodyPr/>
        <a:lstStyle/>
        <a:p>
          <a:endParaRPr lang="en-US"/>
        </a:p>
      </dgm:t>
    </dgm:pt>
    <dgm:pt modelId="{7B6E0DB5-3281-45DC-8050-0B564320B8BE}" type="pres">
      <dgm:prSet presAssocID="{93D61EAA-D343-4F68-A863-ABFDBE088F0F}" presName="hierChild4" presStyleCnt="0"/>
      <dgm:spPr/>
    </dgm:pt>
    <dgm:pt modelId="{95690A2C-7F80-4A8C-AC5A-03B943E1A0D8}" type="pres">
      <dgm:prSet presAssocID="{93D61EAA-D343-4F68-A863-ABFDBE088F0F}" presName="hierChild5" presStyleCnt="0"/>
      <dgm:spPr/>
    </dgm:pt>
    <dgm:pt modelId="{5949E811-1FD0-4503-B22C-64E39E1319E7}" type="pres">
      <dgm:prSet presAssocID="{58840D77-575B-4AF2-B03C-63CBDDB8B32D}" presName="hierChild5" presStyleCnt="0"/>
      <dgm:spPr/>
    </dgm:pt>
    <dgm:pt modelId="{33F4EA6E-BE78-43BE-85EE-70B98A8C53BD}" type="pres">
      <dgm:prSet presAssocID="{66108DB8-46FE-4AB4-8852-1864B4823B5A}" presName="hierChild5" presStyleCnt="0"/>
      <dgm:spPr/>
    </dgm:pt>
    <dgm:pt modelId="{9C0995C6-6C41-41B1-A803-BDE9A0CE8BC9}" type="pres">
      <dgm:prSet presAssocID="{157ABA03-3668-43BC-8E35-76C6649D9632}" presName="hierChild5" presStyleCnt="0"/>
      <dgm:spPr/>
    </dgm:pt>
    <dgm:pt modelId="{809104B9-A674-4FF0-9CA1-4D2DC957F3CA}" type="pres">
      <dgm:prSet presAssocID="{724C9A1D-7FFD-4AA6-9195-7CE23E9764B5}" presName="Name37" presStyleLbl="parChTrans1D2" presStyleIdx="1" presStyleCnt="2"/>
      <dgm:spPr/>
      <dgm:t>
        <a:bodyPr/>
        <a:lstStyle/>
        <a:p>
          <a:endParaRPr lang="en-US"/>
        </a:p>
      </dgm:t>
    </dgm:pt>
    <dgm:pt modelId="{A0BA4DF1-7F31-4FEA-A8BF-D584495098BB}" type="pres">
      <dgm:prSet presAssocID="{6BCBBFBE-AA84-4556-944D-381BA6B3432A}" presName="hierRoot2" presStyleCnt="0">
        <dgm:presLayoutVars>
          <dgm:hierBranch val="init"/>
        </dgm:presLayoutVars>
      </dgm:prSet>
      <dgm:spPr/>
    </dgm:pt>
    <dgm:pt modelId="{7B431D50-9DAE-4B10-9AEA-E59908732915}" type="pres">
      <dgm:prSet presAssocID="{6BCBBFBE-AA84-4556-944D-381BA6B3432A}" presName="rootComposite" presStyleCnt="0"/>
      <dgm:spPr/>
    </dgm:pt>
    <dgm:pt modelId="{CF80CAC1-3673-4536-A1AC-5586DB0E06EC}" type="pres">
      <dgm:prSet presAssocID="{6BCBBFBE-AA84-4556-944D-381BA6B3432A}" presName="rootText" presStyleLbl="node2" presStyleIdx="1" presStyleCnt="2">
        <dgm:presLayoutVars>
          <dgm:chPref val="3"/>
        </dgm:presLayoutVars>
      </dgm:prSet>
      <dgm:spPr/>
      <dgm:t>
        <a:bodyPr/>
        <a:lstStyle/>
        <a:p>
          <a:endParaRPr lang="en-US"/>
        </a:p>
      </dgm:t>
    </dgm:pt>
    <dgm:pt modelId="{402979A2-4148-47FF-B842-022C1B4847D9}" type="pres">
      <dgm:prSet presAssocID="{6BCBBFBE-AA84-4556-944D-381BA6B3432A}" presName="rootConnector" presStyleLbl="node2" presStyleIdx="1" presStyleCnt="2"/>
      <dgm:spPr/>
      <dgm:t>
        <a:bodyPr/>
        <a:lstStyle/>
        <a:p>
          <a:endParaRPr lang="en-US"/>
        </a:p>
      </dgm:t>
    </dgm:pt>
    <dgm:pt modelId="{E2A65EA8-B4AB-42CB-B5A7-72EDE829EB11}" type="pres">
      <dgm:prSet presAssocID="{6BCBBFBE-AA84-4556-944D-381BA6B3432A}" presName="hierChild4" presStyleCnt="0"/>
      <dgm:spPr/>
    </dgm:pt>
    <dgm:pt modelId="{64597912-E266-426B-8747-F0AEC24BD29A}" type="pres">
      <dgm:prSet presAssocID="{D118EEA4-9472-447B-9A3F-48B9ABC4BBFD}" presName="Name37" presStyleLbl="parChTrans1D3" presStyleIdx="3" presStyleCnt="4"/>
      <dgm:spPr/>
      <dgm:t>
        <a:bodyPr/>
        <a:lstStyle/>
        <a:p>
          <a:endParaRPr lang="en-US"/>
        </a:p>
      </dgm:t>
    </dgm:pt>
    <dgm:pt modelId="{D43071C0-931D-4E1E-937F-92EC3669AC0D}" type="pres">
      <dgm:prSet presAssocID="{4A131BF4-4F97-422C-9569-54B1EE676F3A}" presName="hierRoot2" presStyleCnt="0">
        <dgm:presLayoutVars>
          <dgm:hierBranch val="init"/>
        </dgm:presLayoutVars>
      </dgm:prSet>
      <dgm:spPr/>
    </dgm:pt>
    <dgm:pt modelId="{EBBEBF8E-7A88-4096-AB1E-1CF95D90AB4A}" type="pres">
      <dgm:prSet presAssocID="{4A131BF4-4F97-422C-9569-54B1EE676F3A}" presName="rootComposite" presStyleCnt="0"/>
      <dgm:spPr/>
    </dgm:pt>
    <dgm:pt modelId="{49BE0DEB-E47E-4D3F-9D9F-A7546C7C6995}" type="pres">
      <dgm:prSet presAssocID="{4A131BF4-4F97-422C-9569-54B1EE676F3A}" presName="rootText" presStyleLbl="node3" presStyleIdx="3" presStyleCnt="4" custScaleX="118888" custScaleY="120754">
        <dgm:presLayoutVars>
          <dgm:chPref val="3"/>
        </dgm:presLayoutVars>
      </dgm:prSet>
      <dgm:spPr/>
      <dgm:t>
        <a:bodyPr/>
        <a:lstStyle/>
        <a:p>
          <a:endParaRPr lang="en-US"/>
        </a:p>
      </dgm:t>
    </dgm:pt>
    <dgm:pt modelId="{FA903585-7B95-4A25-A289-47D6A39DEF4F}" type="pres">
      <dgm:prSet presAssocID="{4A131BF4-4F97-422C-9569-54B1EE676F3A}" presName="rootConnector" presStyleLbl="node3" presStyleIdx="3" presStyleCnt="4"/>
      <dgm:spPr/>
      <dgm:t>
        <a:bodyPr/>
        <a:lstStyle/>
        <a:p>
          <a:endParaRPr lang="en-US"/>
        </a:p>
      </dgm:t>
    </dgm:pt>
    <dgm:pt modelId="{A648B208-70D0-48DA-BE38-AB39B9CE0DA6}" type="pres">
      <dgm:prSet presAssocID="{4A131BF4-4F97-422C-9569-54B1EE676F3A}" presName="hierChild4" presStyleCnt="0"/>
      <dgm:spPr/>
    </dgm:pt>
    <dgm:pt modelId="{8EE92BD8-49D8-41B6-AD2B-B7F698427320}" type="pres">
      <dgm:prSet presAssocID="{7A0E3CBE-CBB6-41FC-852A-7D7C38182A11}" presName="Name37" presStyleLbl="parChTrans1D4" presStyleIdx="16" presStyleCnt="19"/>
      <dgm:spPr/>
      <dgm:t>
        <a:bodyPr/>
        <a:lstStyle/>
        <a:p>
          <a:endParaRPr lang="en-US"/>
        </a:p>
      </dgm:t>
    </dgm:pt>
    <dgm:pt modelId="{CB42C089-90B1-434D-A14B-89212607981B}" type="pres">
      <dgm:prSet presAssocID="{C31762C4-5A53-4122-A667-F6461A05D6CC}" presName="hierRoot2" presStyleCnt="0">
        <dgm:presLayoutVars>
          <dgm:hierBranch val="init"/>
        </dgm:presLayoutVars>
      </dgm:prSet>
      <dgm:spPr/>
    </dgm:pt>
    <dgm:pt modelId="{4B9F35F5-2F1F-4A08-B931-BA8D08E0C572}" type="pres">
      <dgm:prSet presAssocID="{C31762C4-5A53-4122-A667-F6461A05D6CC}" presName="rootComposite" presStyleCnt="0"/>
      <dgm:spPr/>
    </dgm:pt>
    <dgm:pt modelId="{91630305-F1DB-4BAB-B73E-B4C26D530E48}" type="pres">
      <dgm:prSet presAssocID="{C31762C4-5A53-4122-A667-F6461A05D6CC}" presName="rootText" presStyleLbl="node4" presStyleIdx="16" presStyleCnt="19">
        <dgm:presLayoutVars>
          <dgm:chPref val="3"/>
        </dgm:presLayoutVars>
      </dgm:prSet>
      <dgm:spPr/>
      <dgm:t>
        <a:bodyPr/>
        <a:lstStyle/>
        <a:p>
          <a:endParaRPr lang="en-US"/>
        </a:p>
      </dgm:t>
    </dgm:pt>
    <dgm:pt modelId="{AA89B25B-D225-4FC8-9CCE-05A4B694734F}" type="pres">
      <dgm:prSet presAssocID="{C31762C4-5A53-4122-A667-F6461A05D6CC}" presName="rootConnector" presStyleLbl="node4" presStyleIdx="16" presStyleCnt="19"/>
      <dgm:spPr/>
      <dgm:t>
        <a:bodyPr/>
        <a:lstStyle/>
        <a:p>
          <a:endParaRPr lang="en-US"/>
        </a:p>
      </dgm:t>
    </dgm:pt>
    <dgm:pt modelId="{B142CAE9-5850-4FBB-BAB6-4DDDEAFED74E}" type="pres">
      <dgm:prSet presAssocID="{C31762C4-5A53-4122-A667-F6461A05D6CC}" presName="hierChild4" presStyleCnt="0"/>
      <dgm:spPr/>
    </dgm:pt>
    <dgm:pt modelId="{0DBE7FE3-B1FE-4D58-9ABC-5F9B5E2DF2C5}" type="pres">
      <dgm:prSet presAssocID="{C31762C4-5A53-4122-A667-F6461A05D6CC}" presName="hierChild5" presStyleCnt="0"/>
      <dgm:spPr/>
    </dgm:pt>
    <dgm:pt modelId="{FD80897C-AFD2-4B51-B024-EE96FE728873}" type="pres">
      <dgm:prSet presAssocID="{3F8E2129-E2A4-41EB-9BBA-6F114DA677E3}" presName="Name37" presStyleLbl="parChTrans1D4" presStyleIdx="17" presStyleCnt="19"/>
      <dgm:spPr/>
      <dgm:t>
        <a:bodyPr/>
        <a:lstStyle/>
        <a:p>
          <a:endParaRPr lang="en-US"/>
        </a:p>
      </dgm:t>
    </dgm:pt>
    <dgm:pt modelId="{9997B5A0-E5B1-46E4-9C76-6A28D80EA58E}" type="pres">
      <dgm:prSet presAssocID="{0DA18405-B8EE-4AF3-8DB3-8E79D0EBD213}" presName="hierRoot2" presStyleCnt="0">
        <dgm:presLayoutVars>
          <dgm:hierBranch val="init"/>
        </dgm:presLayoutVars>
      </dgm:prSet>
      <dgm:spPr/>
    </dgm:pt>
    <dgm:pt modelId="{3163CB9D-8C62-4CAA-A8E3-361683FCDD1E}" type="pres">
      <dgm:prSet presAssocID="{0DA18405-B8EE-4AF3-8DB3-8E79D0EBD213}" presName="rootComposite" presStyleCnt="0"/>
      <dgm:spPr/>
    </dgm:pt>
    <dgm:pt modelId="{363E4C58-7F3A-4C7D-AA1B-F4DE1FA594FC}" type="pres">
      <dgm:prSet presAssocID="{0DA18405-B8EE-4AF3-8DB3-8E79D0EBD213}" presName="rootText" presStyleLbl="node4" presStyleIdx="17" presStyleCnt="19">
        <dgm:presLayoutVars>
          <dgm:chPref val="3"/>
        </dgm:presLayoutVars>
      </dgm:prSet>
      <dgm:spPr/>
      <dgm:t>
        <a:bodyPr/>
        <a:lstStyle/>
        <a:p>
          <a:endParaRPr lang="en-US"/>
        </a:p>
      </dgm:t>
    </dgm:pt>
    <dgm:pt modelId="{05F2B3C8-A4C4-4587-B7E5-F271B6B42770}" type="pres">
      <dgm:prSet presAssocID="{0DA18405-B8EE-4AF3-8DB3-8E79D0EBD213}" presName="rootConnector" presStyleLbl="node4" presStyleIdx="17" presStyleCnt="19"/>
      <dgm:spPr/>
      <dgm:t>
        <a:bodyPr/>
        <a:lstStyle/>
        <a:p>
          <a:endParaRPr lang="en-US"/>
        </a:p>
      </dgm:t>
    </dgm:pt>
    <dgm:pt modelId="{4B8756B8-C021-4ACB-8D16-5845DD251360}" type="pres">
      <dgm:prSet presAssocID="{0DA18405-B8EE-4AF3-8DB3-8E79D0EBD213}" presName="hierChild4" presStyleCnt="0"/>
      <dgm:spPr/>
    </dgm:pt>
    <dgm:pt modelId="{95952CD4-53A9-4D5D-B31D-A446DAFDEE04}" type="pres">
      <dgm:prSet presAssocID="{0DA18405-B8EE-4AF3-8DB3-8E79D0EBD213}" presName="hierChild5" presStyleCnt="0"/>
      <dgm:spPr/>
    </dgm:pt>
    <dgm:pt modelId="{430DFF82-738F-4D54-9927-D53E02D861A6}" type="pres">
      <dgm:prSet presAssocID="{DF6E9B74-813F-4284-9018-35D04BCE9085}" presName="Name37" presStyleLbl="parChTrans1D4" presStyleIdx="18" presStyleCnt="19"/>
      <dgm:spPr/>
      <dgm:t>
        <a:bodyPr/>
        <a:lstStyle/>
        <a:p>
          <a:endParaRPr lang="en-US"/>
        </a:p>
      </dgm:t>
    </dgm:pt>
    <dgm:pt modelId="{8568B60F-66C3-4174-8B0F-923F4033E96C}" type="pres">
      <dgm:prSet presAssocID="{5DEB2C64-1684-4E19-8660-9964BAD9C745}" presName="hierRoot2" presStyleCnt="0">
        <dgm:presLayoutVars>
          <dgm:hierBranch val="init"/>
        </dgm:presLayoutVars>
      </dgm:prSet>
      <dgm:spPr/>
    </dgm:pt>
    <dgm:pt modelId="{DB50F2D4-1333-445B-B944-6D98AC21DEE0}" type="pres">
      <dgm:prSet presAssocID="{5DEB2C64-1684-4E19-8660-9964BAD9C745}" presName="rootComposite" presStyleCnt="0"/>
      <dgm:spPr/>
    </dgm:pt>
    <dgm:pt modelId="{33586EF0-3F28-48B6-9C00-DBE3079B0A49}" type="pres">
      <dgm:prSet presAssocID="{5DEB2C64-1684-4E19-8660-9964BAD9C745}" presName="rootText" presStyleLbl="node4" presStyleIdx="18" presStyleCnt="19">
        <dgm:presLayoutVars>
          <dgm:chPref val="3"/>
        </dgm:presLayoutVars>
      </dgm:prSet>
      <dgm:spPr/>
      <dgm:t>
        <a:bodyPr/>
        <a:lstStyle/>
        <a:p>
          <a:endParaRPr lang="en-US"/>
        </a:p>
      </dgm:t>
    </dgm:pt>
    <dgm:pt modelId="{BC219AEB-7353-4AFB-A3AB-8104EA388EE2}" type="pres">
      <dgm:prSet presAssocID="{5DEB2C64-1684-4E19-8660-9964BAD9C745}" presName="rootConnector" presStyleLbl="node4" presStyleIdx="18" presStyleCnt="19"/>
      <dgm:spPr/>
      <dgm:t>
        <a:bodyPr/>
        <a:lstStyle/>
        <a:p>
          <a:endParaRPr lang="en-US"/>
        </a:p>
      </dgm:t>
    </dgm:pt>
    <dgm:pt modelId="{137589CC-AEF6-4C12-BE68-62A2DE5973FF}" type="pres">
      <dgm:prSet presAssocID="{5DEB2C64-1684-4E19-8660-9964BAD9C745}" presName="hierChild4" presStyleCnt="0"/>
      <dgm:spPr/>
    </dgm:pt>
    <dgm:pt modelId="{EFABF4F4-63BA-4E01-90BC-C36C50B82B02}" type="pres">
      <dgm:prSet presAssocID="{5DEB2C64-1684-4E19-8660-9964BAD9C745}" presName="hierChild5" presStyleCnt="0"/>
      <dgm:spPr/>
    </dgm:pt>
    <dgm:pt modelId="{5B9FF1D9-1C46-4A43-9627-153860B06648}" type="pres">
      <dgm:prSet presAssocID="{4A131BF4-4F97-422C-9569-54B1EE676F3A}" presName="hierChild5" presStyleCnt="0"/>
      <dgm:spPr/>
    </dgm:pt>
    <dgm:pt modelId="{FEAE8253-6480-4A18-97A0-E2CCD94A8C6E}" type="pres">
      <dgm:prSet presAssocID="{6BCBBFBE-AA84-4556-944D-381BA6B3432A}" presName="hierChild5" presStyleCnt="0"/>
      <dgm:spPr/>
    </dgm:pt>
    <dgm:pt modelId="{D5086443-2314-4B04-8E28-52C8FAB33D66}" type="pres">
      <dgm:prSet presAssocID="{346F7B95-A33C-4FF6-9E98-211D4D58E954}" presName="hierChild3" presStyleCnt="0"/>
      <dgm:spPr/>
    </dgm:pt>
  </dgm:ptLst>
  <dgm:cxnLst>
    <dgm:cxn modelId="{F1078675-3283-4207-B91C-F6E2FB999684}" type="presOf" srcId="{EB501897-699A-46FD-BE49-4DD08F189C9C}" destId="{2F383ADB-5E4F-4AB9-95B8-FE94F6E2B94B}" srcOrd="0" destOrd="0" presId="urn:microsoft.com/office/officeart/2005/8/layout/orgChart1"/>
    <dgm:cxn modelId="{AA8D330F-8465-4D1F-A032-5F3BDF753548}" type="presOf" srcId="{346F7B95-A33C-4FF6-9E98-211D4D58E954}" destId="{80F54BF1-614B-4181-883F-4FD2B3F67150}" srcOrd="1" destOrd="0" presId="urn:microsoft.com/office/officeart/2005/8/layout/orgChart1"/>
    <dgm:cxn modelId="{430A9107-11E4-490F-A720-173231C020C7}" srcId="{9CD43CFE-946E-4F20-B2DC-70F134C5B6BE}" destId="{05608AC4-BB42-46AE-B935-1C43E6213354}" srcOrd="1" destOrd="0" parTransId="{B2A7FFC8-86BF-4030-8FDF-B0F7E7D77EFB}" sibTransId="{70F8BE14-D8B1-4A45-BBB4-28F336BAD028}"/>
    <dgm:cxn modelId="{74FC641F-C9DA-4109-B0A5-6A56F0335192}" type="presOf" srcId="{5DEB2C64-1684-4E19-8660-9964BAD9C745}" destId="{BC219AEB-7353-4AFB-A3AB-8104EA388EE2}" srcOrd="1" destOrd="0" presId="urn:microsoft.com/office/officeart/2005/8/layout/orgChart1"/>
    <dgm:cxn modelId="{E40C2364-4973-4FB2-996E-A4A1296211F9}" type="presOf" srcId="{7956D652-A78C-4272-8D6C-AFCC9244E676}" destId="{8757D3B7-DBA1-4D0A-AC10-7E827F0C0877}" srcOrd="0" destOrd="0" presId="urn:microsoft.com/office/officeart/2005/8/layout/orgChart1"/>
    <dgm:cxn modelId="{46E6FF77-3A4E-4209-B584-A0BDFB3496F1}" type="presOf" srcId="{7956D652-A78C-4272-8D6C-AFCC9244E676}" destId="{3DE4A318-6975-492D-ACB6-9364E25158D5}" srcOrd="1" destOrd="0" presId="urn:microsoft.com/office/officeart/2005/8/layout/orgChart1"/>
    <dgm:cxn modelId="{BD83CC01-A2D2-4511-B789-1462E753EE93}" type="presOf" srcId="{157ABA03-3668-43BC-8E35-76C6649D9632}" destId="{F7DBCD6A-2293-4DCA-AAA7-76D11D8DE901}" srcOrd="1" destOrd="0" presId="urn:microsoft.com/office/officeart/2005/8/layout/orgChart1"/>
    <dgm:cxn modelId="{5F078CB7-46BA-4265-8B9E-A68E8F85B3DC}" srcId="{F25C5FEB-4DCD-49CF-8BAC-BDD61BD54FED}" destId="{3CABF95A-325B-42A8-A764-B118318D9E2A}" srcOrd="1" destOrd="0" parTransId="{F67BB0E2-B74F-477E-AA91-68F43B2AA2F0}" sibTransId="{722E2A72-4EBF-4DE5-88B8-924DB7B47AD1}"/>
    <dgm:cxn modelId="{9496314D-3185-4077-A8D3-D3304DA6F1CD}" type="presOf" srcId="{6BCBBFBE-AA84-4556-944D-381BA6B3432A}" destId="{CF80CAC1-3673-4536-A1AC-5586DB0E06EC}" srcOrd="0" destOrd="0" presId="urn:microsoft.com/office/officeart/2005/8/layout/orgChart1"/>
    <dgm:cxn modelId="{E8E64C33-6C64-4756-9040-2F07F5F2CB6A}" type="presOf" srcId="{B582DD69-41DF-419F-BE6E-E9D396AEE33C}" destId="{F62BD7EB-6D3C-4AA2-AD0A-A07DB5515E9C}" srcOrd="0" destOrd="0" presId="urn:microsoft.com/office/officeart/2005/8/layout/orgChart1"/>
    <dgm:cxn modelId="{93E9FB9F-580B-47EE-86F8-F200E4AF1812}" type="presOf" srcId="{E1C20382-EAC5-4249-929A-955C475CC838}" destId="{7E7434EC-1DD2-40B3-A111-42E0248EE0FE}" srcOrd="0" destOrd="0" presId="urn:microsoft.com/office/officeart/2005/8/layout/orgChart1"/>
    <dgm:cxn modelId="{6417E78A-2DBE-4734-9D04-D2314FC5683B}" type="presOf" srcId="{33090F00-5B61-4A2F-82A1-2A62331E80D1}" destId="{B6130283-04E9-411D-AD52-F0C8A7DB85F9}" srcOrd="1" destOrd="0" presId="urn:microsoft.com/office/officeart/2005/8/layout/orgChart1"/>
    <dgm:cxn modelId="{ABA478C4-BCBA-45E3-B6A6-A7E6C00E3A0E}" type="presOf" srcId="{0DA18405-B8EE-4AF3-8DB3-8E79D0EBD213}" destId="{05F2B3C8-A4C4-4587-B7E5-F271B6B42770}" srcOrd="1" destOrd="0" presId="urn:microsoft.com/office/officeart/2005/8/layout/orgChart1"/>
    <dgm:cxn modelId="{9777296A-7AE4-4AC0-820C-5A3CCCBC08C6}" type="presOf" srcId="{40462F38-877D-4150-A1C5-3CA305196376}" destId="{37D3E38F-1B7C-41BD-BAA9-FB43ABB74864}" srcOrd="0" destOrd="0" presId="urn:microsoft.com/office/officeart/2005/8/layout/orgChart1"/>
    <dgm:cxn modelId="{C0E71674-8B85-4FCB-AF9B-E0EF76EF10C2}" type="presOf" srcId="{F67BB0E2-B74F-477E-AA91-68F43B2AA2F0}" destId="{239F1CE7-DE84-4A86-95FE-205A4154B863}" srcOrd="0" destOrd="0" presId="urn:microsoft.com/office/officeart/2005/8/layout/orgChart1"/>
    <dgm:cxn modelId="{69510E41-C004-44D8-B947-343C50B6278F}" type="presOf" srcId="{C31762C4-5A53-4122-A667-F6461A05D6CC}" destId="{AA89B25B-D225-4FC8-9CCE-05A4B694734F}" srcOrd="1" destOrd="0" presId="urn:microsoft.com/office/officeart/2005/8/layout/orgChart1"/>
    <dgm:cxn modelId="{45B3A64E-30D9-4DA5-8225-830A1757D16F}" type="presOf" srcId="{66108DB8-46FE-4AB4-8852-1864B4823B5A}" destId="{F022E0E0-F5AD-4AAF-A68F-6A16D72F41E6}" srcOrd="1" destOrd="0" presId="urn:microsoft.com/office/officeart/2005/8/layout/orgChart1"/>
    <dgm:cxn modelId="{CBC3F554-EC01-4551-A890-270FA127CFB1}" type="presOf" srcId="{68F0DA53-4702-4EB3-8216-5EDE2658D6AF}" destId="{FD6D8BB3-4097-423A-81AA-99277E139AAA}" srcOrd="0" destOrd="0" presId="urn:microsoft.com/office/officeart/2005/8/layout/orgChart1"/>
    <dgm:cxn modelId="{2DA2CB3D-A583-4694-9F8D-AFE78BC6231F}" srcId="{00A1761C-1A94-4386-9516-4E8C1E564363}" destId="{F25C5FEB-4DCD-49CF-8BAC-BDD61BD54FED}" srcOrd="1" destOrd="0" parTransId="{40462F38-877D-4150-A1C5-3CA305196376}" sibTransId="{1474A40E-ECB8-47F7-8CEB-060A0EE10FCB}"/>
    <dgm:cxn modelId="{3E36B316-1A58-4F9C-847D-7468AB15015A}" type="presOf" srcId="{346F7B95-A33C-4FF6-9E98-211D4D58E954}" destId="{BF15BD51-BDFE-4AEA-8A72-61E8225D3FF6}" srcOrd="0" destOrd="0" presId="urn:microsoft.com/office/officeart/2005/8/layout/orgChart1"/>
    <dgm:cxn modelId="{9F28AAB6-BDC4-430B-A6E5-3C27076BABAF}" type="presOf" srcId="{6BCBBFBE-AA84-4556-944D-381BA6B3432A}" destId="{402979A2-4148-47FF-B842-022C1B4847D9}" srcOrd="1" destOrd="0" presId="urn:microsoft.com/office/officeart/2005/8/layout/orgChart1"/>
    <dgm:cxn modelId="{45A44F5B-9B1F-478E-A597-F9B33ED0E8A7}" type="presOf" srcId="{33090F00-5B61-4A2F-82A1-2A62331E80D1}" destId="{C1B9FF4A-58DE-483E-A2EE-92E0A3057F7D}" srcOrd="0" destOrd="0" presId="urn:microsoft.com/office/officeart/2005/8/layout/orgChart1"/>
    <dgm:cxn modelId="{CCC84D3E-E405-4BF7-BC1B-5F2326CE3E9D}" type="presOf" srcId="{05608AC4-BB42-46AE-B935-1C43E6213354}" destId="{C2510D3D-6919-4A06-94E5-3A38F3B263C3}" srcOrd="1" destOrd="0" presId="urn:microsoft.com/office/officeart/2005/8/layout/orgChart1"/>
    <dgm:cxn modelId="{C2AFBB25-AD32-47F8-BC17-E858EAED5C80}" type="presOf" srcId="{EDC5DCBB-8177-4863-9321-E4DA110856FE}" destId="{720DB510-3A08-4992-AC27-3E0E32D61AC9}" srcOrd="1" destOrd="0" presId="urn:microsoft.com/office/officeart/2005/8/layout/orgChart1"/>
    <dgm:cxn modelId="{F46735BF-324F-43D8-A88C-9E61BB182753}" type="presOf" srcId="{9417A57C-5482-4412-8889-C6C88C43A7AF}" destId="{710D841B-CB1B-40D3-9928-2B28FA784CFD}" srcOrd="0" destOrd="0" presId="urn:microsoft.com/office/officeart/2005/8/layout/orgChart1"/>
    <dgm:cxn modelId="{38C0CE93-0EB0-401D-83CD-41A31AC9AEB8}" type="presOf" srcId="{66108DB8-46FE-4AB4-8852-1864B4823B5A}" destId="{E8B92E59-633C-4D4F-B67F-423F7620DA7F}" srcOrd="0" destOrd="0" presId="urn:microsoft.com/office/officeart/2005/8/layout/orgChart1"/>
    <dgm:cxn modelId="{CFE72FC0-55D2-490F-95AC-904AC3CF5AE5}" type="presOf" srcId="{07B5BAF4-AF16-4347-9C1C-B7800F49CA1C}" destId="{29985E01-EEEA-45B7-9A29-EE3FD6CBAEE9}" srcOrd="0" destOrd="0" presId="urn:microsoft.com/office/officeart/2005/8/layout/orgChart1"/>
    <dgm:cxn modelId="{28B4C56B-B24E-4F36-BEB8-1E83848D0CDA}" type="presOf" srcId="{F25C5FEB-4DCD-49CF-8BAC-BDD61BD54FED}" destId="{D80F886E-F4E7-4CFE-A7B2-BC8BDCB06E63}" srcOrd="1" destOrd="0" presId="urn:microsoft.com/office/officeart/2005/8/layout/orgChart1"/>
    <dgm:cxn modelId="{6878896F-43CD-4FA8-A229-99C246AE86B0}" type="presOf" srcId="{4CBC6CFB-6D22-4298-9D8F-1E86811A61FD}" destId="{A3F36410-CDC1-4883-8EDC-0C9E9A6175BB}" srcOrd="1" destOrd="0" presId="urn:microsoft.com/office/officeart/2005/8/layout/orgChart1"/>
    <dgm:cxn modelId="{2CB8C9C7-D542-42DC-8ACD-00A1256E1A01}" type="presOf" srcId="{3CABF95A-325B-42A8-A764-B118318D9E2A}" destId="{CD2344D2-702D-4F10-9EFB-854AC8A3A4AD}" srcOrd="0" destOrd="0" presId="urn:microsoft.com/office/officeart/2005/8/layout/orgChart1"/>
    <dgm:cxn modelId="{88157893-C2B2-4FC3-9229-9A3808539C59}" type="presOf" srcId="{5DEB2C64-1684-4E19-8660-9964BAD9C745}" destId="{33586EF0-3F28-48B6-9C00-DBE3079B0A49}" srcOrd="0" destOrd="0" presId="urn:microsoft.com/office/officeart/2005/8/layout/orgChart1"/>
    <dgm:cxn modelId="{2C36E432-BCBE-41D8-875D-DC400FEBC9B2}" srcId="{A4B42858-8C47-4EA6-84E9-D5D297AAB585}" destId="{346F7B95-A33C-4FF6-9E98-211D4D58E954}" srcOrd="0" destOrd="0" parTransId="{7EFC170E-4A44-40F2-AEAC-574D9F8723C9}" sibTransId="{D6BB83FB-CD64-4173-A36F-A61673172BE4}"/>
    <dgm:cxn modelId="{6D1EE413-26B3-41DB-8443-2768B1F392AE}" type="presOf" srcId="{05608AC4-BB42-46AE-B935-1C43E6213354}" destId="{C09512CC-1BFF-47B5-8C6A-1991331EFC49}" srcOrd="0" destOrd="0" presId="urn:microsoft.com/office/officeart/2005/8/layout/orgChart1"/>
    <dgm:cxn modelId="{62E48CFF-F694-45FF-8666-36D9B8A484F3}" type="presOf" srcId="{4A131BF4-4F97-422C-9569-54B1EE676F3A}" destId="{49BE0DEB-E47E-4D3F-9D9F-A7546C7C6995}" srcOrd="0" destOrd="0" presId="urn:microsoft.com/office/officeart/2005/8/layout/orgChart1"/>
    <dgm:cxn modelId="{1EF6A960-2D74-4677-BF1F-9ED52DBC4290}" srcId="{58840D77-575B-4AF2-B03C-63CBDDB8B32D}" destId="{68F0DA53-4702-4EB3-8216-5EDE2658D6AF}" srcOrd="0" destOrd="0" parTransId="{E1C20382-EAC5-4249-929A-955C475CC838}" sibTransId="{049BBB67-59C5-4F17-97E7-B6AAFC1A8510}"/>
    <dgm:cxn modelId="{AF3271DE-B7C4-45E3-8233-2708F41AB751}" type="presOf" srcId="{A70829E8-BF85-4E9D-9B30-3812FCE91AFC}" destId="{29FC9E00-C3AD-41BA-AD02-9484D3CD1E59}" srcOrd="0" destOrd="0" presId="urn:microsoft.com/office/officeart/2005/8/layout/orgChart1"/>
    <dgm:cxn modelId="{039CB564-F918-4336-A41F-B1F45D582CDB}" type="presOf" srcId="{553F15B2-0C0E-4D5B-A145-71CCF1C2EBD7}" destId="{2ACE9B8A-0E74-45E0-B054-72877A54FC48}" srcOrd="1" destOrd="0" presId="urn:microsoft.com/office/officeart/2005/8/layout/orgChart1"/>
    <dgm:cxn modelId="{79A836DF-E656-4D8F-8047-EFEC16709C34}" type="presOf" srcId="{BA5CE0C8-3A6D-46C8-A1E0-BA30A01FB096}" destId="{04174B4E-AF27-4F46-BC7F-4334897CD826}" srcOrd="1" destOrd="0" presId="urn:microsoft.com/office/officeart/2005/8/layout/orgChart1"/>
    <dgm:cxn modelId="{29793A31-1C92-4339-9A06-8785D31B09A3}" type="presOf" srcId="{553F15B2-0C0E-4D5B-A145-71CCF1C2EBD7}" destId="{0927D18C-9F07-4D3A-A5A7-0E1691D75CE1}" srcOrd="0" destOrd="0" presId="urn:microsoft.com/office/officeart/2005/8/layout/orgChart1"/>
    <dgm:cxn modelId="{B3C33AF7-EEF2-4A45-95EC-CA14112D7396}" type="presOf" srcId="{EDC5DCBB-8177-4863-9321-E4DA110856FE}" destId="{E96D666A-E0B4-461B-90E0-1B2D3680DA93}" srcOrd="0" destOrd="0" presId="urn:microsoft.com/office/officeart/2005/8/layout/orgChart1"/>
    <dgm:cxn modelId="{B9BC67E4-B7F8-45E9-B9BE-C44391A631E1}" type="presOf" srcId="{F2EC1E5F-A4B4-48E2-8782-8058A068EAAF}" destId="{5AA18D8A-1584-4B07-8F92-B580880CB8EC}" srcOrd="0" destOrd="0" presId="urn:microsoft.com/office/officeart/2005/8/layout/orgChart1"/>
    <dgm:cxn modelId="{B97CBC9C-5A61-44F7-990A-2E4063493887}" type="presOf" srcId="{39EB94AA-E07D-4EF3-9CD9-50AB8AD33710}" destId="{FEBC61AE-479F-4FC2-AA28-C03D49B9D033}" srcOrd="0" destOrd="0" presId="urn:microsoft.com/office/officeart/2005/8/layout/orgChart1"/>
    <dgm:cxn modelId="{A69A8F49-6C56-4703-A3F9-7D7D5B89F419}" type="presOf" srcId="{7A0E3CBE-CBB6-41FC-852A-7D7C38182A11}" destId="{8EE92BD8-49D8-41B6-AD2B-B7F698427320}" srcOrd="0" destOrd="0" presId="urn:microsoft.com/office/officeart/2005/8/layout/orgChart1"/>
    <dgm:cxn modelId="{A376CD28-CEB6-431B-94C2-C42316B45F5B}" type="presOf" srcId="{DF6E9B74-813F-4284-9018-35D04BCE9085}" destId="{430DFF82-738F-4D54-9927-D53E02D861A6}" srcOrd="0" destOrd="0" presId="urn:microsoft.com/office/officeart/2005/8/layout/orgChart1"/>
    <dgm:cxn modelId="{276332D3-845F-444B-8A96-B254B49DC0C3}" srcId="{D6E463F7-42F5-4D43-A5EF-9EE8D1C4B19A}" destId="{7956D652-A78C-4272-8D6C-AFCC9244E676}" srcOrd="1" destOrd="0" parTransId="{9417A57C-5482-4412-8889-C6C88C43A7AF}" sibTransId="{CD21881D-BD4A-4489-B28D-A15AFAE887BC}"/>
    <dgm:cxn modelId="{4E524218-CA46-44D8-AFCF-0619FF6F1BB1}" srcId="{4CBC6CFB-6D22-4298-9D8F-1E86811A61FD}" destId="{33090F00-5B61-4A2F-82A1-2A62331E80D1}" srcOrd="1" destOrd="0" parTransId="{07B5BAF4-AF16-4347-9C1C-B7800F49CA1C}" sibTransId="{611CBB22-FB66-4B03-8AFD-941ABB32ADDF}"/>
    <dgm:cxn modelId="{2E44523D-3D1E-4F63-9959-6FF5C4279F7A}" type="presOf" srcId="{9CD43CFE-946E-4F20-B2DC-70F134C5B6BE}" destId="{9CCA8077-85C6-4F07-A586-74517B5A7886}" srcOrd="1" destOrd="0" presId="urn:microsoft.com/office/officeart/2005/8/layout/orgChart1"/>
    <dgm:cxn modelId="{DAF7AB79-4AFF-40A0-9BC2-1731594CA65C}" srcId="{66108DB8-46FE-4AB4-8852-1864B4823B5A}" destId="{4CBC6CFB-6D22-4298-9D8F-1E86811A61FD}" srcOrd="0" destOrd="0" parTransId="{A70829E8-BF85-4E9D-9B30-3812FCE91AFC}" sibTransId="{57E4D70C-9299-4389-B267-154E80201EAD}"/>
    <dgm:cxn modelId="{93166D45-ECA8-42E7-992A-27390218CE5A}" type="presOf" srcId="{00A1761C-1A94-4386-9516-4E8C1E564363}" destId="{66A61036-754F-41C0-A5FA-8ABEB31FB790}" srcOrd="0" destOrd="0" presId="urn:microsoft.com/office/officeart/2005/8/layout/orgChart1"/>
    <dgm:cxn modelId="{D4E813C9-63F7-455F-8FBF-011961E76C9E}" type="presOf" srcId="{58840D77-575B-4AF2-B03C-63CBDDB8B32D}" destId="{DA1612B9-39DB-447D-9D44-542094C584EC}" srcOrd="0" destOrd="0" presId="urn:microsoft.com/office/officeart/2005/8/layout/orgChart1"/>
    <dgm:cxn modelId="{D17E5258-4368-462F-9E04-B64AE5F81FCB}" srcId="{58840D77-575B-4AF2-B03C-63CBDDB8B32D}" destId="{BA5CE0C8-3A6D-46C8-A1E0-BA30A01FB096}" srcOrd="1" destOrd="0" parTransId="{20B9B643-AFC1-4D67-8F78-1EB713797E8D}" sibTransId="{3F48A883-BB27-42F0-B874-C12D21A57C74}"/>
    <dgm:cxn modelId="{1F300737-8050-494E-AD6F-DB02842C5D36}" type="presOf" srcId="{71916193-FC70-47D0-90CD-BECCE81A131E}" destId="{65804A40-EACD-4AE3-97A4-721CC2B6C825}" srcOrd="0" destOrd="0" presId="urn:microsoft.com/office/officeart/2005/8/layout/orgChart1"/>
    <dgm:cxn modelId="{EF4A61A1-D477-44F8-83CE-651D6FC8722D}" type="presOf" srcId="{724C9A1D-7FFD-4AA6-9195-7CE23E9764B5}" destId="{809104B9-A674-4FF0-9CA1-4D2DC957F3CA}" srcOrd="0" destOrd="0" presId="urn:microsoft.com/office/officeart/2005/8/layout/orgChart1"/>
    <dgm:cxn modelId="{397798BA-282D-4D38-B5F1-B476254E4A31}" type="presOf" srcId="{28173B96-0997-481D-B325-2BA1C6FA19B2}" destId="{FEC313A6-0F92-4BD5-B117-F944CD9D7183}" srcOrd="1" destOrd="0" presId="urn:microsoft.com/office/officeart/2005/8/layout/orgChart1"/>
    <dgm:cxn modelId="{8AD078BF-089C-498D-AA2E-9337FD214CB2}" srcId="{6BCBBFBE-AA84-4556-944D-381BA6B3432A}" destId="{4A131BF4-4F97-422C-9569-54B1EE676F3A}" srcOrd="0" destOrd="0" parTransId="{D118EEA4-9472-447B-9A3F-48B9ABC4BBFD}" sibTransId="{E85C096A-1C76-4756-9F9B-D3F49744B6D1}"/>
    <dgm:cxn modelId="{89414EA8-43F9-430A-9770-C42ECB2C38F2}" type="presOf" srcId="{9CD43CFE-946E-4F20-B2DC-70F134C5B6BE}" destId="{5A1D2CCE-5D59-4156-BA26-2E7ADE4409EC}" srcOrd="0" destOrd="0" presId="urn:microsoft.com/office/officeart/2005/8/layout/orgChart1"/>
    <dgm:cxn modelId="{13B4D251-C4CA-43BE-831A-9DAA681BA6C2}" srcId="{58840D77-575B-4AF2-B03C-63CBDDB8B32D}" destId="{93D61EAA-D343-4F68-A863-ABFDBE088F0F}" srcOrd="2" destOrd="0" parTransId="{EB501897-699A-46FD-BE49-4DD08F189C9C}" sibTransId="{05F0A47D-573B-4A49-8502-E7C0A5DA97F1}"/>
    <dgm:cxn modelId="{E394062B-7191-4446-AD04-E02793C57CB2}" type="presOf" srcId="{D6E463F7-42F5-4D43-A5EF-9EE8D1C4B19A}" destId="{F52BA2C8-FE94-4532-91BB-279129729204}" srcOrd="0" destOrd="0" presId="urn:microsoft.com/office/officeart/2005/8/layout/orgChart1"/>
    <dgm:cxn modelId="{136DE698-686F-4B7F-8BBC-088767173A2A}" type="presOf" srcId="{3E832281-D217-435A-A0D1-2360AF1E0227}" destId="{5120E288-6B63-4663-A755-5FC904F1277C}" srcOrd="0" destOrd="0" presId="urn:microsoft.com/office/officeart/2005/8/layout/orgChart1"/>
    <dgm:cxn modelId="{2006BB82-095D-4721-AAA8-DD1410E4E4CE}" srcId="{4CBC6CFB-6D22-4298-9D8F-1E86811A61FD}" destId="{553F15B2-0C0E-4D5B-A145-71CCF1C2EBD7}" srcOrd="0" destOrd="0" parTransId="{1E3AE52A-354D-40BD-B6D0-E7BFE1DB1420}" sibTransId="{AF770A3C-F9E7-48FB-9198-270E653A3EB4}"/>
    <dgm:cxn modelId="{EA71656A-0CBF-4A4A-8F48-0FF7216DE53D}" type="presOf" srcId="{00A1761C-1A94-4386-9516-4E8C1E564363}" destId="{135D0957-2947-42D6-B5AF-851F72A3EF63}" srcOrd="1" destOrd="0" presId="urn:microsoft.com/office/officeart/2005/8/layout/orgChart1"/>
    <dgm:cxn modelId="{D78B6985-D328-43B9-83D2-50121BE9C163}" type="presOf" srcId="{B582DD69-41DF-419F-BE6E-E9D396AEE33C}" destId="{3913FAF4-B407-4D4B-85DC-F2A32245309E}" srcOrd="1" destOrd="0" presId="urn:microsoft.com/office/officeart/2005/8/layout/orgChart1"/>
    <dgm:cxn modelId="{9CC32352-0CE3-40B4-A06B-0EF465941584}" type="presOf" srcId="{93D61EAA-D343-4F68-A863-ABFDBE088F0F}" destId="{4F3E8302-BA04-4A76-9F24-5FED229300DC}" srcOrd="1" destOrd="0" presId="urn:microsoft.com/office/officeart/2005/8/layout/orgChart1"/>
    <dgm:cxn modelId="{448B8FCF-AB38-4437-B7DB-112D2B88517C}" srcId="{9CD43CFE-946E-4F20-B2DC-70F134C5B6BE}" destId="{28173B96-0997-481D-B325-2BA1C6FA19B2}" srcOrd="0" destOrd="0" parTransId="{DC513692-6012-4271-B4E4-7858BDF12E4C}" sibTransId="{4E83D253-E2F0-4989-9BCD-2E6DF65FC4C5}"/>
    <dgm:cxn modelId="{53FEE3FD-6EC1-4ACA-90D5-76DAD432F2CF}" type="presOf" srcId="{68F0DA53-4702-4EB3-8216-5EDE2658D6AF}" destId="{89121AB3-FA07-4455-AA7D-5651125AC939}" srcOrd="1" destOrd="0" presId="urn:microsoft.com/office/officeart/2005/8/layout/orgChart1"/>
    <dgm:cxn modelId="{08A378E5-733E-4D5A-A9B1-2F63DEDE4990}" srcId="{F25C5FEB-4DCD-49CF-8BAC-BDD61BD54FED}" destId="{B582DD69-41DF-419F-BE6E-E9D396AEE33C}" srcOrd="0" destOrd="0" parTransId="{3E832281-D217-435A-A0D1-2360AF1E0227}" sibTransId="{997E173D-DFE7-4BC6-B914-C7805DCC94E7}"/>
    <dgm:cxn modelId="{54F74B85-75A4-490C-A9EA-856ECEE3436A}" type="presOf" srcId="{4A131BF4-4F97-422C-9569-54B1EE676F3A}" destId="{FA903585-7B95-4A25-A289-47D6A39DEF4F}" srcOrd="1" destOrd="0" presId="urn:microsoft.com/office/officeart/2005/8/layout/orgChart1"/>
    <dgm:cxn modelId="{4972DD34-B2D2-4B63-B68D-CF95386000FD}" type="presOf" srcId="{93D61EAA-D343-4F68-A863-ABFDBE088F0F}" destId="{7F4BDE5F-E11F-470A-919B-91358C69BAF5}" srcOrd="0" destOrd="0" presId="urn:microsoft.com/office/officeart/2005/8/layout/orgChart1"/>
    <dgm:cxn modelId="{0106DCB4-9A4D-480A-9827-493CDDC33117}" type="presOf" srcId="{BAA56FB7-A389-4D35-B28A-BB33D7AD3E5E}" destId="{E59FCC43-D271-46BF-AB2E-E7392C1181BF}" srcOrd="0" destOrd="0" presId="urn:microsoft.com/office/officeart/2005/8/layout/orgChart1"/>
    <dgm:cxn modelId="{D335BD86-7A62-4891-9FE4-CE0FAD26C7AB}" type="presOf" srcId="{1E3AE52A-354D-40BD-B6D0-E7BFE1DB1420}" destId="{B1B59100-AF35-4D44-AFBB-6DC4616F77AF}" srcOrd="0" destOrd="0" presId="urn:microsoft.com/office/officeart/2005/8/layout/orgChart1"/>
    <dgm:cxn modelId="{9BD8B9CE-7B08-4BBC-AA18-2028BB22CA23}" type="presOf" srcId="{D118EEA4-9472-447B-9A3F-48B9ABC4BBFD}" destId="{64597912-E266-426B-8747-F0AEC24BD29A}" srcOrd="0" destOrd="0" presId="urn:microsoft.com/office/officeart/2005/8/layout/orgChart1"/>
    <dgm:cxn modelId="{73E69A3B-1324-4BA1-A9D1-93AA8F55F5A3}" type="presOf" srcId="{157ABA03-3668-43BC-8E35-76C6649D9632}" destId="{0F9CB87B-F29E-4802-A049-E564CA4E06A3}" srcOrd="0" destOrd="0" presId="urn:microsoft.com/office/officeart/2005/8/layout/orgChart1"/>
    <dgm:cxn modelId="{D9B8EE9F-A4F2-426E-9972-63250BA658AC}" type="presOf" srcId="{58840D77-575B-4AF2-B03C-63CBDDB8B32D}" destId="{15481E4B-C204-4006-AF90-75B3E148E162}" srcOrd="1" destOrd="0" presId="urn:microsoft.com/office/officeart/2005/8/layout/orgChart1"/>
    <dgm:cxn modelId="{904DC12B-0B70-43E9-9C2A-DBDE60B83A76}" srcId="{D6E463F7-42F5-4D43-A5EF-9EE8D1C4B19A}" destId="{360DB51F-EC24-4EC0-B77D-57BC52E0C5B3}" srcOrd="0" destOrd="0" parTransId="{DB54DBFE-638B-4257-A374-2BF4B4458E50}" sibTransId="{2BA6B5A0-1DC6-46B3-BF52-08CEDB021427}"/>
    <dgm:cxn modelId="{BF3C6AB6-9844-4FC6-9A84-B514DA61AF21}" type="presOf" srcId="{BA5CE0C8-3A6D-46C8-A1E0-BA30A01FB096}" destId="{834CD5AB-C9C1-41A0-A1D1-A48D97888595}" srcOrd="0" destOrd="0" presId="urn:microsoft.com/office/officeart/2005/8/layout/orgChart1"/>
    <dgm:cxn modelId="{289E41AC-55B3-4608-A7F5-ECDA3F9B9D83}" srcId="{4A131BF4-4F97-422C-9569-54B1EE676F3A}" destId="{5DEB2C64-1684-4E19-8660-9964BAD9C745}" srcOrd="2" destOrd="0" parTransId="{DF6E9B74-813F-4284-9018-35D04BCE9085}" sibTransId="{4A305878-4919-4320-ABF3-6A7C73ECA9AE}"/>
    <dgm:cxn modelId="{7CDF5D66-F024-45EF-9BA0-21BDE12C33FD}" type="presOf" srcId="{F25C5FEB-4DCD-49CF-8BAC-BDD61BD54FED}" destId="{929E788F-7288-4A9D-88C1-3E4738DCE8C1}" srcOrd="0" destOrd="0" presId="urn:microsoft.com/office/officeart/2005/8/layout/orgChart1"/>
    <dgm:cxn modelId="{8322D672-BAD5-4544-9BD5-45D1A7B1866D}" type="presOf" srcId="{D6E463F7-42F5-4D43-A5EF-9EE8D1C4B19A}" destId="{3C880F8F-3535-48AE-B258-797D22F1D5F4}" srcOrd="1" destOrd="0" presId="urn:microsoft.com/office/officeart/2005/8/layout/orgChart1"/>
    <dgm:cxn modelId="{3E87F098-6CE3-43F8-8AD6-0A725DA63A43}" type="presOf" srcId="{3F8E2129-E2A4-41EB-9BBA-6F114DA677E3}" destId="{FD80897C-AFD2-4B51-B024-EE96FE728873}" srcOrd="0" destOrd="0" presId="urn:microsoft.com/office/officeart/2005/8/layout/orgChart1"/>
    <dgm:cxn modelId="{8C453B7A-66E4-4762-BCE6-7D0BE218D135}" type="presOf" srcId="{DB54DBFE-638B-4257-A374-2BF4B4458E50}" destId="{6B5AA639-C39F-4176-8718-A4A79454232D}" srcOrd="0" destOrd="0" presId="urn:microsoft.com/office/officeart/2005/8/layout/orgChart1"/>
    <dgm:cxn modelId="{804106C2-C8B6-44C8-8CC7-5DD3448713D7}" srcId="{157ABA03-3668-43BC-8E35-76C6649D9632}" destId="{66108DB8-46FE-4AB4-8852-1864B4823B5A}" srcOrd="2" destOrd="0" parTransId="{71916193-FC70-47D0-90CD-BECCE81A131E}" sibTransId="{EAC1C81E-BCE6-46B1-BB8B-F1CDE7F472B3}"/>
    <dgm:cxn modelId="{23A32238-12A2-4DCB-A986-D7B2624B849C}" type="presOf" srcId="{E421E6CB-0806-49B8-836D-0E5827C97145}" destId="{8968E201-D4BE-4D36-ABA5-04A1D13CA4BD}" srcOrd="0" destOrd="0" presId="urn:microsoft.com/office/officeart/2005/8/layout/orgChart1"/>
    <dgm:cxn modelId="{7FB8E9E3-245C-42AB-8E5A-109739E5E9AA}" type="presOf" srcId="{28173B96-0997-481D-B325-2BA1C6FA19B2}" destId="{65FE9AF4-A36D-4BBC-B0B2-CE905B8C561D}" srcOrd="0" destOrd="0" presId="urn:microsoft.com/office/officeart/2005/8/layout/orgChart1"/>
    <dgm:cxn modelId="{5FB6044A-CE02-4F4A-BF44-F63087917BA9}" srcId="{F25C5FEB-4DCD-49CF-8BAC-BDD61BD54FED}" destId="{EDC5DCBB-8177-4863-9321-E4DA110856FE}" srcOrd="2" destOrd="0" parTransId="{39EB94AA-E07D-4EF3-9CD9-50AB8AD33710}" sibTransId="{BDF6ABB9-DAB7-4739-9B36-9A9D0885141E}"/>
    <dgm:cxn modelId="{5B2C7BB4-BF2D-4725-A75E-6433AA8F4429}" srcId="{346F7B95-A33C-4FF6-9E98-211D4D58E954}" destId="{6BCBBFBE-AA84-4556-944D-381BA6B3432A}" srcOrd="1" destOrd="0" parTransId="{724C9A1D-7FFD-4AA6-9195-7CE23E9764B5}" sibTransId="{2D32BEA7-451D-4207-9045-ADB1B3CF552B}"/>
    <dgm:cxn modelId="{BA20713F-AA09-4365-8E0A-41B30FDC5E1C}" type="presOf" srcId="{C31762C4-5A53-4122-A667-F6461A05D6CC}" destId="{91630305-F1DB-4BAB-B73E-B4C26D530E48}" srcOrd="0" destOrd="0" presId="urn:microsoft.com/office/officeart/2005/8/layout/orgChart1"/>
    <dgm:cxn modelId="{68DA7EF8-ADB1-449A-922C-6F3BA40FB463}" type="presOf" srcId="{0DA18405-B8EE-4AF3-8DB3-8E79D0EBD213}" destId="{363E4C58-7F3A-4C7D-AA1B-F4DE1FA594FC}" srcOrd="0" destOrd="0" presId="urn:microsoft.com/office/officeart/2005/8/layout/orgChart1"/>
    <dgm:cxn modelId="{C4764FA4-5E87-41BF-83F0-F89CAA4DE1CF}" srcId="{157ABA03-3668-43BC-8E35-76C6649D9632}" destId="{D6E463F7-42F5-4D43-A5EF-9EE8D1C4B19A}" srcOrd="0" destOrd="0" parTransId="{BAA56FB7-A389-4D35-B28A-BB33D7AD3E5E}" sibTransId="{2DB7B9AB-EC71-441E-89B6-5D679E481155}"/>
    <dgm:cxn modelId="{63498488-E51D-4489-95DB-1B9B00E6BAE8}" srcId="{4A131BF4-4F97-422C-9569-54B1EE676F3A}" destId="{C31762C4-5A53-4122-A667-F6461A05D6CC}" srcOrd="0" destOrd="0" parTransId="{7A0E3CBE-CBB6-41FC-852A-7D7C38182A11}" sibTransId="{E5D559B4-3F92-4F7B-B94A-945DEA737206}"/>
    <dgm:cxn modelId="{FD6869A4-D155-44E2-A129-2A158D44E713}" srcId="{4A131BF4-4F97-422C-9569-54B1EE676F3A}" destId="{0DA18405-B8EE-4AF3-8DB3-8E79D0EBD213}" srcOrd="1" destOrd="0" parTransId="{3F8E2129-E2A4-41EB-9BBA-6F114DA677E3}" sibTransId="{E135F1DD-FC5B-43E1-9578-8F39EC3EDC48}"/>
    <dgm:cxn modelId="{43175D7D-B587-4B52-840F-DC15DF612E66}" type="presOf" srcId="{360DB51F-EC24-4EC0-B77D-57BC52E0C5B3}" destId="{A8AEA646-D87C-447A-8100-BF73AE1DCF40}" srcOrd="0" destOrd="0" presId="urn:microsoft.com/office/officeart/2005/8/layout/orgChart1"/>
    <dgm:cxn modelId="{3F19C391-9BCB-4291-89A0-3F390916713C}" type="presOf" srcId="{91F12D51-595C-4156-B3CC-B47A9094009F}" destId="{B4C0A9E5-9078-4F9A-B6F7-3A2369C2AEAD}" srcOrd="0" destOrd="0" presId="urn:microsoft.com/office/officeart/2005/8/layout/orgChart1"/>
    <dgm:cxn modelId="{3CDF11E5-7DA4-4021-AF89-A4BB02C2119B}" type="presOf" srcId="{DC513692-6012-4271-B4E4-7858BDF12E4C}" destId="{ACE44886-4BEA-43C7-9EFE-96729D7BFEAE}" srcOrd="0" destOrd="0" presId="urn:microsoft.com/office/officeart/2005/8/layout/orgChart1"/>
    <dgm:cxn modelId="{2F2DF646-29A9-419B-BFA7-01A2706FFC77}" type="presOf" srcId="{A4B42858-8C47-4EA6-84E9-D5D297AAB585}" destId="{7B683062-E831-4C1D-81ED-ABB7F4A1EDBB}" srcOrd="0" destOrd="0" presId="urn:microsoft.com/office/officeart/2005/8/layout/orgChart1"/>
    <dgm:cxn modelId="{AD0E7EC2-A93D-4956-9EF0-BDCB68EE6FCF}" type="presOf" srcId="{0F978184-D53F-498A-8C0D-385F73A8AC99}" destId="{15A5874E-D6F8-457C-95C9-28967E09C293}" srcOrd="0" destOrd="0" presId="urn:microsoft.com/office/officeart/2005/8/layout/orgChart1"/>
    <dgm:cxn modelId="{A836A9FE-2A82-4F2A-963F-8B1FC81D5BA1}" type="presOf" srcId="{B2A7FFC8-86BF-4030-8FDF-B0F7E7D77EFB}" destId="{2DC70935-49D4-4F73-A52F-4D647B033655}" srcOrd="0" destOrd="0" presId="urn:microsoft.com/office/officeart/2005/8/layout/orgChart1"/>
    <dgm:cxn modelId="{33456B5A-56A3-4C2E-90D2-CC72A2EDA65B}" srcId="{157ABA03-3668-43BC-8E35-76C6649D9632}" destId="{00A1761C-1A94-4386-9516-4E8C1E564363}" srcOrd="1" destOrd="0" parTransId="{0F978184-D53F-498A-8C0D-385F73A8AC99}" sibTransId="{0E50108F-7B8A-4031-86BB-1CCFAD9878A9}"/>
    <dgm:cxn modelId="{1369572D-C541-45F4-9596-60F00C07E19F}" srcId="{66108DB8-46FE-4AB4-8852-1864B4823B5A}" destId="{58840D77-575B-4AF2-B03C-63CBDDB8B32D}" srcOrd="1" destOrd="0" parTransId="{91F12D51-595C-4156-B3CC-B47A9094009F}" sibTransId="{703E92F3-722B-47CE-9D20-41578D73B258}"/>
    <dgm:cxn modelId="{3BA029CF-16EB-43D1-9856-A2270FE39112}" type="presOf" srcId="{360DB51F-EC24-4EC0-B77D-57BC52E0C5B3}" destId="{F760B03D-7302-4951-9E4F-3DA1425DED04}" srcOrd="1" destOrd="0" presId="urn:microsoft.com/office/officeart/2005/8/layout/orgChart1"/>
    <dgm:cxn modelId="{7C5E8C83-691D-435A-B664-46B9CEAE8F09}" srcId="{00A1761C-1A94-4386-9516-4E8C1E564363}" destId="{9CD43CFE-946E-4F20-B2DC-70F134C5B6BE}" srcOrd="0" destOrd="0" parTransId="{F2EC1E5F-A4B4-48E2-8782-8058A068EAAF}" sibTransId="{6B6EACA5-052B-4009-B241-DC1B7C118D8C}"/>
    <dgm:cxn modelId="{C622A3CC-3767-472E-BA07-BB57CC86B846}" type="presOf" srcId="{3CABF95A-325B-42A8-A764-B118318D9E2A}" destId="{45A0DD12-7BA1-4D5F-A896-8C79C22B41C7}" srcOrd="1" destOrd="0" presId="urn:microsoft.com/office/officeart/2005/8/layout/orgChart1"/>
    <dgm:cxn modelId="{A9DF6C32-5467-411D-93F2-345F18D5EFF3}" type="presOf" srcId="{20B9B643-AFC1-4D67-8F78-1EB713797E8D}" destId="{2C2A6585-740A-406B-B47C-1F8CD6AD4AC2}" srcOrd="0" destOrd="0" presId="urn:microsoft.com/office/officeart/2005/8/layout/orgChart1"/>
    <dgm:cxn modelId="{F8D174B9-3195-4958-9D9B-BBF64628D571}" type="presOf" srcId="{4CBC6CFB-6D22-4298-9D8F-1E86811A61FD}" destId="{752A113D-2E2A-47B1-8743-9EE87C51D64A}" srcOrd="0" destOrd="0" presId="urn:microsoft.com/office/officeart/2005/8/layout/orgChart1"/>
    <dgm:cxn modelId="{10451564-0C50-4EFB-A833-FDB63A778023}" srcId="{346F7B95-A33C-4FF6-9E98-211D4D58E954}" destId="{157ABA03-3668-43BC-8E35-76C6649D9632}" srcOrd="0" destOrd="0" parTransId="{E421E6CB-0806-49B8-836D-0E5827C97145}" sibTransId="{EDFE5124-C01B-4186-A0EB-8FC381263891}"/>
    <dgm:cxn modelId="{3F05B86B-7BB7-4EC8-AD05-AADC1527369F}" type="presParOf" srcId="{7B683062-E831-4C1D-81ED-ABB7F4A1EDBB}" destId="{9F79BBA0-1863-4990-8B2E-7EC633584DC7}" srcOrd="0" destOrd="0" presId="urn:microsoft.com/office/officeart/2005/8/layout/orgChart1"/>
    <dgm:cxn modelId="{2E16A9A6-E8A7-4ECE-8F19-96E28D5AEE83}" type="presParOf" srcId="{9F79BBA0-1863-4990-8B2E-7EC633584DC7}" destId="{10FB6DAD-0E61-497F-8D7C-DA1571DFB1C5}" srcOrd="0" destOrd="0" presId="urn:microsoft.com/office/officeart/2005/8/layout/orgChart1"/>
    <dgm:cxn modelId="{42B03E17-84F4-42E6-A1FA-FB5A86B353DB}" type="presParOf" srcId="{10FB6DAD-0E61-497F-8D7C-DA1571DFB1C5}" destId="{BF15BD51-BDFE-4AEA-8A72-61E8225D3FF6}" srcOrd="0" destOrd="0" presId="urn:microsoft.com/office/officeart/2005/8/layout/orgChart1"/>
    <dgm:cxn modelId="{B4C3A7BE-DC08-43F8-BE5F-8C10DE006BA1}" type="presParOf" srcId="{10FB6DAD-0E61-497F-8D7C-DA1571DFB1C5}" destId="{80F54BF1-614B-4181-883F-4FD2B3F67150}" srcOrd="1" destOrd="0" presId="urn:microsoft.com/office/officeart/2005/8/layout/orgChart1"/>
    <dgm:cxn modelId="{567EF3CE-D6A5-4151-9340-F51BBD5DAA97}" type="presParOf" srcId="{9F79BBA0-1863-4990-8B2E-7EC633584DC7}" destId="{53D9A4A7-672C-48D6-8238-14FF90467E84}" srcOrd="1" destOrd="0" presId="urn:microsoft.com/office/officeart/2005/8/layout/orgChart1"/>
    <dgm:cxn modelId="{A9C7972D-46ED-43A2-9C96-17AB256B1D11}" type="presParOf" srcId="{53D9A4A7-672C-48D6-8238-14FF90467E84}" destId="{8968E201-D4BE-4D36-ABA5-04A1D13CA4BD}" srcOrd="0" destOrd="0" presId="urn:microsoft.com/office/officeart/2005/8/layout/orgChart1"/>
    <dgm:cxn modelId="{0CCDE863-366F-45FD-A34D-92DA3C8ADD8B}" type="presParOf" srcId="{53D9A4A7-672C-48D6-8238-14FF90467E84}" destId="{1E7FC520-0110-450E-B903-51764F899754}" srcOrd="1" destOrd="0" presId="urn:microsoft.com/office/officeart/2005/8/layout/orgChart1"/>
    <dgm:cxn modelId="{4881A9B1-A179-42CC-8127-E2A63E28A107}" type="presParOf" srcId="{1E7FC520-0110-450E-B903-51764F899754}" destId="{FBFF6C0A-AD28-4C1C-A3DC-8677BA27A47D}" srcOrd="0" destOrd="0" presId="urn:microsoft.com/office/officeart/2005/8/layout/orgChart1"/>
    <dgm:cxn modelId="{CF67B0E6-D017-46A4-BB74-574E89F6F0C9}" type="presParOf" srcId="{FBFF6C0A-AD28-4C1C-A3DC-8677BA27A47D}" destId="{0F9CB87B-F29E-4802-A049-E564CA4E06A3}" srcOrd="0" destOrd="0" presId="urn:microsoft.com/office/officeart/2005/8/layout/orgChart1"/>
    <dgm:cxn modelId="{ED071F51-DAA1-4F5B-B0B3-0C88BECFCFC7}" type="presParOf" srcId="{FBFF6C0A-AD28-4C1C-A3DC-8677BA27A47D}" destId="{F7DBCD6A-2293-4DCA-AAA7-76D11D8DE901}" srcOrd="1" destOrd="0" presId="urn:microsoft.com/office/officeart/2005/8/layout/orgChart1"/>
    <dgm:cxn modelId="{72573156-9C64-4806-A61C-BCB749A23C5F}" type="presParOf" srcId="{1E7FC520-0110-450E-B903-51764F899754}" destId="{DFE17D3F-ADFA-405F-98A0-85B4D6D915BD}" srcOrd="1" destOrd="0" presId="urn:microsoft.com/office/officeart/2005/8/layout/orgChart1"/>
    <dgm:cxn modelId="{1AFF34F0-791D-4D63-ADDB-D436559478EB}" type="presParOf" srcId="{DFE17D3F-ADFA-405F-98A0-85B4D6D915BD}" destId="{E59FCC43-D271-46BF-AB2E-E7392C1181BF}" srcOrd="0" destOrd="0" presId="urn:microsoft.com/office/officeart/2005/8/layout/orgChart1"/>
    <dgm:cxn modelId="{AD90957B-0FAE-4C31-B7B6-FF00D7D34B17}" type="presParOf" srcId="{DFE17D3F-ADFA-405F-98A0-85B4D6D915BD}" destId="{55F96BD9-D235-4D6A-B98B-259F40FCAE9A}" srcOrd="1" destOrd="0" presId="urn:microsoft.com/office/officeart/2005/8/layout/orgChart1"/>
    <dgm:cxn modelId="{4BFC9F91-87DD-401A-9C6F-1EE9006EA946}" type="presParOf" srcId="{55F96BD9-D235-4D6A-B98B-259F40FCAE9A}" destId="{6E5AB74E-DB13-4553-B1EE-EC4E63174B60}" srcOrd="0" destOrd="0" presId="urn:microsoft.com/office/officeart/2005/8/layout/orgChart1"/>
    <dgm:cxn modelId="{16206794-B220-4346-94CC-C2806451AE1A}" type="presParOf" srcId="{6E5AB74E-DB13-4553-B1EE-EC4E63174B60}" destId="{F52BA2C8-FE94-4532-91BB-279129729204}" srcOrd="0" destOrd="0" presId="urn:microsoft.com/office/officeart/2005/8/layout/orgChart1"/>
    <dgm:cxn modelId="{D2B50D59-B7A6-4F1C-8DA6-E3079CBC66C1}" type="presParOf" srcId="{6E5AB74E-DB13-4553-B1EE-EC4E63174B60}" destId="{3C880F8F-3535-48AE-B258-797D22F1D5F4}" srcOrd="1" destOrd="0" presId="urn:microsoft.com/office/officeart/2005/8/layout/orgChart1"/>
    <dgm:cxn modelId="{C921A6E2-2AAB-4732-A1F3-2DD08912BB0C}" type="presParOf" srcId="{55F96BD9-D235-4D6A-B98B-259F40FCAE9A}" destId="{8654E38E-F008-45FB-AD87-374B110C6BA3}" srcOrd="1" destOrd="0" presId="urn:microsoft.com/office/officeart/2005/8/layout/orgChart1"/>
    <dgm:cxn modelId="{ADB96FE8-094C-4B3D-942E-121419BCFEE5}" type="presParOf" srcId="{8654E38E-F008-45FB-AD87-374B110C6BA3}" destId="{6B5AA639-C39F-4176-8718-A4A79454232D}" srcOrd="0" destOrd="0" presId="urn:microsoft.com/office/officeart/2005/8/layout/orgChart1"/>
    <dgm:cxn modelId="{ECB9559E-D4DD-4DAB-8488-BD7E29624F85}" type="presParOf" srcId="{8654E38E-F008-45FB-AD87-374B110C6BA3}" destId="{F2FB4344-913B-48F1-B745-E404EB6B8ADB}" srcOrd="1" destOrd="0" presId="urn:microsoft.com/office/officeart/2005/8/layout/orgChart1"/>
    <dgm:cxn modelId="{D6259921-3D15-4987-800F-BF0423FB2539}" type="presParOf" srcId="{F2FB4344-913B-48F1-B745-E404EB6B8ADB}" destId="{5D453E11-6C01-49D1-B978-EADCD03B0625}" srcOrd="0" destOrd="0" presId="urn:microsoft.com/office/officeart/2005/8/layout/orgChart1"/>
    <dgm:cxn modelId="{15401152-7B1C-4BC9-8781-2027829E77B0}" type="presParOf" srcId="{5D453E11-6C01-49D1-B978-EADCD03B0625}" destId="{A8AEA646-D87C-447A-8100-BF73AE1DCF40}" srcOrd="0" destOrd="0" presId="urn:microsoft.com/office/officeart/2005/8/layout/orgChart1"/>
    <dgm:cxn modelId="{728D1A81-BEB9-456D-9B9D-ACD355424E19}" type="presParOf" srcId="{5D453E11-6C01-49D1-B978-EADCD03B0625}" destId="{F760B03D-7302-4951-9E4F-3DA1425DED04}" srcOrd="1" destOrd="0" presId="urn:microsoft.com/office/officeart/2005/8/layout/orgChart1"/>
    <dgm:cxn modelId="{370F7CE9-AFFE-4312-AD59-524C7977A1CB}" type="presParOf" srcId="{F2FB4344-913B-48F1-B745-E404EB6B8ADB}" destId="{01BBF82C-7C82-42C6-AB2C-8E4F3220F19A}" srcOrd="1" destOrd="0" presId="urn:microsoft.com/office/officeart/2005/8/layout/orgChart1"/>
    <dgm:cxn modelId="{39C3F33F-8B8D-43B9-9C72-2ED83A8CFE42}" type="presParOf" srcId="{F2FB4344-913B-48F1-B745-E404EB6B8ADB}" destId="{CC937C97-FA4E-44E1-9F9F-3EDBACDDC64E}" srcOrd="2" destOrd="0" presId="urn:microsoft.com/office/officeart/2005/8/layout/orgChart1"/>
    <dgm:cxn modelId="{70AC3032-B369-4238-A3FF-4B5373C14E98}" type="presParOf" srcId="{8654E38E-F008-45FB-AD87-374B110C6BA3}" destId="{710D841B-CB1B-40D3-9928-2B28FA784CFD}" srcOrd="2" destOrd="0" presId="urn:microsoft.com/office/officeart/2005/8/layout/orgChart1"/>
    <dgm:cxn modelId="{949DD690-0FC4-4741-B8FE-285C067A395D}" type="presParOf" srcId="{8654E38E-F008-45FB-AD87-374B110C6BA3}" destId="{E3DB9C6F-B332-4CB5-80BE-8D4F5BC06FBD}" srcOrd="3" destOrd="0" presId="urn:microsoft.com/office/officeart/2005/8/layout/orgChart1"/>
    <dgm:cxn modelId="{51F99504-8FD3-4960-AD8A-B3D55258A4E1}" type="presParOf" srcId="{E3DB9C6F-B332-4CB5-80BE-8D4F5BC06FBD}" destId="{C9DBC526-6A1C-414F-A750-6F8BF904A2CE}" srcOrd="0" destOrd="0" presId="urn:microsoft.com/office/officeart/2005/8/layout/orgChart1"/>
    <dgm:cxn modelId="{753E3D1A-4B92-4575-A816-6E791C770250}" type="presParOf" srcId="{C9DBC526-6A1C-414F-A750-6F8BF904A2CE}" destId="{8757D3B7-DBA1-4D0A-AC10-7E827F0C0877}" srcOrd="0" destOrd="0" presId="urn:microsoft.com/office/officeart/2005/8/layout/orgChart1"/>
    <dgm:cxn modelId="{A4A442D4-F720-41A8-9286-08573F8DD7B0}" type="presParOf" srcId="{C9DBC526-6A1C-414F-A750-6F8BF904A2CE}" destId="{3DE4A318-6975-492D-ACB6-9364E25158D5}" srcOrd="1" destOrd="0" presId="urn:microsoft.com/office/officeart/2005/8/layout/orgChart1"/>
    <dgm:cxn modelId="{A52191C8-3711-4883-8D05-53DE9C0601EA}" type="presParOf" srcId="{E3DB9C6F-B332-4CB5-80BE-8D4F5BC06FBD}" destId="{3F9D188A-5661-4E4B-A04C-FDC231E91101}" srcOrd="1" destOrd="0" presId="urn:microsoft.com/office/officeart/2005/8/layout/orgChart1"/>
    <dgm:cxn modelId="{B93B610B-CFA9-44FE-924C-13C05BA94A6A}" type="presParOf" srcId="{E3DB9C6F-B332-4CB5-80BE-8D4F5BC06FBD}" destId="{57F127E7-CA8B-4DAC-A5A7-3A26412AA266}" srcOrd="2" destOrd="0" presId="urn:microsoft.com/office/officeart/2005/8/layout/orgChart1"/>
    <dgm:cxn modelId="{96A26744-B4C9-42C1-8D36-584ACBC9B3CD}" type="presParOf" srcId="{55F96BD9-D235-4D6A-B98B-259F40FCAE9A}" destId="{17A0C062-4C2F-4D0B-9A95-7D1AC10BB266}" srcOrd="2" destOrd="0" presId="urn:microsoft.com/office/officeart/2005/8/layout/orgChart1"/>
    <dgm:cxn modelId="{E094E992-3EB6-466B-A1DF-3C676E1742F2}" type="presParOf" srcId="{DFE17D3F-ADFA-405F-98A0-85B4D6D915BD}" destId="{15A5874E-D6F8-457C-95C9-28967E09C293}" srcOrd="2" destOrd="0" presId="urn:microsoft.com/office/officeart/2005/8/layout/orgChart1"/>
    <dgm:cxn modelId="{8C71E708-0AC5-4ABC-B263-B542F549B56E}" type="presParOf" srcId="{DFE17D3F-ADFA-405F-98A0-85B4D6D915BD}" destId="{610D69BB-92F6-424D-AA64-4F608C759487}" srcOrd="3" destOrd="0" presId="urn:microsoft.com/office/officeart/2005/8/layout/orgChart1"/>
    <dgm:cxn modelId="{5B9867A2-17DB-4A8C-B991-6F01DD700E1E}" type="presParOf" srcId="{610D69BB-92F6-424D-AA64-4F608C759487}" destId="{41541899-9C77-41B1-AD2E-1582894B687D}" srcOrd="0" destOrd="0" presId="urn:microsoft.com/office/officeart/2005/8/layout/orgChart1"/>
    <dgm:cxn modelId="{D5FA91EB-FD1D-4915-B960-20489199050C}" type="presParOf" srcId="{41541899-9C77-41B1-AD2E-1582894B687D}" destId="{66A61036-754F-41C0-A5FA-8ABEB31FB790}" srcOrd="0" destOrd="0" presId="urn:microsoft.com/office/officeart/2005/8/layout/orgChart1"/>
    <dgm:cxn modelId="{D6319AF0-F071-4E4E-976B-13486FFC4692}" type="presParOf" srcId="{41541899-9C77-41B1-AD2E-1582894B687D}" destId="{135D0957-2947-42D6-B5AF-851F72A3EF63}" srcOrd="1" destOrd="0" presId="urn:microsoft.com/office/officeart/2005/8/layout/orgChart1"/>
    <dgm:cxn modelId="{BDA48B0C-5C4D-48A4-8EC5-B508C79452CE}" type="presParOf" srcId="{610D69BB-92F6-424D-AA64-4F608C759487}" destId="{24978293-6B1C-4C3E-974B-923EB90ACF29}" srcOrd="1" destOrd="0" presId="urn:microsoft.com/office/officeart/2005/8/layout/orgChart1"/>
    <dgm:cxn modelId="{BCF6A0E1-C10A-4B6F-9A7B-53930C667494}" type="presParOf" srcId="{24978293-6B1C-4C3E-974B-923EB90ACF29}" destId="{5AA18D8A-1584-4B07-8F92-B580880CB8EC}" srcOrd="0" destOrd="0" presId="urn:microsoft.com/office/officeart/2005/8/layout/orgChart1"/>
    <dgm:cxn modelId="{3EEEABDF-8C9E-4A83-8D98-9B7078096F56}" type="presParOf" srcId="{24978293-6B1C-4C3E-974B-923EB90ACF29}" destId="{1AF46C31-056C-426D-AE9D-7983CDEA63A2}" srcOrd="1" destOrd="0" presId="urn:microsoft.com/office/officeart/2005/8/layout/orgChart1"/>
    <dgm:cxn modelId="{83FECE66-D6D6-40C0-B2DE-A92A8309D1BD}" type="presParOf" srcId="{1AF46C31-056C-426D-AE9D-7983CDEA63A2}" destId="{A95177C2-9993-4334-8044-179C1EE967BF}" srcOrd="0" destOrd="0" presId="urn:microsoft.com/office/officeart/2005/8/layout/orgChart1"/>
    <dgm:cxn modelId="{C438E499-C918-436E-9955-6190C9F668C3}" type="presParOf" srcId="{A95177C2-9993-4334-8044-179C1EE967BF}" destId="{5A1D2CCE-5D59-4156-BA26-2E7ADE4409EC}" srcOrd="0" destOrd="0" presId="urn:microsoft.com/office/officeart/2005/8/layout/orgChart1"/>
    <dgm:cxn modelId="{BB770E15-9D33-4D0D-A905-CDC96E035B69}" type="presParOf" srcId="{A95177C2-9993-4334-8044-179C1EE967BF}" destId="{9CCA8077-85C6-4F07-A586-74517B5A7886}" srcOrd="1" destOrd="0" presId="urn:microsoft.com/office/officeart/2005/8/layout/orgChart1"/>
    <dgm:cxn modelId="{B07A37E8-50E9-4A8A-9E7E-49B6B01C654E}" type="presParOf" srcId="{1AF46C31-056C-426D-AE9D-7983CDEA63A2}" destId="{32F98DD8-927E-4759-9975-19228B11ED86}" srcOrd="1" destOrd="0" presId="urn:microsoft.com/office/officeart/2005/8/layout/orgChart1"/>
    <dgm:cxn modelId="{726FFC31-B1E5-4B93-AFB9-28D7CC927408}" type="presParOf" srcId="{32F98DD8-927E-4759-9975-19228B11ED86}" destId="{ACE44886-4BEA-43C7-9EFE-96729D7BFEAE}" srcOrd="0" destOrd="0" presId="urn:microsoft.com/office/officeart/2005/8/layout/orgChart1"/>
    <dgm:cxn modelId="{06FA5FA4-FE1F-4911-A113-373754325A7E}" type="presParOf" srcId="{32F98DD8-927E-4759-9975-19228B11ED86}" destId="{DD51D207-3B09-4AB5-8ACF-D78A110BD17F}" srcOrd="1" destOrd="0" presId="urn:microsoft.com/office/officeart/2005/8/layout/orgChart1"/>
    <dgm:cxn modelId="{8028015D-9023-4018-92C2-B9C0C239D7DE}" type="presParOf" srcId="{DD51D207-3B09-4AB5-8ACF-D78A110BD17F}" destId="{AB545ED0-E07C-458C-B361-784095164EF5}" srcOrd="0" destOrd="0" presId="urn:microsoft.com/office/officeart/2005/8/layout/orgChart1"/>
    <dgm:cxn modelId="{D1784B04-7434-48B5-AD20-8A2613497455}" type="presParOf" srcId="{AB545ED0-E07C-458C-B361-784095164EF5}" destId="{65FE9AF4-A36D-4BBC-B0B2-CE905B8C561D}" srcOrd="0" destOrd="0" presId="urn:microsoft.com/office/officeart/2005/8/layout/orgChart1"/>
    <dgm:cxn modelId="{3EBD4DA2-E6EA-4E29-946D-8E13885742FF}" type="presParOf" srcId="{AB545ED0-E07C-458C-B361-784095164EF5}" destId="{FEC313A6-0F92-4BD5-B117-F944CD9D7183}" srcOrd="1" destOrd="0" presId="urn:microsoft.com/office/officeart/2005/8/layout/orgChart1"/>
    <dgm:cxn modelId="{3245A601-85E4-401D-8C4A-4287EFA2B9B7}" type="presParOf" srcId="{DD51D207-3B09-4AB5-8ACF-D78A110BD17F}" destId="{FBE1C02A-1377-4966-9FD3-C38D7FF1601A}" srcOrd="1" destOrd="0" presId="urn:microsoft.com/office/officeart/2005/8/layout/orgChart1"/>
    <dgm:cxn modelId="{0AB22E7D-3EF4-4A30-A587-B15B55C0A9B5}" type="presParOf" srcId="{DD51D207-3B09-4AB5-8ACF-D78A110BD17F}" destId="{55F97281-47EE-4FBF-AB3F-9983EEB41062}" srcOrd="2" destOrd="0" presId="urn:microsoft.com/office/officeart/2005/8/layout/orgChart1"/>
    <dgm:cxn modelId="{EB5E709D-99C0-4DEA-84E2-A4E93559EA6E}" type="presParOf" srcId="{32F98DD8-927E-4759-9975-19228B11ED86}" destId="{2DC70935-49D4-4F73-A52F-4D647B033655}" srcOrd="2" destOrd="0" presId="urn:microsoft.com/office/officeart/2005/8/layout/orgChart1"/>
    <dgm:cxn modelId="{440587D9-0B15-43AA-8CFA-E59E9D79DFF0}" type="presParOf" srcId="{32F98DD8-927E-4759-9975-19228B11ED86}" destId="{190135BA-E79E-48B2-97FE-D436AFD87942}" srcOrd="3" destOrd="0" presId="urn:microsoft.com/office/officeart/2005/8/layout/orgChart1"/>
    <dgm:cxn modelId="{D59E3BFD-00C6-4BBF-8EFB-48ED10A58EC5}" type="presParOf" srcId="{190135BA-E79E-48B2-97FE-D436AFD87942}" destId="{72118AF5-BDCF-4257-BF9D-19E344F8B473}" srcOrd="0" destOrd="0" presId="urn:microsoft.com/office/officeart/2005/8/layout/orgChart1"/>
    <dgm:cxn modelId="{E22AD6EB-C64D-4322-9F59-826CA183B716}" type="presParOf" srcId="{72118AF5-BDCF-4257-BF9D-19E344F8B473}" destId="{C09512CC-1BFF-47B5-8C6A-1991331EFC49}" srcOrd="0" destOrd="0" presId="urn:microsoft.com/office/officeart/2005/8/layout/orgChart1"/>
    <dgm:cxn modelId="{ACC03106-C56B-436A-92B6-34304F3A6366}" type="presParOf" srcId="{72118AF5-BDCF-4257-BF9D-19E344F8B473}" destId="{C2510D3D-6919-4A06-94E5-3A38F3B263C3}" srcOrd="1" destOrd="0" presId="urn:microsoft.com/office/officeart/2005/8/layout/orgChart1"/>
    <dgm:cxn modelId="{43242434-CFCA-41DB-A62A-A32D47118395}" type="presParOf" srcId="{190135BA-E79E-48B2-97FE-D436AFD87942}" destId="{29B624B6-AFE6-4550-BA91-3FACFA3B1102}" srcOrd="1" destOrd="0" presId="urn:microsoft.com/office/officeart/2005/8/layout/orgChart1"/>
    <dgm:cxn modelId="{BAB93255-D6EB-4CE9-88E3-908207221F35}" type="presParOf" srcId="{190135BA-E79E-48B2-97FE-D436AFD87942}" destId="{82955D59-5AE5-416D-82CD-EDC9DC86B1AC}" srcOrd="2" destOrd="0" presId="urn:microsoft.com/office/officeart/2005/8/layout/orgChart1"/>
    <dgm:cxn modelId="{6001C544-4A7F-40B8-ADA4-B60C711B0B1D}" type="presParOf" srcId="{1AF46C31-056C-426D-AE9D-7983CDEA63A2}" destId="{F6E7EF7C-1302-471B-8377-55BA7839116D}" srcOrd="2" destOrd="0" presId="urn:microsoft.com/office/officeart/2005/8/layout/orgChart1"/>
    <dgm:cxn modelId="{78EC7A86-C492-41C0-83F6-83B73E0BA457}" type="presParOf" srcId="{24978293-6B1C-4C3E-974B-923EB90ACF29}" destId="{37D3E38F-1B7C-41BD-BAA9-FB43ABB74864}" srcOrd="2" destOrd="0" presId="urn:microsoft.com/office/officeart/2005/8/layout/orgChart1"/>
    <dgm:cxn modelId="{0382E6F7-FE96-4364-888E-6CC0B69D553E}" type="presParOf" srcId="{24978293-6B1C-4C3E-974B-923EB90ACF29}" destId="{3A84AB2A-88D1-4BAC-B4DD-3E5596719201}" srcOrd="3" destOrd="0" presId="urn:microsoft.com/office/officeart/2005/8/layout/orgChart1"/>
    <dgm:cxn modelId="{2929B0C7-8BDF-49B2-A65D-49DFE4479B92}" type="presParOf" srcId="{3A84AB2A-88D1-4BAC-B4DD-3E5596719201}" destId="{CF5CEC98-2CE9-4A07-ADF5-B19504CE3E82}" srcOrd="0" destOrd="0" presId="urn:microsoft.com/office/officeart/2005/8/layout/orgChart1"/>
    <dgm:cxn modelId="{28CA13E8-9D82-4529-B127-82E7FEC1C90E}" type="presParOf" srcId="{CF5CEC98-2CE9-4A07-ADF5-B19504CE3E82}" destId="{929E788F-7288-4A9D-88C1-3E4738DCE8C1}" srcOrd="0" destOrd="0" presId="urn:microsoft.com/office/officeart/2005/8/layout/orgChart1"/>
    <dgm:cxn modelId="{97208733-9098-4661-85C6-D82B2A6F10B2}" type="presParOf" srcId="{CF5CEC98-2CE9-4A07-ADF5-B19504CE3E82}" destId="{D80F886E-F4E7-4CFE-A7B2-BC8BDCB06E63}" srcOrd="1" destOrd="0" presId="urn:microsoft.com/office/officeart/2005/8/layout/orgChart1"/>
    <dgm:cxn modelId="{BE4CD687-F0D9-47B6-9A18-89C81C6BD345}" type="presParOf" srcId="{3A84AB2A-88D1-4BAC-B4DD-3E5596719201}" destId="{01DF0E13-5699-43BA-B34D-9BC3B47E3178}" srcOrd="1" destOrd="0" presId="urn:microsoft.com/office/officeart/2005/8/layout/orgChart1"/>
    <dgm:cxn modelId="{A277920D-D755-47B9-8550-993251C7DF18}" type="presParOf" srcId="{01DF0E13-5699-43BA-B34D-9BC3B47E3178}" destId="{5120E288-6B63-4663-A755-5FC904F1277C}" srcOrd="0" destOrd="0" presId="urn:microsoft.com/office/officeart/2005/8/layout/orgChart1"/>
    <dgm:cxn modelId="{86BEB766-B3B8-41AB-84C2-A73A36C960F2}" type="presParOf" srcId="{01DF0E13-5699-43BA-B34D-9BC3B47E3178}" destId="{22AF1A34-3420-4B98-A986-51EECEB7BA9C}" srcOrd="1" destOrd="0" presId="urn:microsoft.com/office/officeart/2005/8/layout/orgChart1"/>
    <dgm:cxn modelId="{6195F508-65D9-4005-8F87-1058A80C860A}" type="presParOf" srcId="{22AF1A34-3420-4B98-A986-51EECEB7BA9C}" destId="{79405BDB-1194-4A20-B8BA-D44620CB7A43}" srcOrd="0" destOrd="0" presId="urn:microsoft.com/office/officeart/2005/8/layout/orgChart1"/>
    <dgm:cxn modelId="{3946B68C-F71B-43CD-B6FC-425399E11C1E}" type="presParOf" srcId="{79405BDB-1194-4A20-B8BA-D44620CB7A43}" destId="{F62BD7EB-6D3C-4AA2-AD0A-A07DB5515E9C}" srcOrd="0" destOrd="0" presId="urn:microsoft.com/office/officeart/2005/8/layout/orgChart1"/>
    <dgm:cxn modelId="{1D2E1881-DE6B-465D-8666-D79BF6D55742}" type="presParOf" srcId="{79405BDB-1194-4A20-B8BA-D44620CB7A43}" destId="{3913FAF4-B407-4D4B-85DC-F2A32245309E}" srcOrd="1" destOrd="0" presId="urn:microsoft.com/office/officeart/2005/8/layout/orgChart1"/>
    <dgm:cxn modelId="{C78ADF16-ABA4-4103-9E05-6F980AF6E684}" type="presParOf" srcId="{22AF1A34-3420-4B98-A986-51EECEB7BA9C}" destId="{E5AFB5F5-0720-4CA7-AD44-346EF2984D19}" srcOrd="1" destOrd="0" presId="urn:microsoft.com/office/officeart/2005/8/layout/orgChart1"/>
    <dgm:cxn modelId="{425213D8-1619-4DE1-B3AB-7CFC6824B1F7}" type="presParOf" srcId="{22AF1A34-3420-4B98-A986-51EECEB7BA9C}" destId="{4F0F2563-4FAF-49A8-8FC6-AD6970A1BD2B}" srcOrd="2" destOrd="0" presId="urn:microsoft.com/office/officeart/2005/8/layout/orgChart1"/>
    <dgm:cxn modelId="{E2EBCF20-0B98-4DDF-B9FB-5B2D98EF6BED}" type="presParOf" srcId="{01DF0E13-5699-43BA-B34D-9BC3B47E3178}" destId="{239F1CE7-DE84-4A86-95FE-205A4154B863}" srcOrd="2" destOrd="0" presId="urn:microsoft.com/office/officeart/2005/8/layout/orgChart1"/>
    <dgm:cxn modelId="{A88E7A05-8574-4073-8DFA-0764C513A318}" type="presParOf" srcId="{01DF0E13-5699-43BA-B34D-9BC3B47E3178}" destId="{D864D541-D7BF-4A3B-9A89-68B91A9E928A}" srcOrd="3" destOrd="0" presId="urn:microsoft.com/office/officeart/2005/8/layout/orgChart1"/>
    <dgm:cxn modelId="{45F8EED0-CABA-4F0A-B86D-1A7B04F64AAB}" type="presParOf" srcId="{D864D541-D7BF-4A3B-9A89-68B91A9E928A}" destId="{483D3D28-2E5D-44C5-87BC-B0E6E0177EA1}" srcOrd="0" destOrd="0" presId="urn:microsoft.com/office/officeart/2005/8/layout/orgChart1"/>
    <dgm:cxn modelId="{30B36068-C289-4D3D-BC84-36E0EFBDDCF9}" type="presParOf" srcId="{483D3D28-2E5D-44C5-87BC-B0E6E0177EA1}" destId="{CD2344D2-702D-4F10-9EFB-854AC8A3A4AD}" srcOrd="0" destOrd="0" presId="urn:microsoft.com/office/officeart/2005/8/layout/orgChart1"/>
    <dgm:cxn modelId="{35BBD994-8425-4568-AFB8-7A38B1309B4B}" type="presParOf" srcId="{483D3D28-2E5D-44C5-87BC-B0E6E0177EA1}" destId="{45A0DD12-7BA1-4D5F-A896-8C79C22B41C7}" srcOrd="1" destOrd="0" presId="urn:microsoft.com/office/officeart/2005/8/layout/orgChart1"/>
    <dgm:cxn modelId="{96721933-B7F4-4CD7-ADAC-B00F1C328DD1}" type="presParOf" srcId="{D864D541-D7BF-4A3B-9A89-68B91A9E928A}" destId="{2DE3C273-0A28-44FC-80D5-279926D23364}" srcOrd="1" destOrd="0" presId="urn:microsoft.com/office/officeart/2005/8/layout/orgChart1"/>
    <dgm:cxn modelId="{565DC251-0A36-436D-87E1-076C8A45B0AE}" type="presParOf" srcId="{D864D541-D7BF-4A3B-9A89-68B91A9E928A}" destId="{7993B264-52A4-4A4A-8238-D620BDED1D34}" srcOrd="2" destOrd="0" presId="urn:microsoft.com/office/officeart/2005/8/layout/orgChart1"/>
    <dgm:cxn modelId="{7DEDA59D-FD22-4239-B615-F6D997EB39B9}" type="presParOf" srcId="{01DF0E13-5699-43BA-B34D-9BC3B47E3178}" destId="{FEBC61AE-479F-4FC2-AA28-C03D49B9D033}" srcOrd="4" destOrd="0" presId="urn:microsoft.com/office/officeart/2005/8/layout/orgChart1"/>
    <dgm:cxn modelId="{30451DFC-5FFA-4883-BFC8-E7A3F2D043C4}" type="presParOf" srcId="{01DF0E13-5699-43BA-B34D-9BC3B47E3178}" destId="{233943EA-5A0D-49D4-AC4C-4032ECE3C5EC}" srcOrd="5" destOrd="0" presId="urn:microsoft.com/office/officeart/2005/8/layout/orgChart1"/>
    <dgm:cxn modelId="{3769EF69-E1B8-4B76-B921-51A85B6278CE}" type="presParOf" srcId="{233943EA-5A0D-49D4-AC4C-4032ECE3C5EC}" destId="{8DB045FA-D6F2-4273-AFA9-1C637AFA62AE}" srcOrd="0" destOrd="0" presId="urn:microsoft.com/office/officeart/2005/8/layout/orgChart1"/>
    <dgm:cxn modelId="{A30558AD-36A3-45D3-A7C0-D35FF4B3EAF3}" type="presParOf" srcId="{8DB045FA-D6F2-4273-AFA9-1C637AFA62AE}" destId="{E96D666A-E0B4-461B-90E0-1B2D3680DA93}" srcOrd="0" destOrd="0" presId="urn:microsoft.com/office/officeart/2005/8/layout/orgChart1"/>
    <dgm:cxn modelId="{8A623AB5-6765-4003-BC0F-5D9F5C60E44D}" type="presParOf" srcId="{8DB045FA-D6F2-4273-AFA9-1C637AFA62AE}" destId="{720DB510-3A08-4992-AC27-3E0E32D61AC9}" srcOrd="1" destOrd="0" presId="urn:microsoft.com/office/officeart/2005/8/layout/orgChart1"/>
    <dgm:cxn modelId="{9318D4EB-4EE4-442A-925D-0EAD36D0690C}" type="presParOf" srcId="{233943EA-5A0D-49D4-AC4C-4032ECE3C5EC}" destId="{2C510162-BF3F-4A0C-A3F7-1DAD43E60EFE}" srcOrd="1" destOrd="0" presId="urn:microsoft.com/office/officeart/2005/8/layout/orgChart1"/>
    <dgm:cxn modelId="{136AD18F-2F2D-4DD7-8BB0-3F546ACD19EF}" type="presParOf" srcId="{233943EA-5A0D-49D4-AC4C-4032ECE3C5EC}" destId="{CF2841E6-F9FE-4F72-828A-1652262AD5CE}" srcOrd="2" destOrd="0" presId="urn:microsoft.com/office/officeart/2005/8/layout/orgChart1"/>
    <dgm:cxn modelId="{D4296850-1976-4342-BA8A-F0B37BD8E068}" type="presParOf" srcId="{3A84AB2A-88D1-4BAC-B4DD-3E5596719201}" destId="{FC858CC6-FFCD-4A14-B855-ECD97FF2A209}" srcOrd="2" destOrd="0" presId="urn:microsoft.com/office/officeart/2005/8/layout/orgChart1"/>
    <dgm:cxn modelId="{336F2CD7-9898-4144-BD61-51B303052964}" type="presParOf" srcId="{610D69BB-92F6-424D-AA64-4F608C759487}" destId="{AAE7458A-C4DF-4A92-8B7C-E55543961F75}" srcOrd="2" destOrd="0" presId="urn:microsoft.com/office/officeart/2005/8/layout/orgChart1"/>
    <dgm:cxn modelId="{E91574AF-8D29-4D0C-A086-48D7F317903C}" type="presParOf" srcId="{DFE17D3F-ADFA-405F-98A0-85B4D6D915BD}" destId="{65804A40-EACD-4AE3-97A4-721CC2B6C825}" srcOrd="4" destOrd="0" presId="urn:microsoft.com/office/officeart/2005/8/layout/orgChart1"/>
    <dgm:cxn modelId="{F2F2F9B0-3F6D-4AD7-BABD-A71F200725E0}" type="presParOf" srcId="{DFE17D3F-ADFA-405F-98A0-85B4D6D915BD}" destId="{090D5644-8369-4575-A690-E6F0B2718467}" srcOrd="5" destOrd="0" presId="urn:microsoft.com/office/officeart/2005/8/layout/orgChart1"/>
    <dgm:cxn modelId="{84CD4CA9-E8ED-4F38-B920-23A8292F7ED1}" type="presParOf" srcId="{090D5644-8369-4575-A690-E6F0B2718467}" destId="{8C3F11E1-E79C-4D76-BA8E-B5A3EDA77008}" srcOrd="0" destOrd="0" presId="urn:microsoft.com/office/officeart/2005/8/layout/orgChart1"/>
    <dgm:cxn modelId="{9D4C6C9D-9319-44E5-B661-1B664ACF25E9}" type="presParOf" srcId="{8C3F11E1-E79C-4D76-BA8E-B5A3EDA77008}" destId="{E8B92E59-633C-4D4F-B67F-423F7620DA7F}" srcOrd="0" destOrd="0" presId="urn:microsoft.com/office/officeart/2005/8/layout/orgChart1"/>
    <dgm:cxn modelId="{9E915802-8DF3-458A-83F2-61A8647F7A7A}" type="presParOf" srcId="{8C3F11E1-E79C-4D76-BA8E-B5A3EDA77008}" destId="{F022E0E0-F5AD-4AAF-A68F-6A16D72F41E6}" srcOrd="1" destOrd="0" presId="urn:microsoft.com/office/officeart/2005/8/layout/orgChart1"/>
    <dgm:cxn modelId="{08FFAB06-DE86-4C13-9B8E-AF6A9CD2D3D2}" type="presParOf" srcId="{090D5644-8369-4575-A690-E6F0B2718467}" destId="{30EBE939-C018-4FA6-94CE-790B3581A588}" srcOrd="1" destOrd="0" presId="urn:microsoft.com/office/officeart/2005/8/layout/orgChart1"/>
    <dgm:cxn modelId="{1581A4A6-F432-49EE-A017-65B092DCAA46}" type="presParOf" srcId="{30EBE939-C018-4FA6-94CE-790B3581A588}" destId="{29FC9E00-C3AD-41BA-AD02-9484D3CD1E59}" srcOrd="0" destOrd="0" presId="urn:microsoft.com/office/officeart/2005/8/layout/orgChart1"/>
    <dgm:cxn modelId="{8F5DC8DE-ED44-41A6-8AA6-F74F0E637AFD}" type="presParOf" srcId="{30EBE939-C018-4FA6-94CE-790B3581A588}" destId="{1A9ADC36-D774-4786-AA04-EFC18A2C67D9}" srcOrd="1" destOrd="0" presId="urn:microsoft.com/office/officeart/2005/8/layout/orgChart1"/>
    <dgm:cxn modelId="{0BAC7586-6C0A-4C7E-8817-FB38B96B703E}" type="presParOf" srcId="{1A9ADC36-D774-4786-AA04-EFC18A2C67D9}" destId="{51B695E1-0A07-4FA7-B369-ACC92CA2434F}" srcOrd="0" destOrd="0" presId="urn:microsoft.com/office/officeart/2005/8/layout/orgChart1"/>
    <dgm:cxn modelId="{8A268CD9-0FA4-4302-B1C3-CB222F8A4223}" type="presParOf" srcId="{51B695E1-0A07-4FA7-B369-ACC92CA2434F}" destId="{752A113D-2E2A-47B1-8743-9EE87C51D64A}" srcOrd="0" destOrd="0" presId="urn:microsoft.com/office/officeart/2005/8/layout/orgChart1"/>
    <dgm:cxn modelId="{70078F4E-546C-4528-B87D-462FA24F8B49}" type="presParOf" srcId="{51B695E1-0A07-4FA7-B369-ACC92CA2434F}" destId="{A3F36410-CDC1-4883-8EDC-0C9E9A6175BB}" srcOrd="1" destOrd="0" presId="urn:microsoft.com/office/officeart/2005/8/layout/orgChart1"/>
    <dgm:cxn modelId="{0870A3F9-66A6-4BF0-9EFE-8BB37F098BF8}" type="presParOf" srcId="{1A9ADC36-D774-4786-AA04-EFC18A2C67D9}" destId="{E02F4B78-773E-4C47-9BA4-8A85E2CE9868}" srcOrd="1" destOrd="0" presId="urn:microsoft.com/office/officeart/2005/8/layout/orgChart1"/>
    <dgm:cxn modelId="{04F15FFE-0BAE-430D-BB60-BD94C2E78C6D}" type="presParOf" srcId="{E02F4B78-773E-4C47-9BA4-8A85E2CE9868}" destId="{B1B59100-AF35-4D44-AFBB-6DC4616F77AF}" srcOrd="0" destOrd="0" presId="urn:microsoft.com/office/officeart/2005/8/layout/orgChart1"/>
    <dgm:cxn modelId="{85E5265B-6080-4624-9776-401C2166F34D}" type="presParOf" srcId="{E02F4B78-773E-4C47-9BA4-8A85E2CE9868}" destId="{7E088D6F-0AA9-41D9-B16F-AEA7409D250B}" srcOrd="1" destOrd="0" presId="urn:microsoft.com/office/officeart/2005/8/layout/orgChart1"/>
    <dgm:cxn modelId="{BB4FDA51-2CC5-44F6-8A67-106C2070C3E8}" type="presParOf" srcId="{7E088D6F-0AA9-41D9-B16F-AEA7409D250B}" destId="{E1731952-C284-48A5-8B5C-C02C0209A259}" srcOrd="0" destOrd="0" presId="urn:microsoft.com/office/officeart/2005/8/layout/orgChart1"/>
    <dgm:cxn modelId="{D1AA9AF5-089D-468A-B593-200D96AD6F21}" type="presParOf" srcId="{E1731952-C284-48A5-8B5C-C02C0209A259}" destId="{0927D18C-9F07-4D3A-A5A7-0E1691D75CE1}" srcOrd="0" destOrd="0" presId="urn:microsoft.com/office/officeart/2005/8/layout/orgChart1"/>
    <dgm:cxn modelId="{82A932BE-D538-462C-BFBC-544FEC6C0AB0}" type="presParOf" srcId="{E1731952-C284-48A5-8B5C-C02C0209A259}" destId="{2ACE9B8A-0E74-45E0-B054-72877A54FC48}" srcOrd="1" destOrd="0" presId="urn:microsoft.com/office/officeart/2005/8/layout/orgChart1"/>
    <dgm:cxn modelId="{B75EFA39-5B90-46D6-A370-14966FBB38A0}" type="presParOf" srcId="{7E088D6F-0AA9-41D9-B16F-AEA7409D250B}" destId="{3C94002D-1E4F-4DA7-B2DC-D3E94D1F3AB8}" srcOrd="1" destOrd="0" presId="urn:microsoft.com/office/officeart/2005/8/layout/orgChart1"/>
    <dgm:cxn modelId="{B11FCB92-903D-43AA-B86C-93CC02059756}" type="presParOf" srcId="{7E088D6F-0AA9-41D9-B16F-AEA7409D250B}" destId="{A9F8C3B8-74BA-45BE-86F1-D52FD3BAA067}" srcOrd="2" destOrd="0" presId="urn:microsoft.com/office/officeart/2005/8/layout/orgChart1"/>
    <dgm:cxn modelId="{9102A3D9-EB3D-4B15-94E6-6B1528835AC9}" type="presParOf" srcId="{E02F4B78-773E-4C47-9BA4-8A85E2CE9868}" destId="{29985E01-EEEA-45B7-9A29-EE3FD6CBAEE9}" srcOrd="2" destOrd="0" presId="urn:microsoft.com/office/officeart/2005/8/layout/orgChart1"/>
    <dgm:cxn modelId="{5FFC9294-E03F-4F1D-BE6C-6D929E9E2B8A}" type="presParOf" srcId="{E02F4B78-773E-4C47-9BA4-8A85E2CE9868}" destId="{6B94BAEC-5B40-41F3-9BBD-BD91F3E2581A}" srcOrd="3" destOrd="0" presId="urn:microsoft.com/office/officeart/2005/8/layout/orgChart1"/>
    <dgm:cxn modelId="{FD4D88BF-030B-45B7-BE17-D8D85B2B840B}" type="presParOf" srcId="{6B94BAEC-5B40-41F3-9BBD-BD91F3E2581A}" destId="{CF4F412A-F70A-445A-90DD-5987159B67CF}" srcOrd="0" destOrd="0" presId="urn:microsoft.com/office/officeart/2005/8/layout/orgChart1"/>
    <dgm:cxn modelId="{475E2181-581A-40B5-9EB5-A20DFD0566F9}" type="presParOf" srcId="{CF4F412A-F70A-445A-90DD-5987159B67CF}" destId="{C1B9FF4A-58DE-483E-A2EE-92E0A3057F7D}" srcOrd="0" destOrd="0" presId="urn:microsoft.com/office/officeart/2005/8/layout/orgChart1"/>
    <dgm:cxn modelId="{65D97145-8788-4B37-ACA2-A57E89E2A367}" type="presParOf" srcId="{CF4F412A-F70A-445A-90DD-5987159B67CF}" destId="{B6130283-04E9-411D-AD52-F0C8A7DB85F9}" srcOrd="1" destOrd="0" presId="urn:microsoft.com/office/officeart/2005/8/layout/orgChart1"/>
    <dgm:cxn modelId="{F874E561-5C9E-450F-B4A4-7091F989A585}" type="presParOf" srcId="{6B94BAEC-5B40-41F3-9BBD-BD91F3E2581A}" destId="{5EA78CB0-6BFC-4499-AF5E-32BF0D9DE38F}" srcOrd="1" destOrd="0" presId="urn:microsoft.com/office/officeart/2005/8/layout/orgChart1"/>
    <dgm:cxn modelId="{CEF0D52E-241F-470C-AB51-F81AC0B6E133}" type="presParOf" srcId="{6B94BAEC-5B40-41F3-9BBD-BD91F3E2581A}" destId="{93E6A59D-B4E4-46B2-BE5B-21AEC16F7E38}" srcOrd="2" destOrd="0" presId="urn:microsoft.com/office/officeart/2005/8/layout/orgChart1"/>
    <dgm:cxn modelId="{1A7EDC82-FD67-413D-AC5F-DB3DBCC35F2E}" type="presParOf" srcId="{1A9ADC36-D774-4786-AA04-EFC18A2C67D9}" destId="{C38F4221-F6EE-493D-9FFF-E022544E64D1}" srcOrd="2" destOrd="0" presId="urn:microsoft.com/office/officeart/2005/8/layout/orgChart1"/>
    <dgm:cxn modelId="{88D59163-5FE6-45BB-8986-DF6B85022BFF}" type="presParOf" srcId="{30EBE939-C018-4FA6-94CE-790B3581A588}" destId="{B4C0A9E5-9078-4F9A-B6F7-3A2369C2AEAD}" srcOrd="2" destOrd="0" presId="urn:microsoft.com/office/officeart/2005/8/layout/orgChart1"/>
    <dgm:cxn modelId="{BAB6A6AF-10B1-4727-8244-E9FC85454E0B}" type="presParOf" srcId="{30EBE939-C018-4FA6-94CE-790B3581A588}" destId="{64F0BD24-ED02-42E9-977F-DA9B835F1214}" srcOrd="3" destOrd="0" presId="urn:microsoft.com/office/officeart/2005/8/layout/orgChart1"/>
    <dgm:cxn modelId="{E5F6A34F-4538-4EA6-B67D-879C0E8F8CBD}" type="presParOf" srcId="{64F0BD24-ED02-42E9-977F-DA9B835F1214}" destId="{F47C9352-E16D-4DA9-A821-A99016B1C517}" srcOrd="0" destOrd="0" presId="urn:microsoft.com/office/officeart/2005/8/layout/orgChart1"/>
    <dgm:cxn modelId="{3D5EBC40-0B9E-41CD-A7E5-3756A6D78636}" type="presParOf" srcId="{F47C9352-E16D-4DA9-A821-A99016B1C517}" destId="{DA1612B9-39DB-447D-9D44-542094C584EC}" srcOrd="0" destOrd="0" presId="urn:microsoft.com/office/officeart/2005/8/layout/orgChart1"/>
    <dgm:cxn modelId="{F2649C25-36FE-483F-8477-74CC44FA25BB}" type="presParOf" srcId="{F47C9352-E16D-4DA9-A821-A99016B1C517}" destId="{15481E4B-C204-4006-AF90-75B3E148E162}" srcOrd="1" destOrd="0" presId="urn:microsoft.com/office/officeart/2005/8/layout/orgChart1"/>
    <dgm:cxn modelId="{F70FE9F3-66FF-40BF-B4C4-CA64FB013B72}" type="presParOf" srcId="{64F0BD24-ED02-42E9-977F-DA9B835F1214}" destId="{EDCBFC60-2D9E-4A8D-A63C-007BCD75BFE9}" srcOrd="1" destOrd="0" presId="urn:microsoft.com/office/officeart/2005/8/layout/orgChart1"/>
    <dgm:cxn modelId="{22B414BE-9352-4845-89B0-5D422FA070E3}" type="presParOf" srcId="{EDCBFC60-2D9E-4A8D-A63C-007BCD75BFE9}" destId="{7E7434EC-1DD2-40B3-A111-42E0248EE0FE}" srcOrd="0" destOrd="0" presId="urn:microsoft.com/office/officeart/2005/8/layout/orgChart1"/>
    <dgm:cxn modelId="{51D61F3A-A082-4D6C-96EF-D080C64B9886}" type="presParOf" srcId="{EDCBFC60-2D9E-4A8D-A63C-007BCD75BFE9}" destId="{800E95A8-03D9-4BD9-BEDA-F9F969716B9B}" srcOrd="1" destOrd="0" presId="urn:microsoft.com/office/officeart/2005/8/layout/orgChart1"/>
    <dgm:cxn modelId="{6668D353-55B7-47AA-B3CE-7F4CBD4AA5FE}" type="presParOf" srcId="{800E95A8-03D9-4BD9-BEDA-F9F969716B9B}" destId="{0654481B-4F76-442F-85CB-30F7F75EA7AE}" srcOrd="0" destOrd="0" presId="urn:microsoft.com/office/officeart/2005/8/layout/orgChart1"/>
    <dgm:cxn modelId="{05AF5C01-AA84-47E9-AA0E-352CE7FBD5FA}" type="presParOf" srcId="{0654481B-4F76-442F-85CB-30F7F75EA7AE}" destId="{FD6D8BB3-4097-423A-81AA-99277E139AAA}" srcOrd="0" destOrd="0" presId="urn:microsoft.com/office/officeart/2005/8/layout/orgChart1"/>
    <dgm:cxn modelId="{7478D252-0327-457F-B79E-10BF0BAE7EFB}" type="presParOf" srcId="{0654481B-4F76-442F-85CB-30F7F75EA7AE}" destId="{89121AB3-FA07-4455-AA7D-5651125AC939}" srcOrd="1" destOrd="0" presId="urn:microsoft.com/office/officeart/2005/8/layout/orgChart1"/>
    <dgm:cxn modelId="{CDE8B5A2-72E6-4502-B754-914F0DB8A5FD}" type="presParOf" srcId="{800E95A8-03D9-4BD9-BEDA-F9F969716B9B}" destId="{47809118-76FE-4DE5-9203-4EEC6DFF59B8}" srcOrd="1" destOrd="0" presId="urn:microsoft.com/office/officeart/2005/8/layout/orgChart1"/>
    <dgm:cxn modelId="{86BD333F-B8AB-4102-8BA7-D39C340A098B}" type="presParOf" srcId="{800E95A8-03D9-4BD9-BEDA-F9F969716B9B}" destId="{CF078FA2-84D8-48CE-8323-20C9F2E8E303}" srcOrd="2" destOrd="0" presId="urn:microsoft.com/office/officeart/2005/8/layout/orgChart1"/>
    <dgm:cxn modelId="{85ACA4FD-BE46-4B19-A52E-0A40D19BFD24}" type="presParOf" srcId="{EDCBFC60-2D9E-4A8D-A63C-007BCD75BFE9}" destId="{2C2A6585-740A-406B-B47C-1F8CD6AD4AC2}" srcOrd="2" destOrd="0" presId="urn:microsoft.com/office/officeart/2005/8/layout/orgChart1"/>
    <dgm:cxn modelId="{CE78B35E-25E2-4D0F-8F21-7028323DF553}" type="presParOf" srcId="{EDCBFC60-2D9E-4A8D-A63C-007BCD75BFE9}" destId="{84977CD6-7ECC-4D7B-B4C8-8D3C83E44C58}" srcOrd="3" destOrd="0" presId="urn:microsoft.com/office/officeart/2005/8/layout/orgChart1"/>
    <dgm:cxn modelId="{3D080968-7291-4E56-AD40-96E39CD55991}" type="presParOf" srcId="{84977CD6-7ECC-4D7B-B4C8-8D3C83E44C58}" destId="{E247A08D-F91A-4E55-A6DC-8954EF7F8CB6}" srcOrd="0" destOrd="0" presId="urn:microsoft.com/office/officeart/2005/8/layout/orgChart1"/>
    <dgm:cxn modelId="{84A1C22A-E9D2-482C-BA1B-A2A1A2C10496}" type="presParOf" srcId="{E247A08D-F91A-4E55-A6DC-8954EF7F8CB6}" destId="{834CD5AB-C9C1-41A0-A1D1-A48D97888595}" srcOrd="0" destOrd="0" presId="urn:microsoft.com/office/officeart/2005/8/layout/orgChart1"/>
    <dgm:cxn modelId="{C842C516-C2E1-424F-819F-D04694C1037B}" type="presParOf" srcId="{E247A08D-F91A-4E55-A6DC-8954EF7F8CB6}" destId="{04174B4E-AF27-4F46-BC7F-4334897CD826}" srcOrd="1" destOrd="0" presId="urn:microsoft.com/office/officeart/2005/8/layout/orgChart1"/>
    <dgm:cxn modelId="{C6E7137E-CE2D-445F-B0F8-31370CF1F534}" type="presParOf" srcId="{84977CD6-7ECC-4D7B-B4C8-8D3C83E44C58}" destId="{023691DA-6A8C-485D-859F-E8FE76A34704}" srcOrd="1" destOrd="0" presId="urn:microsoft.com/office/officeart/2005/8/layout/orgChart1"/>
    <dgm:cxn modelId="{7D74833F-7EE0-4A30-9885-BA9D6826EB20}" type="presParOf" srcId="{84977CD6-7ECC-4D7B-B4C8-8D3C83E44C58}" destId="{B11EED81-75CF-474A-9931-BF15F855FFA7}" srcOrd="2" destOrd="0" presId="urn:microsoft.com/office/officeart/2005/8/layout/orgChart1"/>
    <dgm:cxn modelId="{FCB97895-8B43-4926-BDBF-8DD472E91F2B}" type="presParOf" srcId="{EDCBFC60-2D9E-4A8D-A63C-007BCD75BFE9}" destId="{2F383ADB-5E4F-4AB9-95B8-FE94F6E2B94B}" srcOrd="4" destOrd="0" presId="urn:microsoft.com/office/officeart/2005/8/layout/orgChart1"/>
    <dgm:cxn modelId="{5AC77820-CF17-4DCE-8387-B5EAFAF67131}" type="presParOf" srcId="{EDCBFC60-2D9E-4A8D-A63C-007BCD75BFE9}" destId="{BCCDDB92-FE55-41F5-B0E5-22BB9469DE91}" srcOrd="5" destOrd="0" presId="urn:microsoft.com/office/officeart/2005/8/layout/orgChart1"/>
    <dgm:cxn modelId="{7FBA2466-062D-4FEB-A8D7-69E9F916516C}" type="presParOf" srcId="{BCCDDB92-FE55-41F5-B0E5-22BB9469DE91}" destId="{5B23D61B-0613-4D3D-9E66-26B7C05FDD44}" srcOrd="0" destOrd="0" presId="urn:microsoft.com/office/officeart/2005/8/layout/orgChart1"/>
    <dgm:cxn modelId="{E4F31BBA-806D-458A-9D83-E88CCD5BED8D}" type="presParOf" srcId="{5B23D61B-0613-4D3D-9E66-26B7C05FDD44}" destId="{7F4BDE5F-E11F-470A-919B-91358C69BAF5}" srcOrd="0" destOrd="0" presId="urn:microsoft.com/office/officeart/2005/8/layout/orgChart1"/>
    <dgm:cxn modelId="{BB774D6E-B544-4C83-A4D0-CAD31FE484D7}" type="presParOf" srcId="{5B23D61B-0613-4D3D-9E66-26B7C05FDD44}" destId="{4F3E8302-BA04-4A76-9F24-5FED229300DC}" srcOrd="1" destOrd="0" presId="urn:microsoft.com/office/officeart/2005/8/layout/orgChart1"/>
    <dgm:cxn modelId="{DE1A949D-C0D9-4647-BDC8-31C3EEEC0BDF}" type="presParOf" srcId="{BCCDDB92-FE55-41F5-B0E5-22BB9469DE91}" destId="{7B6E0DB5-3281-45DC-8050-0B564320B8BE}" srcOrd="1" destOrd="0" presId="urn:microsoft.com/office/officeart/2005/8/layout/orgChart1"/>
    <dgm:cxn modelId="{1E48C37F-3EFF-47B3-9247-90899FBE40ED}" type="presParOf" srcId="{BCCDDB92-FE55-41F5-B0E5-22BB9469DE91}" destId="{95690A2C-7F80-4A8C-AC5A-03B943E1A0D8}" srcOrd="2" destOrd="0" presId="urn:microsoft.com/office/officeart/2005/8/layout/orgChart1"/>
    <dgm:cxn modelId="{5AC012DB-66A3-4EA6-A279-9BA30ABBB920}" type="presParOf" srcId="{64F0BD24-ED02-42E9-977F-DA9B835F1214}" destId="{5949E811-1FD0-4503-B22C-64E39E1319E7}" srcOrd="2" destOrd="0" presId="urn:microsoft.com/office/officeart/2005/8/layout/orgChart1"/>
    <dgm:cxn modelId="{F8A691F2-2FDE-43D0-BC4B-81D6A7D72E95}" type="presParOf" srcId="{090D5644-8369-4575-A690-E6F0B2718467}" destId="{33F4EA6E-BE78-43BE-85EE-70B98A8C53BD}" srcOrd="2" destOrd="0" presId="urn:microsoft.com/office/officeart/2005/8/layout/orgChart1"/>
    <dgm:cxn modelId="{7F98148D-4C26-4A9F-8213-9FCA555F8289}" type="presParOf" srcId="{1E7FC520-0110-450E-B903-51764F899754}" destId="{9C0995C6-6C41-41B1-A803-BDE9A0CE8BC9}" srcOrd="2" destOrd="0" presId="urn:microsoft.com/office/officeart/2005/8/layout/orgChart1"/>
    <dgm:cxn modelId="{562206EE-0A58-4600-8322-8F3824F87780}" type="presParOf" srcId="{53D9A4A7-672C-48D6-8238-14FF90467E84}" destId="{809104B9-A674-4FF0-9CA1-4D2DC957F3CA}" srcOrd="2" destOrd="0" presId="urn:microsoft.com/office/officeart/2005/8/layout/orgChart1"/>
    <dgm:cxn modelId="{5CEC7586-037A-4101-BD81-006DE40F031A}" type="presParOf" srcId="{53D9A4A7-672C-48D6-8238-14FF90467E84}" destId="{A0BA4DF1-7F31-4FEA-A8BF-D584495098BB}" srcOrd="3" destOrd="0" presId="urn:microsoft.com/office/officeart/2005/8/layout/orgChart1"/>
    <dgm:cxn modelId="{58DF6C77-AF92-4CD6-91B0-4EBAD955C01F}" type="presParOf" srcId="{A0BA4DF1-7F31-4FEA-A8BF-D584495098BB}" destId="{7B431D50-9DAE-4B10-9AEA-E59908732915}" srcOrd="0" destOrd="0" presId="urn:microsoft.com/office/officeart/2005/8/layout/orgChart1"/>
    <dgm:cxn modelId="{D54BDA8C-DF42-4568-AC45-086590C15F26}" type="presParOf" srcId="{7B431D50-9DAE-4B10-9AEA-E59908732915}" destId="{CF80CAC1-3673-4536-A1AC-5586DB0E06EC}" srcOrd="0" destOrd="0" presId="urn:microsoft.com/office/officeart/2005/8/layout/orgChart1"/>
    <dgm:cxn modelId="{B7ED09E3-8368-428A-BB85-7B1850DA5A04}" type="presParOf" srcId="{7B431D50-9DAE-4B10-9AEA-E59908732915}" destId="{402979A2-4148-47FF-B842-022C1B4847D9}" srcOrd="1" destOrd="0" presId="urn:microsoft.com/office/officeart/2005/8/layout/orgChart1"/>
    <dgm:cxn modelId="{BB509BE8-A62D-4DCC-A5A7-8432F35369BD}" type="presParOf" srcId="{A0BA4DF1-7F31-4FEA-A8BF-D584495098BB}" destId="{E2A65EA8-B4AB-42CB-B5A7-72EDE829EB11}" srcOrd="1" destOrd="0" presId="urn:microsoft.com/office/officeart/2005/8/layout/orgChart1"/>
    <dgm:cxn modelId="{008A3F3E-EB1A-45E4-8A14-AA02DB05BEB1}" type="presParOf" srcId="{E2A65EA8-B4AB-42CB-B5A7-72EDE829EB11}" destId="{64597912-E266-426B-8747-F0AEC24BD29A}" srcOrd="0" destOrd="0" presId="urn:microsoft.com/office/officeart/2005/8/layout/orgChart1"/>
    <dgm:cxn modelId="{11ED1543-CD2B-46E3-AE79-1E8723AFE632}" type="presParOf" srcId="{E2A65EA8-B4AB-42CB-B5A7-72EDE829EB11}" destId="{D43071C0-931D-4E1E-937F-92EC3669AC0D}" srcOrd="1" destOrd="0" presId="urn:microsoft.com/office/officeart/2005/8/layout/orgChart1"/>
    <dgm:cxn modelId="{4AA470A0-F326-4464-B991-9DE2510DBD6A}" type="presParOf" srcId="{D43071C0-931D-4E1E-937F-92EC3669AC0D}" destId="{EBBEBF8E-7A88-4096-AB1E-1CF95D90AB4A}" srcOrd="0" destOrd="0" presId="urn:microsoft.com/office/officeart/2005/8/layout/orgChart1"/>
    <dgm:cxn modelId="{C41D9DF4-C358-4A1D-A44E-5860FFEFBBE1}" type="presParOf" srcId="{EBBEBF8E-7A88-4096-AB1E-1CF95D90AB4A}" destId="{49BE0DEB-E47E-4D3F-9D9F-A7546C7C6995}" srcOrd="0" destOrd="0" presId="urn:microsoft.com/office/officeart/2005/8/layout/orgChart1"/>
    <dgm:cxn modelId="{862CA580-9F77-45F2-8F18-B50CF005B9C4}" type="presParOf" srcId="{EBBEBF8E-7A88-4096-AB1E-1CF95D90AB4A}" destId="{FA903585-7B95-4A25-A289-47D6A39DEF4F}" srcOrd="1" destOrd="0" presId="urn:microsoft.com/office/officeart/2005/8/layout/orgChart1"/>
    <dgm:cxn modelId="{0A0B35CB-E609-4B99-8DF4-5977B653E8DB}" type="presParOf" srcId="{D43071C0-931D-4E1E-937F-92EC3669AC0D}" destId="{A648B208-70D0-48DA-BE38-AB39B9CE0DA6}" srcOrd="1" destOrd="0" presId="urn:microsoft.com/office/officeart/2005/8/layout/orgChart1"/>
    <dgm:cxn modelId="{40FADD90-6BF6-4210-AA79-45D6C5069394}" type="presParOf" srcId="{A648B208-70D0-48DA-BE38-AB39B9CE0DA6}" destId="{8EE92BD8-49D8-41B6-AD2B-B7F698427320}" srcOrd="0" destOrd="0" presId="urn:microsoft.com/office/officeart/2005/8/layout/orgChart1"/>
    <dgm:cxn modelId="{04488134-3016-466C-A0FA-075D06A73CBE}" type="presParOf" srcId="{A648B208-70D0-48DA-BE38-AB39B9CE0DA6}" destId="{CB42C089-90B1-434D-A14B-89212607981B}" srcOrd="1" destOrd="0" presId="urn:microsoft.com/office/officeart/2005/8/layout/orgChart1"/>
    <dgm:cxn modelId="{C2849610-B1FB-4AC3-A85C-D824CC215AC6}" type="presParOf" srcId="{CB42C089-90B1-434D-A14B-89212607981B}" destId="{4B9F35F5-2F1F-4A08-B931-BA8D08E0C572}" srcOrd="0" destOrd="0" presId="urn:microsoft.com/office/officeart/2005/8/layout/orgChart1"/>
    <dgm:cxn modelId="{B265BF0D-4FDF-45DC-803B-772E6C8DB128}" type="presParOf" srcId="{4B9F35F5-2F1F-4A08-B931-BA8D08E0C572}" destId="{91630305-F1DB-4BAB-B73E-B4C26D530E48}" srcOrd="0" destOrd="0" presId="urn:microsoft.com/office/officeart/2005/8/layout/orgChart1"/>
    <dgm:cxn modelId="{A986C479-95C4-4330-B906-AEF09567D12E}" type="presParOf" srcId="{4B9F35F5-2F1F-4A08-B931-BA8D08E0C572}" destId="{AA89B25B-D225-4FC8-9CCE-05A4B694734F}" srcOrd="1" destOrd="0" presId="urn:microsoft.com/office/officeart/2005/8/layout/orgChart1"/>
    <dgm:cxn modelId="{EC770423-D9AE-4F57-995D-8EC19B7697D2}" type="presParOf" srcId="{CB42C089-90B1-434D-A14B-89212607981B}" destId="{B142CAE9-5850-4FBB-BAB6-4DDDEAFED74E}" srcOrd="1" destOrd="0" presId="urn:microsoft.com/office/officeart/2005/8/layout/orgChart1"/>
    <dgm:cxn modelId="{5847C4DD-6779-4113-AFBC-ABB4D02EEC62}" type="presParOf" srcId="{CB42C089-90B1-434D-A14B-89212607981B}" destId="{0DBE7FE3-B1FE-4D58-9ABC-5F9B5E2DF2C5}" srcOrd="2" destOrd="0" presId="urn:microsoft.com/office/officeart/2005/8/layout/orgChart1"/>
    <dgm:cxn modelId="{49D756ED-0D5B-4486-A32E-97D0905D1054}" type="presParOf" srcId="{A648B208-70D0-48DA-BE38-AB39B9CE0DA6}" destId="{FD80897C-AFD2-4B51-B024-EE96FE728873}" srcOrd="2" destOrd="0" presId="urn:microsoft.com/office/officeart/2005/8/layout/orgChart1"/>
    <dgm:cxn modelId="{3C962434-7F23-403D-B425-406529B14771}" type="presParOf" srcId="{A648B208-70D0-48DA-BE38-AB39B9CE0DA6}" destId="{9997B5A0-E5B1-46E4-9C76-6A28D80EA58E}" srcOrd="3" destOrd="0" presId="urn:microsoft.com/office/officeart/2005/8/layout/orgChart1"/>
    <dgm:cxn modelId="{509AC23E-0BDE-4DF3-8414-FF43D4A96142}" type="presParOf" srcId="{9997B5A0-E5B1-46E4-9C76-6A28D80EA58E}" destId="{3163CB9D-8C62-4CAA-A8E3-361683FCDD1E}" srcOrd="0" destOrd="0" presId="urn:microsoft.com/office/officeart/2005/8/layout/orgChart1"/>
    <dgm:cxn modelId="{D0C9603A-F180-45D4-9A0F-A3D4B611EA20}" type="presParOf" srcId="{3163CB9D-8C62-4CAA-A8E3-361683FCDD1E}" destId="{363E4C58-7F3A-4C7D-AA1B-F4DE1FA594FC}" srcOrd="0" destOrd="0" presId="urn:microsoft.com/office/officeart/2005/8/layout/orgChart1"/>
    <dgm:cxn modelId="{6AE1AE7A-2B5F-4B88-86EA-77E0AF5AB8FF}" type="presParOf" srcId="{3163CB9D-8C62-4CAA-A8E3-361683FCDD1E}" destId="{05F2B3C8-A4C4-4587-B7E5-F271B6B42770}" srcOrd="1" destOrd="0" presId="urn:microsoft.com/office/officeart/2005/8/layout/orgChart1"/>
    <dgm:cxn modelId="{42DE9B62-D32C-4128-AA8A-8E6878AB7290}" type="presParOf" srcId="{9997B5A0-E5B1-46E4-9C76-6A28D80EA58E}" destId="{4B8756B8-C021-4ACB-8D16-5845DD251360}" srcOrd="1" destOrd="0" presId="urn:microsoft.com/office/officeart/2005/8/layout/orgChart1"/>
    <dgm:cxn modelId="{61F93A4A-FCFA-45D5-B69F-6DB4E4B8C527}" type="presParOf" srcId="{9997B5A0-E5B1-46E4-9C76-6A28D80EA58E}" destId="{95952CD4-53A9-4D5D-B31D-A446DAFDEE04}" srcOrd="2" destOrd="0" presId="urn:microsoft.com/office/officeart/2005/8/layout/orgChart1"/>
    <dgm:cxn modelId="{7BE66D0F-2A17-4F4D-8186-77BDF963941C}" type="presParOf" srcId="{A648B208-70D0-48DA-BE38-AB39B9CE0DA6}" destId="{430DFF82-738F-4D54-9927-D53E02D861A6}" srcOrd="4" destOrd="0" presId="urn:microsoft.com/office/officeart/2005/8/layout/orgChart1"/>
    <dgm:cxn modelId="{FCA50493-5C36-4BFF-AB8B-66CCE4228226}" type="presParOf" srcId="{A648B208-70D0-48DA-BE38-AB39B9CE0DA6}" destId="{8568B60F-66C3-4174-8B0F-923F4033E96C}" srcOrd="5" destOrd="0" presId="urn:microsoft.com/office/officeart/2005/8/layout/orgChart1"/>
    <dgm:cxn modelId="{B7828078-887D-4C75-BD22-19A7A8C9CBDB}" type="presParOf" srcId="{8568B60F-66C3-4174-8B0F-923F4033E96C}" destId="{DB50F2D4-1333-445B-B944-6D98AC21DEE0}" srcOrd="0" destOrd="0" presId="urn:microsoft.com/office/officeart/2005/8/layout/orgChart1"/>
    <dgm:cxn modelId="{AA5C4535-7F09-44A9-847A-29C2C2A31F3A}" type="presParOf" srcId="{DB50F2D4-1333-445B-B944-6D98AC21DEE0}" destId="{33586EF0-3F28-48B6-9C00-DBE3079B0A49}" srcOrd="0" destOrd="0" presId="urn:microsoft.com/office/officeart/2005/8/layout/orgChart1"/>
    <dgm:cxn modelId="{07481BF4-7C95-4085-91B5-897ACE1D0BC2}" type="presParOf" srcId="{DB50F2D4-1333-445B-B944-6D98AC21DEE0}" destId="{BC219AEB-7353-4AFB-A3AB-8104EA388EE2}" srcOrd="1" destOrd="0" presId="urn:microsoft.com/office/officeart/2005/8/layout/orgChart1"/>
    <dgm:cxn modelId="{0EA28E15-2751-4465-A75E-625E11964B0F}" type="presParOf" srcId="{8568B60F-66C3-4174-8B0F-923F4033E96C}" destId="{137589CC-AEF6-4C12-BE68-62A2DE5973FF}" srcOrd="1" destOrd="0" presId="urn:microsoft.com/office/officeart/2005/8/layout/orgChart1"/>
    <dgm:cxn modelId="{307FDEF6-F549-41A1-9CD2-A29C8EB9C574}" type="presParOf" srcId="{8568B60F-66C3-4174-8B0F-923F4033E96C}" destId="{EFABF4F4-63BA-4E01-90BC-C36C50B82B02}" srcOrd="2" destOrd="0" presId="urn:microsoft.com/office/officeart/2005/8/layout/orgChart1"/>
    <dgm:cxn modelId="{D7F0A9EC-318B-4A15-9AF8-565D6C5DA0C6}" type="presParOf" srcId="{D43071C0-931D-4E1E-937F-92EC3669AC0D}" destId="{5B9FF1D9-1C46-4A43-9627-153860B06648}" srcOrd="2" destOrd="0" presId="urn:microsoft.com/office/officeart/2005/8/layout/orgChart1"/>
    <dgm:cxn modelId="{5CF126E3-F6C9-4133-907B-50E55DD71287}" type="presParOf" srcId="{A0BA4DF1-7F31-4FEA-A8BF-D584495098BB}" destId="{FEAE8253-6480-4A18-97A0-E2CCD94A8C6E}" srcOrd="2" destOrd="0" presId="urn:microsoft.com/office/officeart/2005/8/layout/orgChart1"/>
    <dgm:cxn modelId="{9E9C0771-A6C9-4358-92DD-0F1F383C9B40}" type="presParOf" srcId="{9F79BBA0-1863-4990-8B2E-7EC633584DC7}" destId="{D5086443-2314-4B04-8E28-52C8FAB33D6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D8F89E-C37E-4186-88DB-DC4699FEA6B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83B5D2A-2D62-4413-B8C8-54CFA343667D}">
      <dgm:prSet phldrT="[Text]" custT="1"/>
      <dgm:spPr>
        <a:solidFill>
          <a:srgbClr val="00B050"/>
        </a:solidFill>
      </dgm:spPr>
      <dgm:t>
        <a:bodyPr/>
        <a:lstStyle/>
        <a:p>
          <a:r>
            <a:rPr lang="en-US" sz="1200" dirty="0" smtClean="0"/>
            <a:t>Cellulose</a:t>
          </a:r>
          <a:endParaRPr lang="en-US" sz="1200" dirty="0"/>
        </a:p>
      </dgm:t>
    </dgm:pt>
    <dgm:pt modelId="{7590E190-DDC0-4CF2-B9A7-4765790E256F}" type="parTrans" cxnId="{A1F228DD-8D33-45B6-924D-B0CA859F888D}">
      <dgm:prSet/>
      <dgm:spPr/>
      <dgm:t>
        <a:bodyPr/>
        <a:lstStyle/>
        <a:p>
          <a:endParaRPr lang="en-US"/>
        </a:p>
      </dgm:t>
    </dgm:pt>
    <dgm:pt modelId="{620D8582-E77A-469B-8591-63F82F07602F}" type="sibTrans" cxnId="{A1F228DD-8D33-45B6-924D-B0CA859F888D}">
      <dgm:prSet/>
      <dgm:spPr/>
      <dgm:t>
        <a:bodyPr/>
        <a:lstStyle/>
        <a:p>
          <a:endParaRPr lang="en-US"/>
        </a:p>
      </dgm:t>
    </dgm:pt>
    <dgm:pt modelId="{87D80517-F714-43A6-B287-6446148275E3}">
      <dgm:prSet phldrT="[Text]" custT="1"/>
      <dgm:spPr>
        <a:solidFill>
          <a:srgbClr val="00B050"/>
        </a:solidFill>
      </dgm:spPr>
      <dgm:t>
        <a:bodyPr/>
        <a:lstStyle/>
        <a:p>
          <a:r>
            <a:rPr lang="en-US" sz="1200" dirty="0" smtClean="0"/>
            <a:t>Cellulose Synthetic / Glass</a:t>
          </a:r>
          <a:endParaRPr lang="en-US" sz="1200" dirty="0"/>
        </a:p>
      </dgm:t>
    </dgm:pt>
    <dgm:pt modelId="{AA52EE39-ED7F-4CF7-9176-93DC05937E95}" type="parTrans" cxnId="{9F1FED3F-C03E-4722-B234-B3A4B0826998}">
      <dgm:prSet/>
      <dgm:spPr/>
      <dgm:t>
        <a:bodyPr/>
        <a:lstStyle/>
        <a:p>
          <a:endParaRPr lang="en-US"/>
        </a:p>
      </dgm:t>
    </dgm:pt>
    <dgm:pt modelId="{C4C6CD74-0533-495B-947E-6129642AF2C8}" type="sibTrans" cxnId="{9F1FED3F-C03E-4722-B234-B3A4B0826998}">
      <dgm:prSet/>
      <dgm:spPr/>
      <dgm:t>
        <a:bodyPr/>
        <a:lstStyle/>
        <a:p>
          <a:endParaRPr lang="en-US"/>
        </a:p>
      </dgm:t>
    </dgm:pt>
    <dgm:pt modelId="{EF96F16E-822D-4D37-BAFF-7A13716D9E41}">
      <dgm:prSet phldrT="[Text]" custT="1"/>
      <dgm:spPr>
        <a:solidFill>
          <a:srgbClr val="00B050"/>
        </a:solidFill>
      </dgm:spPr>
      <dgm:t>
        <a:bodyPr/>
        <a:lstStyle/>
        <a:p>
          <a:r>
            <a:rPr lang="en-US" sz="1200" dirty="0" smtClean="0"/>
            <a:t>Cellulose composite</a:t>
          </a:r>
          <a:endParaRPr lang="en-US" sz="1200" dirty="0"/>
        </a:p>
      </dgm:t>
    </dgm:pt>
    <dgm:pt modelId="{F6D6EBFA-C19E-4BC2-A954-FAAF4C4103CE}" type="parTrans" cxnId="{3288E5EF-C5BE-4002-ABC3-D899098CA493}">
      <dgm:prSet/>
      <dgm:spPr/>
      <dgm:t>
        <a:bodyPr/>
        <a:lstStyle/>
        <a:p>
          <a:endParaRPr lang="en-US"/>
        </a:p>
      </dgm:t>
    </dgm:pt>
    <dgm:pt modelId="{2724E4A2-F3D4-4C08-85CE-858817558286}" type="sibTrans" cxnId="{3288E5EF-C5BE-4002-ABC3-D899098CA493}">
      <dgm:prSet/>
      <dgm:spPr/>
      <dgm:t>
        <a:bodyPr/>
        <a:lstStyle/>
        <a:p>
          <a:endParaRPr lang="en-US"/>
        </a:p>
      </dgm:t>
    </dgm:pt>
    <dgm:pt modelId="{19C21954-D2F0-4710-AA81-7635A5AC8103}">
      <dgm:prSet phldrT="[Text]" custT="1"/>
      <dgm:spPr>
        <a:solidFill>
          <a:srgbClr val="00B050"/>
        </a:solidFill>
      </dgm:spPr>
      <dgm:t>
        <a:bodyPr/>
        <a:lstStyle/>
        <a:p>
          <a:r>
            <a:rPr lang="en-US" sz="1200" dirty="0" smtClean="0"/>
            <a:t>Glass media</a:t>
          </a:r>
          <a:endParaRPr lang="en-US" sz="1200" dirty="0"/>
        </a:p>
      </dgm:t>
    </dgm:pt>
    <dgm:pt modelId="{AFB35529-CA4D-40F2-AF44-53818B06CF33}" type="parTrans" cxnId="{8FD26F63-0DCD-4C14-A388-83FC743425B1}">
      <dgm:prSet/>
      <dgm:spPr/>
      <dgm:t>
        <a:bodyPr/>
        <a:lstStyle/>
        <a:p>
          <a:endParaRPr lang="en-US"/>
        </a:p>
      </dgm:t>
    </dgm:pt>
    <dgm:pt modelId="{902A51C1-9C2F-4AE9-9893-C4D5F470DEF0}" type="sibTrans" cxnId="{8FD26F63-0DCD-4C14-A388-83FC743425B1}">
      <dgm:prSet/>
      <dgm:spPr/>
      <dgm:t>
        <a:bodyPr/>
        <a:lstStyle/>
        <a:p>
          <a:endParaRPr lang="en-US"/>
        </a:p>
      </dgm:t>
    </dgm:pt>
    <dgm:pt modelId="{E1AC7F0E-ED28-4505-AC03-D651491B1A46}">
      <dgm:prSet phldrT="[Text]" custT="1"/>
      <dgm:spPr>
        <a:solidFill>
          <a:srgbClr val="00B050"/>
        </a:solidFill>
      </dgm:spPr>
      <dgm:t>
        <a:bodyPr/>
        <a:lstStyle/>
        <a:p>
          <a:r>
            <a:rPr lang="en-US" sz="1200" dirty="0" smtClean="0"/>
            <a:t>Glass Composite Media</a:t>
          </a:r>
          <a:endParaRPr lang="en-US" sz="1200" dirty="0"/>
        </a:p>
      </dgm:t>
    </dgm:pt>
    <dgm:pt modelId="{E2B125A6-1316-4BBB-9695-B318A42EA0F7}" type="parTrans" cxnId="{5CB2AE8A-96DE-44FB-A09D-59E00C1D475F}">
      <dgm:prSet/>
      <dgm:spPr/>
      <dgm:t>
        <a:bodyPr/>
        <a:lstStyle/>
        <a:p>
          <a:endParaRPr lang="en-US"/>
        </a:p>
      </dgm:t>
    </dgm:pt>
    <dgm:pt modelId="{DF96B249-7F38-47F7-8B35-96ABFD431573}" type="sibTrans" cxnId="{5CB2AE8A-96DE-44FB-A09D-59E00C1D475F}">
      <dgm:prSet/>
      <dgm:spPr/>
      <dgm:t>
        <a:bodyPr/>
        <a:lstStyle/>
        <a:p>
          <a:endParaRPr lang="en-US"/>
        </a:p>
      </dgm:t>
    </dgm:pt>
    <dgm:pt modelId="{9553D847-B730-404B-B40D-A55E80CA72F8}">
      <dgm:prSet phldrT="[Text]" custT="1"/>
      <dgm:spPr>
        <a:solidFill>
          <a:srgbClr val="00B050"/>
        </a:solidFill>
      </dgm:spPr>
      <dgm:t>
        <a:bodyPr/>
        <a:lstStyle/>
        <a:p>
          <a:r>
            <a:rPr lang="en-US" sz="1200" dirty="0" smtClean="0"/>
            <a:t>Synthetic</a:t>
          </a:r>
          <a:endParaRPr lang="en-US" sz="1200" dirty="0"/>
        </a:p>
      </dgm:t>
    </dgm:pt>
    <dgm:pt modelId="{D862A12B-60F2-4C39-8089-643C05ACB6C5}" type="sibTrans" cxnId="{65437BB2-9606-404A-995C-544E0B445A44}">
      <dgm:prSet/>
      <dgm:spPr/>
      <dgm:t>
        <a:bodyPr/>
        <a:lstStyle/>
        <a:p>
          <a:endParaRPr lang="en-US"/>
        </a:p>
      </dgm:t>
    </dgm:pt>
    <dgm:pt modelId="{9255100E-8541-4161-A5EA-E65DA9CB2FEF}" type="parTrans" cxnId="{65437BB2-9606-404A-995C-544E0B445A44}">
      <dgm:prSet/>
      <dgm:spPr/>
      <dgm:t>
        <a:bodyPr/>
        <a:lstStyle/>
        <a:p>
          <a:endParaRPr lang="en-US"/>
        </a:p>
      </dgm:t>
    </dgm:pt>
    <dgm:pt modelId="{409937DA-5301-422C-B14C-529AA703C57E}">
      <dgm:prSet phldrT="[Text]" custT="1"/>
      <dgm:spPr/>
      <dgm:t>
        <a:bodyPr/>
        <a:lstStyle/>
        <a:p>
          <a:r>
            <a:rPr lang="en-US" sz="1100" dirty="0" err="1" smtClean="0"/>
            <a:t>NanoWave</a:t>
          </a:r>
          <a:r>
            <a:rPr lang="en-US" sz="1100" dirty="0" smtClean="0"/>
            <a:t>®</a:t>
          </a:r>
          <a:endParaRPr lang="en-US" sz="1100" dirty="0"/>
        </a:p>
      </dgm:t>
    </dgm:pt>
    <dgm:pt modelId="{589C4274-ED9E-493C-826E-841A471DD150}" type="sibTrans" cxnId="{B04C891B-35DA-4080-8707-FB1798E64151}">
      <dgm:prSet/>
      <dgm:spPr/>
      <dgm:t>
        <a:bodyPr/>
        <a:lstStyle/>
        <a:p>
          <a:endParaRPr lang="en-US"/>
        </a:p>
      </dgm:t>
    </dgm:pt>
    <dgm:pt modelId="{765E2A7C-10B1-4486-95AB-6C6F96CBF14A}" type="parTrans" cxnId="{B04C891B-35DA-4080-8707-FB1798E64151}">
      <dgm:prSet/>
      <dgm:spPr/>
      <dgm:t>
        <a:bodyPr/>
        <a:lstStyle/>
        <a:p>
          <a:endParaRPr lang="en-US"/>
        </a:p>
      </dgm:t>
    </dgm:pt>
    <dgm:pt modelId="{15559378-D6B3-411C-A814-E7A853CAB308}" type="pres">
      <dgm:prSet presAssocID="{2BD8F89E-C37E-4186-88DB-DC4699FEA6BB}" presName="cycle" presStyleCnt="0">
        <dgm:presLayoutVars>
          <dgm:dir/>
          <dgm:resizeHandles val="exact"/>
        </dgm:presLayoutVars>
      </dgm:prSet>
      <dgm:spPr/>
      <dgm:t>
        <a:bodyPr/>
        <a:lstStyle/>
        <a:p>
          <a:endParaRPr lang="en-US"/>
        </a:p>
      </dgm:t>
    </dgm:pt>
    <dgm:pt modelId="{12283BD5-842A-4FC0-9FCF-825C13088E04}" type="pres">
      <dgm:prSet presAssocID="{C83B5D2A-2D62-4413-B8C8-54CFA343667D}" presName="node" presStyleLbl="node1" presStyleIdx="0" presStyleCnt="7">
        <dgm:presLayoutVars>
          <dgm:bulletEnabled val="1"/>
        </dgm:presLayoutVars>
      </dgm:prSet>
      <dgm:spPr/>
      <dgm:t>
        <a:bodyPr/>
        <a:lstStyle/>
        <a:p>
          <a:endParaRPr lang="en-US"/>
        </a:p>
      </dgm:t>
    </dgm:pt>
    <dgm:pt modelId="{48BB0B3C-135F-4ECB-BD55-58CC8FCBB1B5}" type="pres">
      <dgm:prSet presAssocID="{620D8582-E77A-469B-8591-63F82F07602F}" presName="sibTrans" presStyleLbl="sibTrans2D1" presStyleIdx="0" presStyleCnt="7"/>
      <dgm:spPr/>
      <dgm:t>
        <a:bodyPr/>
        <a:lstStyle/>
        <a:p>
          <a:endParaRPr lang="en-US"/>
        </a:p>
      </dgm:t>
    </dgm:pt>
    <dgm:pt modelId="{45140502-6E33-4936-B66D-B56697B11C39}" type="pres">
      <dgm:prSet presAssocID="{620D8582-E77A-469B-8591-63F82F07602F}" presName="connectorText" presStyleLbl="sibTrans2D1" presStyleIdx="0" presStyleCnt="7"/>
      <dgm:spPr/>
      <dgm:t>
        <a:bodyPr/>
        <a:lstStyle/>
        <a:p>
          <a:endParaRPr lang="en-US"/>
        </a:p>
      </dgm:t>
    </dgm:pt>
    <dgm:pt modelId="{751A482F-4FD4-4EBD-B820-84A8BDE22D38}" type="pres">
      <dgm:prSet presAssocID="{87D80517-F714-43A6-B287-6446148275E3}" presName="node" presStyleLbl="node1" presStyleIdx="1" presStyleCnt="7">
        <dgm:presLayoutVars>
          <dgm:bulletEnabled val="1"/>
        </dgm:presLayoutVars>
      </dgm:prSet>
      <dgm:spPr/>
      <dgm:t>
        <a:bodyPr/>
        <a:lstStyle/>
        <a:p>
          <a:endParaRPr lang="en-US"/>
        </a:p>
      </dgm:t>
    </dgm:pt>
    <dgm:pt modelId="{6A1AABA1-A948-4539-9274-19D14B31CD74}" type="pres">
      <dgm:prSet presAssocID="{C4C6CD74-0533-495B-947E-6129642AF2C8}" presName="sibTrans" presStyleLbl="sibTrans2D1" presStyleIdx="1" presStyleCnt="7"/>
      <dgm:spPr/>
      <dgm:t>
        <a:bodyPr/>
        <a:lstStyle/>
        <a:p>
          <a:endParaRPr lang="en-US"/>
        </a:p>
      </dgm:t>
    </dgm:pt>
    <dgm:pt modelId="{0D23EC55-6D85-4C4F-88ED-009B08D8319C}" type="pres">
      <dgm:prSet presAssocID="{C4C6CD74-0533-495B-947E-6129642AF2C8}" presName="connectorText" presStyleLbl="sibTrans2D1" presStyleIdx="1" presStyleCnt="7"/>
      <dgm:spPr/>
      <dgm:t>
        <a:bodyPr/>
        <a:lstStyle/>
        <a:p>
          <a:endParaRPr lang="en-US"/>
        </a:p>
      </dgm:t>
    </dgm:pt>
    <dgm:pt modelId="{C3062A51-E6F4-4D72-8F07-1B4D65DF14D7}" type="pres">
      <dgm:prSet presAssocID="{EF96F16E-822D-4D37-BAFF-7A13716D9E41}" presName="node" presStyleLbl="node1" presStyleIdx="2" presStyleCnt="7">
        <dgm:presLayoutVars>
          <dgm:bulletEnabled val="1"/>
        </dgm:presLayoutVars>
      </dgm:prSet>
      <dgm:spPr/>
      <dgm:t>
        <a:bodyPr/>
        <a:lstStyle/>
        <a:p>
          <a:endParaRPr lang="en-US"/>
        </a:p>
      </dgm:t>
    </dgm:pt>
    <dgm:pt modelId="{791EF854-B6ED-468B-9F5A-23CD4D8DF5D3}" type="pres">
      <dgm:prSet presAssocID="{2724E4A2-F3D4-4C08-85CE-858817558286}" presName="sibTrans" presStyleLbl="sibTrans2D1" presStyleIdx="2" presStyleCnt="7"/>
      <dgm:spPr/>
      <dgm:t>
        <a:bodyPr/>
        <a:lstStyle/>
        <a:p>
          <a:endParaRPr lang="en-US"/>
        </a:p>
      </dgm:t>
    </dgm:pt>
    <dgm:pt modelId="{600EEE4E-A8E2-4130-90BB-E940AD919011}" type="pres">
      <dgm:prSet presAssocID="{2724E4A2-F3D4-4C08-85CE-858817558286}" presName="connectorText" presStyleLbl="sibTrans2D1" presStyleIdx="2" presStyleCnt="7"/>
      <dgm:spPr/>
      <dgm:t>
        <a:bodyPr/>
        <a:lstStyle/>
        <a:p>
          <a:endParaRPr lang="en-US"/>
        </a:p>
      </dgm:t>
    </dgm:pt>
    <dgm:pt modelId="{C479AB43-CDF8-452E-966C-E493CEA87DC5}" type="pres">
      <dgm:prSet presAssocID="{19C21954-D2F0-4710-AA81-7635A5AC8103}" presName="node" presStyleLbl="node1" presStyleIdx="3" presStyleCnt="7" custRadScaleRad="103509" custRadScaleInc="-3886">
        <dgm:presLayoutVars>
          <dgm:bulletEnabled val="1"/>
        </dgm:presLayoutVars>
      </dgm:prSet>
      <dgm:spPr/>
      <dgm:t>
        <a:bodyPr/>
        <a:lstStyle/>
        <a:p>
          <a:endParaRPr lang="en-US"/>
        </a:p>
      </dgm:t>
    </dgm:pt>
    <dgm:pt modelId="{64BB68D1-BF98-4021-812D-7D5DE708AC8B}" type="pres">
      <dgm:prSet presAssocID="{902A51C1-9C2F-4AE9-9893-C4D5F470DEF0}" presName="sibTrans" presStyleLbl="sibTrans2D1" presStyleIdx="3" presStyleCnt="7"/>
      <dgm:spPr/>
      <dgm:t>
        <a:bodyPr/>
        <a:lstStyle/>
        <a:p>
          <a:endParaRPr lang="en-US"/>
        </a:p>
      </dgm:t>
    </dgm:pt>
    <dgm:pt modelId="{1C1EBAEE-72B5-411C-A9E2-CC05631EAAC6}" type="pres">
      <dgm:prSet presAssocID="{902A51C1-9C2F-4AE9-9893-C4D5F470DEF0}" presName="connectorText" presStyleLbl="sibTrans2D1" presStyleIdx="3" presStyleCnt="7"/>
      <dgm:spPr/>
      <dgm:t>
        <a:bodyPr/>
        <a:lstStyle/>
        <a:p>
          <a:endParaRPr lang="en-US"/>
        </a:p>
      </dgm:t>
    </dgm:pt>
    <dgm:pt modelId="{DF5D52C1-7F3F-48E7-982A-FBD33CEACD6C}" type="pres">
      <dgm:prSet presAssocID="{E1AC7F0E-ED28-4505-AC03-D651491B1A46}" presName="node" presStyleLbl="node1" presStyleIdx="4" presStyleCnt="7">
        <dgm:presLayoutVars>
          <dgm:bulletEnabled val="1"/>
        </dgm:presLayoutVars>
      </dgm:prSet>
      <dgm:spPr/>
      <dgm:t>
        <a:bodyPr/>
        <a:lstStyle/>
        <a:p>
          <a:endParaRPr lang="en-US"/>
        </a:p>
      </dgm:t>
    </dgm:pt>
    <dgm:pt modelId="{BF4619C1-D452-4A10-9336-B4B501BBE2DE}" type="pres">
      <dgm:prSet presAssocID="{DF96B249-7F38-47F7-8B35-96ABFD431573}" presName="sibTrans" presStyleLbl="sibTrans2D1" presStyleIdx="4" presStyleCnt="7"/>
      <dgm:spPr/>
      <dgm:t>
        <a:bodyPr/>
        <a:lstStyle/>
        <a:p>
          <a:endParaRPr lang="en-US"/>
        </a:p>
      </dgm:t>
    </dgm:pt>
    <dgm:pt modelId="{5A4F52FB-C2E3-4242-BA90-0D210A9A1D2D}" type="pres">
      <dgm:prSet presAssocID="{DF96B249-7F38-47F7-8B35-96ABFD431573}" presName="connectorText" presStyleLbl="sibTrans2D1" presStyleIdx="4" presStyleCnt="7"/>
      <dgm:spPr/>
      <dgm:t>
        <a:bodyPr/>
        <a:lstStyle/>
        <a:p>
          <a:endParaRPr lang="en-US"/>
        </a:p>
      </dgm:t>
    </dgm:pt>
    <dgm:pt modelId="{F82930B2-29F3-4D32-B356-7711A6BBDD3A}" type="pres">
      <dgm:prSet presAssocID="{9553D847-B730-404B-B40D-A55E80CA72F8}" presName="node" presStyleLbl="node1" presStyleIdx="5" presStyleCnt="7">
        <dgm:presLayoutVars>
          <dgm:bulletEnabled val="1"/>
        </dgm:presLayoutVars>
      </dgm:prSet>
      <dgm:spPr/>
      <dgm:t>
        <a:bodyPr/>
        <a:lstStyle/>
        <a:p>
          <a:endParaRPr lang="en-US"/>
        </a:p>
      </dgm:t>
    </dgm:pt>
    <dgm:pt modelId="{C453AFD5-3F11-4791-870C-17325A572C16}" type="pres">
      <dgm:prSet presAssocID="{D862A12B-60F2-4C39-8089-643C05ACB6C5}" presName="sibTrans" presStyleLbl="sibTrans2D1" presStyleIdx="5" presStyleCnt="7"/>
      <dgm:spPr/>
      <dgm:t>
        <a:bodyPr/>
        <a:lstStyle/>
        <a:p>
          <a:endParaRPr lang="en-US"/>
        </a:p>
      </dgm:t>
    </dgm:pt>
    <dgm:pt modelId="{566DCC2A-0BFE-473D-A974-BA646E61E53C}" type="pres">
      <dgm:prSet presAssocID="{D862A12B-60F2-4C39-8089-643C05ACB6C5}" presName="connectorText" presStyleLbl="sibTrans2D1" presStyleIdx="5" presStyleCnt="7"/>
      <dgm:spPr/>
      <dgm:t>
        <a:bodyPr/>
        <a:lstStyle/>
        <a:p>
          <a:endParaRPr lang="en-US"/>
        </a:p>
      </dgm:t>
    </dgm:pt>
    <dgm:pt modelId="{A1E51BEB-AF68-4902-8564-D5B732354B66}" type="pres">
      <dgm:prSet presAssocID="{409937DA-5301-422C-B14C-529AA703C57E}" presName="node" presStyleLbl="node1" presStyleIdx="6" presStyleCnt="7" custScaleX="109338" custScaleY="107108">
        <dgm:presLayoutVars>
          <dgm:bulletEnabled val="1"/>
        </dgm:presLayoutVars>
      </dgm:prSet>
      <dgm:spPr/>
      <dgm:t>
        <a:bodyPr/>
        <a:lstStyle/>
        <a:p>
          <a:endParaRPr lang="en-US"/>
        </a:p>
      </dgm:t>
    </dgm:pt>
    <dgm:pt modelId="{EB257007-DA44-4F17-A863-D2AC3B4E8049}" type="pres">
      <dgm:prSet presAssocID="{589C4274-ED9E-493C-826E-841A471DD150}" presName="sibTrans" presStyleLbl="sibTrans2D1" presStyleIdx="6" presStyleCnt="7"/>
      <dgm:spPr/>
      <dgm:t>
        <a:bodyPr/>
        <a:lstStyle/>
        <a:p>
          <a:endParaRPr lang="en-US"/>
        </a:p>
      </dgm:t>
    </dgm:pt>
    <dgm:pt modelId="{79AE55B2-A863-4F63-9CA5-BC8C5B23A90B}" type="pres">
      <dgm:prSet presAssocID="{589C4274-ED9E-493C-826E-841A471DD150}" presName="connectorText" presStyleLbl="sibTrans2D1" presStyleIdx="6" presStyleCnt="7"/>
      <dgm:spPr/>
      <dgm:t>
        <a:bodyPr/>
        <a:lstStyle/>
        <a:p>
          <a:endParaRPr lang="en-US"/>
        </a:p>
      </dgm:t>
    </dgm:pt>
  </dgm:ptLst>
  <dgm:cxnLst>
    <dgm:cxn modelId="{5CB2AE8A-96DE-44FB-A09D-59E00C1D475F}" srcId="{2BD8F89E-C37E-4186-88DB-DC4699FEA6BB}" destId="{E1AC7F0E-ED28-4505-AC03-D651491B1A46}" srcOrd="4" destOrd="0" parTransId="{E2B125A6-1316-4BBB-9695-B318A42EA0F7}" sibTransId="{DF96B249-7F38-47F7-8B35-96ABFD431573}"/>
    <dgm:cxn modelId="{A1F228DD-8D33-45B6-924D-B0CA859F888D}" srcId="{2BD8F89E-C37E-4186-88DB-DC4699FEA6BB}" destId="{C83B5D2A-2D62-4413-B8C8-54CFA343667D}" srcOrd="0" destOrd="0" parTransId="{7590E190-DDC0-4CF2-B9A7-4765790E256F}" sibTransId="{620D8582-E77A-469B-8591-63F82F07602F}"/>
    <dgm:cxn modelId="{F99F63D8-F5AC-4589-BC30-1031CC62FE2A}" type="presOf" srcId="{2724E4A2-F3D4-4C08-85CE-858817558286}" destId="{600EEE4E-A8E2-4130-90BB-E940AD919011}" srcOrd="1" destOrd="0" presId="urn:microsoft.com/office/officeart/2005/8/layout/cycle2"/>
    <dgm:cxn modelId="{338E8D4E-6F72-49C6-B33A-EDA1D792F886}" type="presOf" srcId="{EF96F16E-822D-4D37-BAFF-7A13716D9E41}" destId="{C3062A51-E6F4-4D72-8F07-1B4D65DF14D7}" srcOrd="0" destOrd="0" presId="urn:microsoft.com/office/officeart/2005/8/layout/cycle2"/>
    <dgm:cxn modelId="{09CF7EC4-A7D9-44A9-9C12-1775AC851B2D}" type="presOf" srcId="{902A51C1-9C2F-4AE9-9893-C4D5F470DEF0}" destId="{64BB68D1-BF98-4021-812D-7D5DE708AC8B}" srcOrd="0" destOrd="0" presId="urn:microsoft.com/office/officeart/2005/8/layout/cycle2"/>
    <dgm:cxn modelId="{CB61C6EC-0B8C-49CA-86C9-F3945CD7A5FA}" type="presOf" srcId="{620D8582-E77A-469B-8591-63F82F07602F}" destId="{48BB0B3C-135F-4ECB-BD55-58CC8FCBB1B5}" srcOrd="0" destOrd="0" presId="urn:microsoft.com/office/officeart/2005/8/layout/cycle2"/>
    <dgm:cxn modelId="{414A781B-34A9-45A9-A5F9-4355E5236AAF}" type="presOf" srcId="{C83B5D2A-2D62-4413-B8C8-54CFA343667D}" destId="{12283BD5-842A-4FC0-9FCF-825C13088E04}" srcOrd="0" destOrd="0" presId="urn:microsoft.com/office/officeart/2005/8/layout/cycle2"/>
    <dgm:cxn modelId="{8FD26F63-0DCD-4C14-A388-83FC743425B1}" srcId="{2BD8F89E-C37E-4186-88DB-DC4699FEA6BB}" destId="{19C21954-D2F0-4710-AA81-7635A5AC8103}" srcOrd="3" destOrd="0" parTransId="{AFB35529-CA4D-40F2-AF44-53818B06CF33}" sibTransId="{902A51C1-9C2F-4AE9-9893-C4D5F470DEF0}"/>
    <dgm:cxn modelId="{F2D3C829-E14F-4FA6-A455-288F04B0D1A5}" type="presOf" srcId="{87D80517-F714-43A6-B287-6446148275E3}" destId="{751A482F-4FD4-4EBD-B820-84A8BDE22D38}" srcOrd="0" destOrd="0" presId="urn:microsoft.com/office/officeart/2005/8/layout/cycle2"/>
    <dgm:cxn modelId="{B04C891B-35DA-4080-8707-FB1798E64151}" srcId="{2BD8F89E-C37E-4186-88DB-DC4699FEA6BB}" destId="{409937DA-5301-422C-B14C-529AA703C57E}" srcOrd="6" destOrd="0" parTransId="{765E2A7C-10B1-4486-95AB-6C6F96CBF14A}" sibTransId="{589C4274-ED9E-493C-826E-841A471DD150}"/>
    <dgm:cxn modelId="{65437BB2-9606-404A-995C-544E0B445A44}" srcId="{2BD8F89E-C37E-4186-88DB-DC4699FEA6BB}" destId="{9553D847-B730-404B-B40D-A55E80CA72F8}" srcOrd="5" destOrd="0" parTransId="{9255100E-8541-4161-A5EA-E65DA9CB2FEF}" sibTransId="{D862A12B-60F2-4C39-8089-643C05ACB6C5}"/>
    <dgm:cxn modelId="{3FBBE515-6113-4346-A804-3962191CF5C4}" type="presOf" srcId="{D862A12B-60F2-4C39-8089-643C05ACB6C5}" destId="{C453AFD5-3F11-4791-870C-17325A572C16}" srcOrd="0" destOrd="0" presId="urn:microsoft.com/office/officeart/2005/8/layout/cycle2"/>
    <dgm:cxn modelId="{DBFC0AC4-0772-4286-BF7A-F241BB827F28}" type="presOf" srcId="{DF96B249-7F38-47F7-8B35-96ABFD431573}" destId="{5A4F52FB-C2E3-4242-BA90-0D210A9A1D2D}" srcOrd="1" destOrd="0" presId="urn:microsoft.com/office/officeart/2005/8/layout/cycle2"/>
    <dgm:cxn modelId="{00A774DE-988A-45C4-AB75-E1A2944F72F9}" type="presOf" srcId="{409937DA-5301-422C-B14C-529AA703C57E}" destId="{A1E51BEB-AF68-4902-8564-D5B732354B66}" srcOrd="0" destOrd="0" presId="urn:microsoft.com/office/officeart/2005/8/layout/cycle2"/>
    <dgm:cxn modelId="{41059DDF-192B-46AE-9C24-2A4355D5762D}" type="presOf" srcId="{D862A12B-60F2-4C39-8089-643C05ACB6C5}" destId="{566DCC2A-0BFE-473D-A974-BA646E61E53C}" srcOrd="1" destOrd="0" presId="urn:microsoft.com/office/officeart/2005/8/layout/cycle2"/>
    <dgm:cxn modelId="{BC880F0E-7021-4E00-82C5-49DA43863A48}" type="presOf" srcId="{E1AC7F0E-ED28-4505-AC03-D651491B1A46}" destId="{DF5D52C1-7F3F-48E7-982A-FBD33CEACD6C}" srcOrd="0" destOrd="0" presId="urn:microsoft.com/office/officeart/2005/8/layout/cycle2"/>
    <dgm:cxn modelId="{9F1FED3F-C03E-4722-B234-B3A4B0826998}" srcId="{2BD8F89E-C37E-4186-88DB-DC4699FEA6BB}" destId="{87D80517-F714-43A6-B287-6446148275E3}" srcOrd="1" destOrd="0" parTransId="{AA52EE39-ED7F-4CF7-9176-93DC05937E95}" sibTransId="{C4C6CD74-0533-495B-947E-6129642AF2C8}"/>
    <dgm:cxn modelId="{3288E5EF-C5BE-4002-ABC3-D899098CA493}" srcId="{2BD8F89E-C37E-4186-88DB-DC4699FEA6BB}" destId="{EF96F16E-822D-4D37-BAFF-7A13716D9E41}" srcOrd="2" destOrd="0" parTransId="{F6D6EBFA-C19E-4BC2-A954-FAAF4C4103CE}" sibTransId="{2724E4A2-F3D4-4C08-85CE-858817558286}"/>
    <dgm:cxn modelId="{3E1255C6-DB64-4D1C-999A-B0D3ED2D9217}" type="presOf" srcId="{2BD8F89E-C37E-4186-88DB-DC4699FEA6BB}" destId="{15559378-D6B3-411C-A814-E7A853CAB308}" srcOrd="0" destOrd="0" presId="urn:microsoft.com/office/officeart/2005/8/layout/cycle2"/>
    <dgm:cxn modelId="{997D6AED-F92B-4F3F-8653-DE8C3A3794A8}" type="presOf" srcId="{DF96B249-7F38-47F7-8B35-96ABFD431573}" destId="{BF4619C1-D452-4A10-9336-B4B501BBE2DE}" srcOrd="0" destOrd="0" presId="urn:microsoft.com/office/officeart/2005/8/layout/cycle2"/>
    <dgm:cxn modelId="{0D1232E0-63F3-4826-A451-92111356EF87}" type="presOf" srcId="{589C4274-ED9E-493C-826E-841A471DD150}" destId="{79AE55B2-A863-4F63-9CA5-BC8C5B23A90B}" srcOrd="1" destOrd="0" presId="urn:microsoft.com/office/officeart/2005/8/layout/cycle2"/>
    <dgm:cxn modelId="{BF82A329-FBF7-485C-8AE4-E23DDCB96AA8}" type="presOf" srcId="{19C21954-D2F0-4710-AA81-7635A5AC8103}" destId="{C479AB43-CDF8-452E-966C-E493CEA87DC5}" srcOrd="0" destOrd="0" presId="urn:microsoft.com/office/officeart/2005/8/layout/cycle2"/>
    <dgm:cxn modelId="{68F1FDAF-9BE4-49D9-AE8B-B5BA6F3F06FD}" type="presOf" srcId="{2724E4A2-F3D4-4C08-85CE-858817558286}" destId="{791EF854-B6ED-468B-9F5A-23CD4D8DF5D3}" srcOrd="0" destOrd="0" presId="urn:microsoft.com/office/officeart/2005/8/layout/cycle2"/>
    <dgm:cxn modelId="{B77F7A4F-D4E6-4A11-84CA-5172248BE3E6}" type="presOf" srcId="{589C4274-ED9E-493C-826E-841A471DD150}" destId="{EB257007-DA44-4F17-A863-D2AC3B4E8049}" srcOrd="0" destOrd="0" presId="urn:microsoft.com/office/officeart/2005/8/layout/cycle2"/>
    <dgm:cxn modelId="{C52F3612-A8F5-4F9E-A542-6C392262603D}" type="presOf" srcId="{C4C6CD74-0533-495B-947E-6129642AF2C8}" destId="{6A1AABA1-A948-4539-9274-19D14B31CD74}" srcOrd="0" destOrd="0" presId="urn:microsoft.com/office/officeart/2005/8/layout/cycle2"/>
    <dgm:cxn modelId="{192432C0-6E2D-4857-9810-D33FAFED9492}" type="presOf" srcId="{620D8582-E77A-469B-8591-63F82F07602F}" destId="{45140502-6E33-4936-B66D-B56697B11C39}" srcOrd="1" destOrd="0" presId="urn:microsoft.com/office/officeart/2005/8/layout/cycle2"/>
    <dgm:cxn modelId="{4E1605A2-8AA5-4535-9907-B065AE1B626C}" type="presOf" srcId="{902A51C1-9C2F-4AE9-9893-C4D5F470DEF0}" destId="{1C1EBAEE-72B5-411C-A9E2-CC05631EAAC6}" srcOrd="1" destOrd="0" presId="urn:microsoft.com/office/officeart/2005/8/layout/cycle2"/>
    <dgm:cxn modelId="{F6BDB7E2-B6E7-4602-B42D-37B54EC39CFE}" type="presOf" srcId="{C4C6CD74-0533-495B-947E-6129642AF2C8}" destId="{0D23EC55-6D85-4C4F-88ED-009B08D8319C}" srcOrd="1" destOrd="0" presId="urn:microsoft.com/office/officeart/2005/8/layout/cycle2"/>
    <dgm:cxn modelId="{A3AD0BCA-A7D7-4616-A82E-8CECEE14FD2E}" type="presOf" srcId="{9553D847-B730-404B-B40D-A55E80CA72F8}" destId="{F82930B2-29F3-4D32-B356-7711A6BBDD3A}" srcOrd="0" destOrd="0" presId="urn:microsoft.com/office/officeart/2005/8/layout/cycle2"/>
    <dgm:cxn modelId="{81EF647F-AD4D-424E-BE5D-1C2D1A08BA31}" type="presParOf" srcId="{15559378-D6B3-411C-A814-E7A853CAB308}" destId="{12283BD5-842A-4FC0-9FCF-825C13088E04}" srcOrd="0" destOrd="0" presId="urn:microsoft.com/office/officeart/2005/8/layout/cycle2"/>
    <dgm:cxn modelId="{3609B26A-F78A-4699-B9FB-25356A8E7B70}" type="presParOf" srcId="{15559378-D6B3-411C-A814-E7A853CAB308}" destId="{48BB0B3C-135F-4ECB-BD55-58CC8FCBB1B5}" srcOrd="1" destOrd="0" presId="urn:microsoft.com/office/officeart/2005/8/layout/cycle2"/>
    <dgm:cxn modelId="{B6E874A5-BE20-420D-B0D8-14D440CB11B0}" type="presParOf" srcId="{48BB0B3C-135F-4ECB-BD55-58CC8FCBB1B5}" destId="{45140502-6E33-4936-B66D-B56697B11C39}" srcOrd="0" destOrd="0" presId="urn:microsoft.com/office/officeart/2005/8/layout/cycle2"/>
    <dgm:cxn modelId="{8FEDAA63-7F45-4B93-A4C8-A1A1E4B60439}" type="presParOf" srcId="{15559378-D6B3-411C-A814-E7A853CAB308}" destId="{751A482F-4FD4-4EBD-B820-84A8BDE22D38}" srcOrd="2" destOrd="0" presId="urn:microsoft.com/office/officeart/2005/8/layout/cycle2"/>
    <dgm:cxn modelId="{5AF363EF-9ED0-47C8-AEC0-8E051F6FBD85}" type="presParOf" srcId="{15559378-D6B3-411C-A814-E7A853CAB308}" destId="{6A1AABA1-A948-4539-9274-19D14B31CD74}" srcOrd="3" destOrd="0" presId="urn:microsoft.com/office/officeart/2005/8/layout/cycle2"/>
    <dgm:cxn modelId="{0B1066DF-D2E9-4AB3-8A05-A6186EC9B919}" type="presParOf" srcId="{6A1AABA1-A948-4539-9274-19D14B31CD74}" destId="{0D23EC55-6D85-4C4F-88ED-009B08D8319C}" srcOrd="0" destOrd="0" presId="urn:microsoft.com/office/officeart/2005/8/layout/cycle2"/>
    <dgm:cxn modelId="{0E9B8CB2-344D-42EE-B7E5-6F728EB165B6}" type="presParOf" srcId="{15559378-D6B3-411C-A814-E7A853CAB308}" destId="{C3062A51-E6F4-4D72-8F07-1B4D65DF14D7}" srcOrd="4" destOrd="0" presId="urn:microsoft.com/office/officeart/2005/8/layout/cycle2"/>
    <dgm:cxn modelId="{36C951A1-2C4E-43B7-905C-4C6EC3B4143C}" type="presParOf" srcId="{15559378-D6B3-411C-A814-E7A853CAB308}" destId="{791EF854-B6ED-468B-9F5A-23CD4D8DF5D3}" srcOrd="5" destOrd="0" presId="urn:microsoft.com/office/officeart/2005/8/layout/cycle2"/>
    <dgm:cxn modelId="{C6B5CEDA-CEE8-445E-9449-3FDC82C83B35}" type="presParOf" srcId="{791EF854-B6ED-468B-9F5A-23CD4D8DF5D3}" destId="{600EEE4E-A8E2-4130-90BB-E940AD919011}" srcOrd="0" destOrd="0" presId="urn:microsoft.com/office/officeart/2005/8/layout/cycle2"/>
    <dgm:cxn modelId="{36630835-814C-43F1-861B-FF7917A68ED5}" type="presParOf" srcId="{15559378-D6B3-411C-A814-E7A853CAB308}" destId="{C479AB43-CDF8-452E-966C-E493CEA87DC5}" srcOrd="6" destOrd="0" presId="urn:microsoft.com/office/officeart/2005/8/layout/cycle2"/>
    <dgm:cxn modelId="{2068B02E-0069-4D59-9AC6-E5709555CADC}" type="presParOf" srcId="{15559378-D6B3-411C-A814-E7A853CAB308}" destId="{64BB68D1-BF98-4021-812D-7D5DE708AC8B}" srcOrd="7" destOrd="0" presId="urn:microsoft.com/office/officeart/2005/8/layout/cycle2"/>
    <dgm:cxn modelId="{7CE3504E-E60E-422F-B013-528BE10474D1}" type="presParOf" srcId="{64BB68D1-BF98-4021-812D-7D5DE708AC8B}" destId="{1C1EBAEE-72B5-411C-A9E2-CC05631EAAC6}" srcOrd="0" destOrd="0" presId="urn:microsoft.com/office/officeart/2005/8/layout/cycle2"/>
    <dgm:cxn modelId="{D1E9959A-996C-4A30-9952-CA7A1FCF4E8D}" type="presParOf" srcId="{15559378-D6B3-411C-A814-E7A853CAB308}" destId="{DF5D52C1-7F3F-48E7-982A-FBD33CEACD6C}" srcOrd="8" destOrd="0" presId="urn:microsoft.com/office/officeart/2005/8/layout/cycle2"/>
    <dgm:cxn modelId="{D69F62F5-2AB6-43AE-A7C1-79E104DD6653}" type="presParOf" srcId="{15559378-D6B3-411C-A814-E7A853CAB308}" destId="{BF4619C1-D452-4A10-9336-B4B501BBE2DE}" srcOrd="9" destOrd="0" presId="urn:microsoft.com/office/officeart/2005/8/layout/cycle2"/>
    <dgm:cxn modelId="{9825900B-9CC6-4059-AD7A-3860137DB682}" type="presParOf" srcId="{BF4619C1-D452-4A10-9336-B4B501BBE2DE}" destId="{5A4F52FB-C2E3-4242-BA90-0D210A9A1D2D}" srcOrd="0" destOrd="0" presId="urn:microsoft.com/office/officeart/2005/8/layout/cycle2"/>
    <dgm:cxn modelId="{3241827C-27E5-4207-8616-948C94C5542B}" type="presParOf" srcId="{15559378-D6B3-411C-A814-E7A853CAB308}" destId="{F82930B2-29F3-4D32-B356-7711A6BBDD3A}" srcOrd="10" destOrd="0" presId="urn:microsoft.com/office/officeart/2005/8/layout/cycle2"/>
    <dgm:cxn modelId="{E7F4D058-7A28-4ADC-9F13-A402BEFE32D8}" type="presParOf" srcId="{15559378-D6B3-411C-A814-E7A853CAB308}" destId="{C453AFD5-3F11-4791-870C-17325A572C16}" srcOrd="11" destOrd="0" presId="urn:microsoft.com/office/officeart/2005/8/layout/cycle2"/>
    <dgm:cxn modelId="{5FF0F702-8F1B-450B-A213-4E41FEA195C5}" type="presParOf" srcId="{C453AFD5-3F11-4791-870C-17325A572C16}" destId="{566DCC2A-0BFE-473D-A974-BA646E61E53C}" srcOrd="0" destOrd="0" presId="urn:microsoft.com/office/officeart/2005/8/layout/cycle2"/>
    <dgm:cxn modelId="{D9B3CC28-131C-4EE4-BBB7-B291D7F5AA6B}" type="presParOf" srcId="{15559378-D6B3-411C-A814-E7A853CAB308}" destId="{A1E51BEB-AF68-4902-8564-D5B732354B66}" srcOrd="12" destOrd="0" presId="urn:microsoft.com/office/officeart/2005/8/layout/cycle2"/>
    <dgm:cxn modelId="{40898B03-5D46-4514-B403-A198E10C03EC}" type="presParOf" srcId="{15559378-D6B3-411C-A814-E7A853CAB308}" destId="{EB257007-DA44-4F17-A863-D2AC3B4E8049}" srcOrd="13" destOrd="0" presId="urn:microsoft.com/office/officeart/2005/8/layout/cycle2"/>
    <dgm:cxn modelId="{7E7ED3C3-71ED-433D-BC4E-7DE3B251A892}" type="presParOf" srcId="{EB257007-DA44-4F17-A863-D2AC3B4E8049}" destId="{79AE55B2-A863-4F63-9CA5-BC8C5B23A90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3766FF7B-101A-4608-A17E-27577E4D32E7}" type="datetimeFigureOut">
              <a:rPr lang="en-US" smtClean="0"/>
              <a:t>5/6/2015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ED937560-B287-444A-B774-0AF6EA591078}" type="slidenum">
              <a:rPr lang="en-US" smtClean="0"/>
              <a:t>‹#›</a:t>
            </a:fld>
            <a:endParaRPr lang="en-US"/>
          </a:p>
        </p:txBody>
      </p:sp>
    </p:spTree>
    <p:extLst>
      <p:ext uri="{BB962C8B-B14F-4D97-AF65-F5344CB8AC3E}">
        <p14:creationId xmlns:p14="http://schemas.microsoft.com/office/powerpoint/2010/main" val="1187134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937560-B287-444A-B774-0AF6EA591078}" type="slidenum">
              <a:rPr lang="en-US" smtClean="0"/>
              <a:t>15</a:t>
            </a:fld>
            <a:endParaRPr lang="en-US"/>
          </a:p>
        </p:txBody>
      </p:sp>
    </p:spTree>
    <p:extLst>
      <p:ext uri="{BB962C8B-B14F-4D97-AF65-F5344CB8AC3E}">
        <p14:creationId xmlns:p14="http://schemas.microsoft.com/office/powerpoint/2010/main" val="228367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D4983E13-2094-4A2A-8B39-F572B10A5AC0}" type="slidenum">
              <a:rPr lang="zh-CN" altLang="en-US" smtClean="0"/>
              <a:pPr/>
              <a:t>28</a:t>
            </a:fld>
            <a:endParaRPr lang="zh-CN" altLang="en-US"/>
          </a:p>
        </p:txBody>
      </p:sp>
    </p:spTree>
    <p:extLst>
      <p:ext uri="{BB962C8B-B14F-4D97-AF65-F5344CB8AC3E}">
        <p14:creationId xmlns:p14="http://schemas.microsoft.com/office/powerpoint/2010/main" val="151983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D4983E13-2094-4A2A-8B39-F572B10A5AC0}" type="slidenum">
              <a:rPr lang="zh-CN" altLang="en-US" smtClean="0"/>
              <a:pPr/>
              <a:t>29</a:t>
            </a:fld>
            <a:endParaRPr lang="zh-CN" altLang="en-US"/>
          </a:p>
        </p:txBody>
      </p:sp>
    </p:spTree>
    <p:extLst>
      <p:ext uri="{BB962C8B-B14F-4D97-AF65-F5344CB8AC3E}">
        <p14:creationId xmlns:p14="http://schemas.microsoft.com/office/powerpoint/2010/main" val="4566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D4983E13-2094-4A2A-8B39-F572B10A5AC0}" type="slidenum">
              <a:rPr lang="zh-CN" altLang="en-US" smtClean="0"/>
              <a:pPr/>
              <a:t>30</a:t>
            </a:fld>
            <a:endParaRPr lang="zh-CN" altLang="en-US"/>
          </a:p>
        </p:txBody>
      </p:sp>
    </p:spTree>
    <p:extLst>
      <p:ext uri="{BB962C8B-B14F-4D97-AF65-F5344CB8AC3E}">
        <p14:creationId xmlns:p14="http://schemas.microsoft.com/office/powerpoint/2010/main" val="2388876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5836B6-4E15-414D-A86B-AB36C919F7A1}" type="datetimeFigureOut">
              <a:rPr lang="en-US" smtClean="0"/>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5836B6-4E15-414D-A86B-AB36C919F7A1}" type="datetimeFigureOut">
              <a:rPr lang="en-US" smtClean="0"/>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5836B6-4E15-414D-A86B-AB36C919F7A1}" type="datetimeFigureOut">
              <a:rPr lang="en-US" smtClean="0"/>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4_Master content_without product logo">
    <p:spTree>
      <p:nvGrpSpPr>
        <p:cNvPr id="1" name=""/>
        <p:cNvGrpSpPr/>
        <p:nvPr/>
      </p:nvGrpSpPr>
      <p:grpSpPr>
        <a:xfrm>
          <a:off x="0" y="0"/>
          <a:ext cx="0" cy="0"/>
          <a:chOff x="0" y="0"/>
          <a:chExt cx="0" cy="0"/>
        </a:xfrm>
      </p:grpSpPr>
      <p:sp>
        <p:nvSpPr>
          <p:cNvPr id="4" name="Textfeld 3"/>
          <p:cNvSpPr txBox="1"/>
          <p:nvPr userDrawn="1"/>
        </p:nvSpPr>
        <p:spPr>
          <a:xfrm>
            <a:off x="358775" y="404813"/>
            <a:ext cx="2413000" cy="369887"/>
          </a:xfrm>
          <a:prstGeom prst="rect">
            <a:avLst/>
          </a:prstGeom>
          <a:noFill/>
        </p:spPr>
        <p:txBody>
          <a:bodyPr>
            <a:spAutoFit/>
          </a:bodyPr>
          <a:lstStyle/>
          <a:p>
            <a:pPr>
              <a:defRPr/>
            </a:pPr>
            <a:endParaRPr lang="de-DE" dirty="0">
              <a:latin typeface="Arial" charset="0"/>
              <a:cs typeface="Arial" charset="0"/>
            </a:endParaRPr>
          </a:p>
        </p:txBody>
      </p:sp>
      <p:cxnSp>
        <p:nvCxnSpPr>
          <p:cNvPr id="5" name="Gerade Verbindung 4"/>
          <p:cNvCxnSpPr/>
          <p:nvPr userDrawn="1"/>
        </p:nvCxnSpPr>
        <p:spPr>
          <a:xfrm flipV="1">
            <a:off x="0" y="981075"/>
            <a:ext cx="9144000" cy="0"/>
          </a:xfrm>
          <a:prstGeom prst="line">
            <a:avLst/>
          </a:prstGeom>
          <a:ln w="12700">
            <a:solidFill>
              <a:srgbClr val="E6E7E8"/>
            </a:solidFill>
          </a:ln>
        </p:spPr>
        <p:style>
          <a:lnRef idx="1">
            <a:schemeClr val="accent1"/>
          </a:lnRef>
          <a:fillRef idx="0">
            <a:schemeClr val="accent1"/>
          </a:fillRef>
          <a:effectRef idx="0">
            <a:schemeClr val="accent1"/>
          </a:effectRef>
          <a:fontRef idx="minor">
            <a:schemeClr val="tx1"/>
          </a:fontRef>
        </p:style>
      </p:cxnSp>
      <p:sp>
        <p:nvSpPr>
          <p:cNvPr id="6" name="Foliennummernplatzhalter 5"/>
          <p:cNvSpPr txBox="1">
            <a:spLocks/>
          </p:cNvSpPr>
          <p:nvPr userDrawn="1"/>
        </p:nvSpPr>
        <p:spPr>
          <a:xfrm>
            <a:off x="6719888" y="5876925"/>
            <a:ext cx="2160587" cy="280988"/>
          </a:xfrm>
          <a:prstGeom prst="rect">
            <a:avLst/>
          </a:prstGeom>
        </p:spPr>
        <p:txBody>
          <a:bodyPr anchor="ctr"/>
          <a:lstStyle/>
          <a:p>
            <a:pPr algn="r">
              <a:defRPr/>
            </a:pPr>
            <a:fld id="{44A3C49A-2C40-4B22-8FD1-F8B1A5DEAF6B}" type="slidenum">
              <a:rPr lang="de-DE" sz="800">
                <a:solidFill>
                  <a:srgbClr val="58595B"/>
                </a:solidFill>
                <a:ea typeface="Arial Unicode MS" pitchFamily="34" charset="-128"/>
                <a:cs typeface="Arial Unicode MS" pitchFamily="34" charset="-128"/>
              </a:rPr>
              <a:pPr algn="r">
                <a:defRPr/>
              </a:pPr>
              <a:t>‹#›</a:t>
            </a:fld>
            <a:endParaRPr lang="de-DE" sz="800" dirty="0">
              <a:solidFill>
                <a:srgbClr val="58595B"/>
              </a:solidFill>
              <a:ea typeface="Arial Unicode MS" pitchFamily="34" charset="-128"/>
              <a:cs typeface="Arial Unicode MS" pitchFamily="34" charset="-128"/>
            </a:endParaRPr>
          </a:p>
        </p:txBody>
      </p:sp>
      <p:sp>
        <p:nvSpPr>
          <p:cNvPr id="7" name="Fußzeilenplatzhalter 4"/>
          <p:cNvSpPr txBox="1">
            <a:spLocks/>
          </p:cNvSpPr>
          <p:nvPr userDrawn="1"/>
        </p:nvSpPr>
        <p:spPr>
          <a:xfrm>
            <a:off x="3124200" y="5876925"/>
            <a:ext cx="2895600" cy="282575"/>
          </a:xfrm>
          <a:prstGeom prst="rect">
            <a:avLst/>
          </a:prstGeom>
          <a:noFill/>
        </p:spPr>
        <p:txBody>
          <a:bodyPr anchor="ctr"/>
          <a:lstStyle/>
          <a:p>
            <a:pPr algn="ctr">
              <a:defRPr/>
            </a:pPr>
            <a:r>
              <a:rPr lang="de-DE" sz="800" dirty="0">
                <a:solidFill>
                  <a:srgbClr val="58595B"/>
                </a:solidFill>
                <a:latin typeface="Arial" charset="0"/>
                <a:cs typeface="Arial" charset="0"/>
              </a:rPr>
              <a:t>Footer</a:t>
            </a:r>
          </a:p>
        </p:txBody>
      </p:sp>
      <p:sp>
        <p:nvSpPr>
          <p:cNvPr id="10" name="Textplatzhalter 9"/>
          <p:cNvSpPr>
            <a:spLocks noGrp="1"/>
          </p:cNvSpPr>
          <p:nvPr>
            <p:ph type="body" sz="quarter" idx="10"/>
          </p:nvPr>
        </p:nvSpPr>
        <p:spPr>
          <a:xfrm>
            <a:off x="370800" y="1126799"/>
            <a:ext cx="8404050" cy="4715201"/>
          </a:xfrm>
          <a:prstGeom prst="rect">
            <a:avLst/>
          </a:prstGeom>
        </p:spPr>
        <p:txBody>
          <a:bodyPr/>
          <a:lstStyle>
            <a:lvl1pPr marL="180000" indent="-180000">
              <a:lnSpc>
                <a:spcPct val="150000"/>
              </a:lnSpc>
              <a:buClr>
                <a:srgbClr val="0063B0"/>
              </a:buClr>
              <a:buFont typeface="Wingdings" pitchFamily="2" charset="2"/>
              <a:buChar char="§"/>
              <a:defRPr sz="1600">
                <a:solidFill>
                  <a:schemeClr val="tx1"/>
                </a:solidFill>
                <a:latin typeface="Arial" pitchFamily="34" charset="0"/>
                <a:cs typeface="Arial" pitchFamily="34" charset="0"/>
              </a:defRPr>
            </a:lvl1pPr>
            <a:lvl2pPr marL="360000" indent="-180000">
              <a:lnSpc>
                <a:spcPct val="150000"/>
              </a:lnSpc>
              <a:buClr>
                <a:srgbClr val="0063B0"/>
              </a:buClr>
              <a:buFont typeface="Wingdings" pitchFamily="2" charset="2"/>
              <a:buChar char="§"/>
              <a:defRPr sz="1400">
                <a:latin typeface="Arial" pitchFamily="34" charset="0"/>
                <a:cs typeface="Arial" pitchFamily="34" charset="0"/>
              </a:defRPr>
            </a:lvl2pPr>
            <a:lvl3pPr marL="540000" indent="-180000">
              <a:lnSpc>
                <a:spcPct val="150000"/>
              </a:lnSpc>
              <a:buClr>
                <a:srgbClr val="0063B0"/>
              </a:buClr>
              <a:buFont typeface="Wingdings" pitchFamily="2" charset="2"/>
              <a:buChar char="§"/>
              <a:defRPr sz="1200">
                <a:latin typeface="Arial" pitchFamily="34" charset="0"/>
                <a:cs typeface="Arial" pitchFamily="34" charset="0"/>
              </a:defRPr>
            </a:lvl3pPr>
            <a:lvl4pPr>
              <a:lnSpc>
                <a:spcPct val="150000"/>
              </a:lnSpc>
              <a:defRPr>
                <a:latin typeface="Arial" pitchFamily="34" charset="0"/>
                <a:cs typeface="Arial" pitchFamily="34" charset="0"/>
              </a:defRPr>
            </a:lvl4pPr>
            <a:lvl5pPr>
              <a:lnSpc>
                <a:spcPct val="150000"/>
              </a:lnSpc>
              <a:defRPr>
                <a:latin typeface="Arial" pitchFamily="34" charset="0"/>
                <a:cs typeface="Arial" pitchFamily="34" charset="0"/>
              </a:defRPr>
            </a:lvl5pPr>
          </a:lstStyle>
          <a:p>
            <a:pPr lvl="0"/>
            <a:r>
              <a:rPr lang="de-DE" dirty="0" smtClean="0"/>
              <a:t>Textmasterformate durch Klicken bearbeiten</a:t>
            </a:r>
          </a:p>
          <a:p>
            <a:pPr lvl="1"/>
            <a:r>
              <a:rPr lang="de-DE" dirty="0" smtClean="0"/>
              <a:t>Zweite Ebene</a:t>
            </a:r>
          </a:p>
          <a:p>
            <a:pPr lvl="2"/>
            <a:r>
              <a:rPr lang="de-DE" dirty="0" smtClean="0"/>
              <a:t>Dritte Ebene</a:t>
            </a:r>
            <a:endParaRPr lang="de-DE" dirty="0"/>
          </a:p>
        </p:txBody>
      </p:sp>
      <p:sp>
        <p:nvSpPr>
          <p:cNvPr id="16" name="Titel 1"/>
          <p:cNvSpPr>
            <a:spLocks noGrp="1"/>
          </p:cNvSpPr>
          <p:nvPr>
            <p:ph type="title"/>
          </p:nvPr>
        </p:nvSpPr>
        <p:spPr>
          <a:xfrm>
            <a:off x="370800" y="259200"/>
            <a:ext cx="8411250" cy="720000"/>
          </a:xfrm>
          <a:prstGeom prst="rect">
            <a:avLst/>
          </a:prstGeom>
        </p:spPr>
        <p:txBody>
          <a:bodyPr anchor="b" anchorCtr="0"/>
          <a:lstStyle>
            <a:lvl1pPr algn="l">
              <a:lnSpc>
                <a:spcPct val="90000"/>
              </a:lnSpc>
              <a:defRPr sz="2000">
                <a:solidFill>
                  <a:srgbClr val="58595B"/>
                </a:solidFill>
                <a:latin typeface="Arial" pitchFamily="34" charset="0"/>
                <a:cs typeface="Arial" pitchFamily="34" charset="0"/>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363347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02_Master title_Industrial Air Filtration">
    <p:spTree>
      <p:nvGrpSpPr>
        <p:cNvPr id="1" name=""/>
        <p:cNvGrpSpPr/>
        <p:nvPr/>
      </p:nvGrpSpPr>
      <p:grpSpPr>
        <a:xfrm>
          <a:off x="0" y="0"/>
          <a:ext cx="0" cy="0"/>
          <a:chOff x="0" y="0"/>
          <a:chExt cx="0" cy="0"/>
        </a:xfrm>
      </p:grpSpPr>
      <p:grpSp>
        <p:nvGrpSpPr>
          <p:cNvPr id="5" name="Gruppieren 35"/>
          <p:cNvGrpSpPr>
            <a:grpSpLocks/>
          </p:cNvGrpSpPr>
          <p:nvPr userDrawn="1"/>
        </p:nvGrpSpPr>
        <p:grpSpPr bwMode="auto">
          <a:xfrm>
            <a:off x="0" y="1255713"/>
            <a:ext cx="4859338" cy="3276600"/>
            <a:chOff x="0" y="1255713"/>
            <a:chExt cx="4859338" cy="3276600"/>
          </a:xfrm>
        </p:grpSpPr>
        <p:pic>
          <p:nvPicPr>
            <p:cNvPr id="6" name="Picture 4" descr="\\sharepoint.freudenberg-filter.com@SSL\DavWWWRoot\sites\projects\PowerPoint Masterfolien\Images ready for use\images for title slides\Industrail Air Filtration\Compact_6x3.jpg"/>
            <p:cNvPicPr>
              <a:picLocks noChangeAspect="1" noChangeArrowheads="1"/>
            </p:cNvPicPr>
            <p:nvPr userDrawn="1"/>
          </p:nvPicPr>
          <p:blipFill>
            <a:blip r:embed="rId2" cstate="email"/>
            <a:srcRect/>
            <a:stretch>
              <a:fillRect/>
            </a:stretch>
          </p:blipFill>
          <p:spPr bwMode="auto">
            <a:xfrm>
              <a:off x="2646000" y="1267200"/>
              <a:ext cx="2160587" cy="1079500"/>
            </a:xfrm>
            <a:prstGeom prst="rect">
              <a:avLst/>
            </a:prstGeom>
            <a:noFill/>
            <a:ln w="9525">
              <a:noFill/>
              <a:miter lim="800000"/>
              <a:headEnd/>
              <a:tailEnd/>
            </a:ln>
          </p:spPr>
        </p:pic>
        <p:pic>
          <p:nvPicPr>
            <p:cNvPr id="7" name="Picture 5" descr="\\sharepoint.freudenberg-filter.com@SSL\DavWWWRoot\sites\projects\PowerPoint Masterfolien\Images ready for use\images for title slides\Industrail Air Filtration\Filtergruppe ohne micronAir_6x3.jpg"/>
            <p:cNvPicPr>
              <a:picLocks noChangeAspect="1" noChangeArrowheads="1"/>
            </p:cNvPicPr>
            <p:nvPr userDrawn="1"/>
          </p:nvPicPr>
          <p:blipFill>
            <a:blip r:embed="rId3" cstate="email"/>
            <a:srcRect/>
            <a:stretch>
              <a:fillRect/>
            </a:stretch>
          </p:blipFill>
          <p:spPr bwMode="auto">
            <a:xfrm>
              <a:off x="486000" y="3427200"/>
              <a:ext cx="2160587" cy="1079500"/>
            </a:xfrm>
            <a:prstGeom prst="rect">
              <a:avLst/>
            </a:prstGeom>
            <a:noFill/>
            <a:ln w="9525">
              <a:noFill/>
              <a:miter lim="800000"/>
              <a:headEnd/>
              <a:tailEnd/>
            </a:ln>
          </p:spPr>
        </p:pic>
        <p:pic>
          <p:nvPicPr>
            <p:cNvPr id="8" name="Picture 6" descr="\\sharepoint.freudenberg-filter.com@SSL\DavWWWRoot\sites\projects\PowerPoint Masterfolien\Images ready for use\images for title slides\Industrail Air Filtration\MaxiPleat_6x3.jpg"/>
            <p:cNvPicPr>
              <a:picLocks noChangeAspect="1" noChangeArrowheads="1"/>
            </p:cNvPicPr>
            <p:nvPr userDrawn="1"/>
          </p:nvPicPr>
          <p:blipFill>
            <a:blip r:embed="rId4" cstate="email"/>
            <a:srcRect/>
            <a:stretch>
              <a:fillRect/>
            </a:stretch>
          </p:blipFill>
          <p:spPr bwMode="auto">
            <a:xfrm>
              <a:off x="2646000" y="3427200"/>
              <a:ext cx="2160587" cy="1079500"/>
            </a:xfrm>
            <a:prstGeom prst="rect">
              <a:avLst/>
            </a:prstGeom>
            <a:noFill/>
            <a:ln w="9525">
              <a:noFill/>
              <a:miter lim="800000"/>
              <a:headEnd/>
              <a:tailEnd/>
            </a:ln>
          </p:spPr>
        </p:pic>
        <p:pic>
          <p:nvPicPr>
            <p:cNvPr id="9" name="Picture 3" descr="\\sharepoint.freudenberg-filter.com@SSL\DavWWWRoot\sites\projects\PowerPoint Masterfolien\Images ready for use\images for title slides\Industrail Air Filtration\NEXX_6x3.jpg"/>
            <p:cNvPicPr>
              <a:picLocks noChangeAspect="1" noChangeArrowheads="1"/>
            </p:cNvPicPr>
            <p:nvPr userDrawn="1"/>
          </p:nvPicPr>
          <p:blipFill>
            <a:blip r:embed="rId5" cstate="email"/>
            <a:srcRect/>
            <a:stretch>
              <a:fillRect/>
            </a:stretch>
          </p:blipFill>
          <p:spPr bwMode="auto">
            <a:xfrm>
              <a:off x="2646000" y="2347200"/>
              <a:ext cx="2160587" cy="1079500"/>
            </a:xfrm>
            <a:prstGeom prst="rect">
              <a:avLst/>
            </a:prstGeom>
            <a:noFill/>
            <a:ln w="9525">
              <a:noFill/>
              <a:miter lim="800000"/>
              <a:headEnd/>
              <a:tailEnd/>
            </a:ln>
          </p:spPr>
        </p:pic>
        <p:pic>
          <p:nvPicPr>
            <p:cNvPr id="10" name="Picture 2" descr="\\sharepoint.freudenberg-filter.com@SSL\DavWWWRoot\sites\projects\PowerPoint Masterfolien\Images ready for use\images for title slides\Industrail Air Filtration\Patrone_6x6.jpg"/>
            <p:cNvPicPr>
              <a:picLocks noChangeAspect="1" noChangeArrowheads="1"/>
            </p:cNvPicPr>
            <p:nvPr userDrawn="1"/>
          </p:nvPicPr>
          <p:blipFill>
            <a:blip r:embed="rId6" cstate="email"/>
            <a:srcRect/>
            <a:stretch>
              <a:fillRect/>
            </a:stretch>
          </p:blipFill>
          <p:spPr bwMode="auto">
            <a:xfrm>
              <a:off x="486000" y="1267200"/>
              <a:ext cx="2160587" cy="2160587"/>
            </a:xfrm>
            <a:prstGeom prst="rect">
              <a:avLst/>
            </a:prstGeom>
            <a:noFill/>
            <a:ln w="9525">
              <a:noFill/>
              <a:miter lim="800000"/>
              <a:headEnd/>
              <a:tailEnd/>
            </a:ln>
          </p:spPr>
        </p:pic>
        <p:sp>
          <p:nvSpPr>
            <p:cNvPr id="11" name="Rechteck 10"/>
            <p:cNvSpPr/>
            <p:nvPr userDrawn="1"/>
          </p:nvSpPr>
          <p:spPr bwMode="auto">
            <a:xfrm>
              <a:off x="0" y="1268413"/>
              <a:ext cx="414338" cy="3240087"/>
            </a:xfrm>
            <a:prstGeom prst="rect">
              <a:avLst/>
            </a:prstGeom>
            <a:solidFill>
              <a:srgbClr val="0063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cxnSp>
          <p:nvCxnSpPr>
            <p:cNvPr id="12" name="Gerade Verbindung 32"/>
            <p:cNvCxnSpPr>
              <a:cxnSpLocks noChangeShapeType="1"/>
            </p:cNvCxnSpPr>
            <p:nvPr userDrawn="1"/>
          </p:nvCxnSpPr>
          <p:spPr bwMode="auto">
            <a:xfrm>
              <a:off x="468303" y="2347155"/>
              <a:ext cx="4355909" cy="0"/>
            </a:xfrm>
            <a:prstGeom prst="line">
              <a:avLst/>
            </a:prstGeom>
            <a:noFill/>
            <a:ln w="19050">
              <a:solidFill>
                <a:schemeClr val="bg1"/>
              </a:solidFill>
              <a:round/>
              <a:headEnd/>
              <a:tailEnd/>
            </a:ln>
          </p:spPr>
        </p:cxnSp>
        <p:cxnSp>
          <p:nvCxnSpPr>
            <p:cNvPr id="13" name="Gerade Verbindung 33"/>
            <p:cNvCxnSpPr>
              <a:cxnSpLocks noChangeShapeType="1"/>
            </p:cNvCxnSpPr>
            <p:nvPr userDrawn="1"/>
          </p:nvCxnSpPr>
          <p:spPr bwMode="auto">
            <a:xfrm rot="5400000">
              <a:off x="1007123" y="2894013"/>
              <a:ext cx="3276600" cy="0"/>
            </a:xfrm>
            <a:prstGeom prst="line">
              <a:avLst/>
            </a:prstGeom>
            <a:noFill/>
            <a:ln w="19050">
              <a:solidFill>
                <a:schemeClr val="bg1"/>
              </a:solidFill>
              <a:round/>
              <a:headEnd/>
              <a:tailEnd/>
            </a:ln>
          </p:spPr>
        </p:cxnSp>
        <p:cxnSp>
          <p:nvCxnSpPr>
            <p:cNvPr id="14" name="Gerade Verbindung 34"/>
            <p:cNvCxnSpPr>
              <a:cxnSpLocks noChangeShapeType="1"/>
            </p:cNvCxnSpPr>
            <p:nvPr userDrawn="1"/>
          </p:nvCxnSpPr>
          <p:spPr bwMode="auto">
            <a:xfrm>
              <a:off x="467990" y="3429004"/>
              <a:ext cx="4355909" cy="0"/>
            </a:xfrm>
            <a:prstGeom prst="line">
              <a:avLst/>
            </a:prstGeom>
            <a:noFill/>
            <a:ln w="19050">
              <a:solidFill>
                <a:schemeClr val="bg1"/>
              </a:solidFill>
              <a:round/>
              <a:headEnd/>
              <a:tailEnd/>
            </a:ln>
          </p:spPr>
        </p:cxnSp>
        <p:grpSp>
          <p:nvGrpSpPr>
            <p:cNvPr id="15" name="Gruppieren 36"/>
            <p:cNvGrpSpPr>
              <a:grpSpLocks/>
            </p:cNvGrpSpPr>
            <p:nvPr userDrawn="1"/>
          </p:nvGrpSpPr>
          <p:grpSpPr bwMode="auto">
            <a:xfrm>
              <a:off x="431522" y="2215958"/>
              <a:ext cx="4427816" cy="261610"/>
              <a:chOff x="431540" y="2215958"/>
              <a:chExt cx="4428000" cy="261610"/>
            </a:xfrm>
          </p:grpSpPr>
          <p:sp>
            <p:nvSpPr>
              <p:cNvPr id="16" name="Rechteck 15"/>
              <p:cNvSpPr/>
              <p:nvPr userDrawn="1"/>
            </p:nvSpPr>
            <p:spPr>
              <a:xfrm>
                <a:off x="431818" y="2259013"/>
                <a:ext cx="4427722"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17" name="Rechteck 16"/>
              <p:cNvSpPr/>
              <p:nvPr userDrawn="1"/>
            </p:nvSpPr>
            <p:spPr>
              <a:xfrm>
                <a:off x="542948" y="2216150"/>
                <a:ext cx="3884774" cy="261938"/>
              </a:xfrm>
              <a:prstGeom prst="rect">
                <a:avLst/>
              </a:prstGeom>
              <a:noFill/>
            </p:spPr>
            <p:txBody>
              <a:bodyPr anchor="ctr">
                <a:spAutoFit/>
              </a:bodyPr>
              <a:lstStyle/>
              <a:p>
                <a:pPr>
                  <a:defRPr/>
                </a:pPr>
                <a:r>
                  <a:rPr lang="en-US" sz="1100" dirty="0">
                    <a:solidFill>
                      <a:srgbClr val="0063B0"/>
                    </a:solidFill>
                  </a:rPr>
                  <a:t>Superior filtration solutions to improve the quality of life.</a:t>
                </a:r>
              </a:p>
            </p:txBody>
          </p:sp>
        </p:grpSp>
      </p:grpSp>
      <p:grpSp>
        <p:nvGrpSpPr>
          <p:cNvPr id="18" name="Gruppieren 20"/>
          <p:cNvGrpSpPr>
            <a:grpSpLocks/>
          </p:cNvGrpSpPr>
          <p:nvPr userDrawn="1"/>
        </p:nvGrpSpPr>
        <p:grpSpPr bwMode="auto">
          <a:xfrm>
            <a:off x="4933950" y="4872038"/>
            <a:ext cx="1657350" cy="215900"/>
            <a:chOff x="665163" y="4064000"/>
            <a:chExt cx="1657350" cy="215900"/>
          </a:xfrm>
        </p:grpSpPr>
        <p:cxnSp>
          <p:nvCxnSpPr>
            <p:cNvPr id="19" name="Gerade Verbindung 17"/>
            <p:cNvCxnSpPr/>
            <p:nvPr userDrawn="1"/>
          </p:nvCxnSpPr>
          <p:spPr bwMode="auto">
            <a:xfrm>
              <a:off x="665163" y="4064000"/>
              <a:ext cx="16573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18"/>
            <p:cNvCxnSpPr/>
            <p:nvPr userDrawn="1"/>
          </p:nvCxnSpPr>
          <p:spPr bwMode="auto">
            <a:xfrm>
              <a:off x="665163" y="4279900"/>
              <a:ext cx="16573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uppieren 26"/>
          <p:cNvGrpSpPr>
            <a:grpSpLocks/>
          </p:cNvGrpSpPr>
          <p:nvPr userDrawn="1"/>
        </p:nvGrpSpPr>
        <p:grpSpPr bwMode="auto">
          <a:xfrm>
            <a:off x="0" y="4824413"/>
            <a:ext cx="1763713" cy="733425"/>
            <a:chOff x="0" y="4823697"/>
            <a:chExt cx="1763713" cy="733390"/>
          </a:xfrm>
        </p:grpSpPr>
        <p:sp>
          <p:nvSpPr>
            <p:cNvPr id="22" name="Textfeld 21"/>
            <p:cNvSpPr txBox="1"/>
            <p:nvPr userDrawn="1"/>
          </p:nvSpPr>
          <p:spPr bwMode="auto">
            <a:xfrm>
              <a:off x="414338" y="4823697"/>
              <a:ext cx="1349375" cy="733390"/>
            </a:xfrm>
            <a:prstGeom prst="rect">
              <a:avLst/>
            </a:prstGeom>
            <a:noFill/>
          </p:spPr>
          <p:txBody>
            <a:bodyPr>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nSpc>
                  <a:spcPts val="950"/>
                </a:lnSpc>
                <a:defRPr/>
              </a:pPr>
              <a:r>
                <a:rPr lang="de-DE" sz="800" dirty="0">
                  <a:latin typeface="Arial" charset="0"/>
                  <a:cs typeface="Arial" charset="0"/>
                </a:rPr>
                <a:t>Industrial Air Filtration</a:t>
              </a:r>
            </a:p>
            <a:p>
              <a:pPr>
                <a:lnSpc>
                  <a:spcPts val="950"/>
                </a:lnSpc>
                <a:defRPr/>
              </a:pPr>
              <a:r>
                <a:rPr lang="de-DE" sz="800" dirty="0">
                  <a:solidFill>
                    <a:srgbClr val="A7A9AC"/>
                  </a:solidFill>
                  <a:latin typeface="Arial" charset="0"/>
                  <a:cs typeface="Arial" charset="0"/>
                </a:rPr>
                <a:t>Liquid Filtration</a:t>
              </a:r>
            </a:p>
            <a:p>
              <a:pPr>
                <a:lnSpc>
                  <a:spcPts val="950"/>
                </a:lnSpc>
                <a:defRPr/>
              </a:pPr>
              <a:r>
                <a:rPr lang="de-DE" sz="800" dirty="0">
                  <a:solidFill>
                    <a:srgbClr val="A7A9AC"/>
                  </a:solidFill>
                  <a:latin typeface="Arial" charset="0"/>
                  <a:cs typeface="Arial" charset="0"/>
                </a:rPr>
                <a:t>Automotive Filters</a:t>
              </a:r>
            </a:p>
            <a:p>
              <a:pPr>
                <a:lnSpc>
                  <a:spcPts val="950"/>
                </a:lnSpc>
                <a:defRPr/>
              </a:pPr>
              <a:r>
                <a:rPr lang="de-DE" sz="800" dirty="0">
                  <a:solidFill>
                    <a:srgbClr val="A7A9AC"/>
                  </a:solidFill>
                  <a:latin typeface="Arial" charset="0"/>
                  <a:cs typeface="Arial" charset="0"/>
                </a:rPr>
                <a:t>Human Protection</a:t>
              </a:r>
            </a:p>
            <a:p>
              <a:pPr>
                <a:lnSpc>
                  <a:spcPts val="950"/>
                </a:lnSpc>
                <a:defRPr/>
              </a:pPr>
              <a:r>
                <a:rPr lang="de-DE" sz="800" dirty="0">
                  <a:solidFill>
                    <a:srgbClr val="A7A9AC"/>
                  </a:solidFill>
                  <a:latin typeface="Arial" charset="0"/>
                  <a:cs typeface="Arial" charset="0"/>
                </a:rPr>
                <a:t>Engineering &amp; Services</a:t>
              </a:r>
            </a:p>
          </p:txBody>
        </p:sp>
        <p:sp>
          <p:nvSpPr>
            <p:cNvPr id="23" name="Rechteck 22"/>
            <p:cNvSpPr/>
            <p:nvPr userDrawn="1"/>
          </p:nvSpPr>
          <p:spPr bwMode="auto">
            <a:xfrm>
              <a:off x="0" y="4868145"/>
              <a:ext cx="414338" cy="628620"/>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de-DE" dirty="0"/>
            </a:p>
          </p:txBody>
        </p:sp>
        <p:cxnSp>
          <p:nvCxnSpPr>
            <p:cNvPr id="24" name="Gerade Verbindung 23"/>
            <p:cNvCxnSpPr/>
            <p:nvPr userDrawn="1"/>
          </p:nvCxnSpPr>
          <p:spPr bwMode="auto">
            <a:xfrm>
              <a:off x="482600" y="4995139"/>
              <a:ext cx="1223963" cy="0"/>
            </a:xfrm>
            <a:prstGeom prst="line">
              <a:avLst/>
            </a:prstGeom>
            <a:ln w="6350">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userDrawn="1"/>
          </p:nvCxnSpPr>
          <p:spPr bwMode="auto">
            <a:xfrm>
              <a:off x="482600" y="5126895"/>
              <a:ext cx="1223963" cy="0"/>
            </a:xfrm>
            <a:prstGeom prst="line">
              <a:avLst/>
            </a:prstGeom>
            <a:ln w="6350">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userDrawn="1"/>
          </p:nvCxnSpPr>
          <p:spPr bwMode="auto">
            <a:xfrm>
              <a:off x="482600" y="5255476"/>
              <a:ext cx="1223963" cy="0"/>
            </a:xfrm>
            <a:prstGeom prst="line">
              <a:avLst/>
            </a:prstGeom>
            <a:ln w="6350">
              <a:solidFill>
                <a:srgbClr val="D1D3D4"/>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userDrawn="1"/>
          </p:nvCxnSpPr>
          <p:spPr bwMode="auto">
            <a:xfrm>
              <a:off x="482600" y="5385645"/>
              <a:ext cx="1223963" cy="0"/>
            </a:xfrm>
            <a:prstGeom prst="line">
              <a:avLst/>
            </a:prstGeom>
            <a:ln w="6350">
              <a:solidFill>
                <a:srgbClr val="D1D3D4"/>
              </a:solidFill>
            </a:ln>
          </p:spPr>
          <p:style>
            <a:lnRef idx="1">
              <a:schemeClr val="accent1"/>
            </a:lnRef>
            <a:fillRef idx="0">
              <a:schemeClr val="accent1"/>
            </a:fillRef>
            <a:effectRef idx="0">
              <a:schemeClr val="accent1"/>
            </a:effectRef>
            <a:fontRef idx="minor">
              <a:schemeClr val="tx1"/>
            </a:fontRef>
          </p:style>
        </p:cxnSp>
      </p:grpSp>
      <p:pic>
        <p:nvPicPr>
          <p:cNvPr id="28" name="Grafik 37" descr="Viledon_150_CMYK.tif"/>
          <p:cNvPicPr>
            <a:picLocks noChangeAspect="1"/>
          </p:cNvPicPr>
          <p:nvPr userDrawn="1"/>
        </p:nvPicPr>
        <p:blipFill>
          <a:blip r:embed="rId7" cstate="email"/>
          <a:srcRect/>
          <a:stretch>
            <a:fillRect/>
          </a:stretch>
        </p:blipFill>
        <p:spPr bwMode="auto">
          <a:xfrm>
            <a:off x="8121650" y="392113"/>
            <a:ext cx="661988" cy="288925"/>
          </a:xfrm>
          <a:prstGeom prst="rect">
            <a:avLst/>
          </a:prstGeom>
          <a:noFill/>
          <a:ln w="9525">
            <a:noFill/>
            <a:miter lim="800000"/>
            <a:headEnd/>
            <a:tailEnd/>
          </a:ln>
        </p:spPr>
      </p:pic>
      <p:sp>
        <p:nvSpPr>
          <p:cNvPr id="37" name="Textplatzhalter 16"/>
          <p:cNvSpPr>
            <a:spLocks noGrp="1"/>
          </p:cNvSpPr>
          <p:nvPr>
            <p:ph type="body" sz="quarter" idx="12"/>
          </p:nvPr>
        </p:nvSpPr>
        <p:spPr>
          <a:xfrm>
            <a:off x="4841741" y="4857893"/>
            <a:ext cx="1836000" cy="244800"/>
          </a:xfrm>
          <a:prstGeom prst="rect">
            <a:avLst/>
          </a:prstGeom>
        </p:spPr>
        <p:txBody>
          <a:bodyPr anchor="ctr" anchorCtr="0"/>
          <a:lstStyle>
            <a:lvl1pPr algn="ctr">
              <a:buFontTx/>
              <a:buNone/>
              <a:defRPr sz="1000" b="1" cap="small" baseline="0">
                <a:solidFill>
                  <a:srgbClr val="FF0000"/>
                </a:solidFill>
                <a:latin typeface="Arial" pitchFamily="34" charset="0"/>
                <a:cs typeface="Arial" pitchFamily="34" charset="0"/>
              </a:defRPr>
            </a:lvl1pPr>
          </a:lstStyle>
          <a:p>
            <a:pPr lvl="0"/>
            <a:r>
              <a:rPr lang="en-US" dirty="0" smtClean="0"/>
              <a:t>Click to edit</a:t>
            </a:r>
          </a:p>
        </p:txBody>
      </p:sp>
      <p:sp>
        <p:nvSpPr>
          <p:cNvPr id="34" name="Titel 1"/>
          <p:cNvSpPr>
            <a:spLocks noGrp="1"/>
          </p:cNvSpPr>
          <p:nvPr>
            <p:ph type="title"/>
          </p:nvPr>
        </p:nvSpPr>
        <p:spPr>
          <a:xfrm>
            <a:off x="4834123" y="3164400"/>
            <a:ext cx="3855600" cy="720000"/>
          </a:xfrm>
          <a:prstGeom prst="rect">
            <a:avLst/>
          </a:prstGeom>
        </p:spPr>
        <p:txBody>
          <a:bodyPr anchor="b" anchorCtr="0"/>
          <a:lstStyle>
            <a:lvl1pPr algn="l">
              <a:lnSpc>
                <a:spcPct val="90000"/>
              </a:lnSpc>
              <a:defRPr sz="2000">
                <a:solidFill>
                  <a:srgbClr val="58595B"/>
                </a:solidFill>
                <a:latin typeface="Arial" pitchFamily="34" charset="0"/>
                <a:cs typeface="Arial" pitchFamily="34" charset="0"/>
              </a:defRPr>
            </a:lvl1pPr>
          </a:lstStyle>
          <a:p>
            <a:r>
              <a:rPr lang="de-DE" dirty="0" smtClean="0"/>
              <a:t>Titelmasterformat durch Klicken bearbeiten</a:t>
            </a:r>
            <a:endParaRPr lang="de-DE" dirty="0"/>
          </a:p>
        </p:txBody>
      </p:sp>
      <p:sp>
        <p:nvSpPr>
          <p:cNvPr id="35" name="Text Placeholder 15"/>
          <p:cNvSpPr>
            <a:spLocks noGrp="1"/>
          </p:cNvSpPr>
          <p:nvPr>
            <p:ph type="body" sz="quarter" idx="13"/>
          </p:nvPr>
        </p:nvSpPr>
        <p:spPr>
          <a:xfrm>
            <a:off x="4834800" y="3906000"/>
            <a:ext cx="3855600" cy="720000"/>
          </a:xfrm>
          <a:prstGeom prst="rect">
            <a:avLst/>
          </a:prstGeom>
        </p:spPr>
        <p:txBody>
          <a:bodyPr/>
          <a:lstStyle>
            <a:lvl1pPr marL="0" indent="0">
              <a:buFontTx/>
              <a:buNone/>
              <a:defRPr sz="1800">
                <a:solidFill>
                  <a:srgbClr val="A7A9AC"/>
                </a:solidFill>
                <a:latin typeface="Arial" pitchFamily="34" charset="0"/>
                <a:cs typeface="Arial" pitchFamily="34" charset="0"/>
              </a:defRPr>
            </a:lvl1pPr>
          </a:lstStyle>
          <a:p>
            <a:pPr lvl="0"/>
            <a:r>
              <a:rPr lang="en-US" dirty="0" smtClean="0"/>
              <a:t>Click to edit Master text styles</a:t>
            </a:r>
            <a:endParaRPr lang="de-DE" dirty="0"/>
          </a:p>
        </p:txBody>
      </p:sp>
      <p:pic>
        <p:nvPicPr>
          <p:cNvPr id="29" name="Grafik 28" descr="FFT_EE-Logo_RGB_150.jpg"/>
          <p:cNvPicPr>
            <a:picLocks noChangeAspect="1"/>
          </p:cNvPicPr>
          <p:nvPr userDrawn="1"/>
        </p:nvPicPr>
        <p:blipFill>
          <a:blip r:embed="rId8" cstate="email">
            <a:clrChange>
              <a:clrFrom>
                <a:srgbClr val="FFFFFF"/>
              </a:clrFrom>
              <a:clrTo>
                <a:srgbClr val="FFFFFF">
                  <a:alpha val="0"/>
                </a:srgbClr>
              </a:clrTo>
            </a:clrChange>
          </a:blip>
          <a:stretch>
            <a:fillRect/>
          </a:stretch>
        </p:blipFill>
        <p:spPr>
          <a:xfrm>
            <a:off x="1854000" y="4892400"/>
            <a:ext cx="885139" cy="573329"/>
          </a:xfrm>
          <a:prstGeom prst="rect">
            <a:avLst/>
          </a:prstGeom>
        </p:spPr>
      </p:pic>
    </p:spTree>
    <p:extLst>
      <p:ext uri="{BB962C8B-B14F-4D97-AF65-F5344CB8AC3E}">
        <p14:creationId xmlns:p14="http://schemas.microsoft.com/office/powerpoint/2010/main" val="2779443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3_Master content_Viledon">
    <p:spTree>
      <p:nvGrpSpPr>
        <p:cNvPr id="1" name=""/>
        <p:cNvGrpSpPr/>
        <p:nvPr/>
      </p:nvGrpSpPr>
      <p:grpSpPr>
        <a:xfrm>
          <a:off x="0" y="0"/>
          <a:ext cx="0" cy="0"/>
          <a:chOff x="0" y="0"/>
          <a:chExt cx="0" cy="0"/>
        </a:xfrm>
      </p:grpSpPr>
      <p:sp>
        <p:nvSpPr>
          <p:cNvPr id="4" name="Textfeld 3"/>
          <p:cNvSpPr txBox="1"/>
          <p:nvPr userDrawn="1"/>
        </p:nvSpPr>
        <p:spPr>
          <a:xfrm>
            <a:off x="358775" y="404813"/>
            <a:ext cx="2413000" cy="369887"/>
          </a:xfrm>
          <a:prstGeom prst="rect">
            <a:avLst/>
          </a:prstGeom>
          <a:noFill/>
        </p:spPr>
        <p:txBody>
          <a:bodyPr>
            <a:spAutoFit/>
          </a:bodyPr>
          <a:lstStyle/>
          <a:p>
            <a:pPr>
              <a:defRPr/>
            </a:pPr>
            <a:endParaRPr lang="de-DE" dirty="0">
              <a:latin typeface="Arial" charset="0"/>
              <a:cs typeface="Arial" charset="0"/>
            </a:endParaRPr>
          </a:p>
        </p:txBody>
      </p:sp>
      <p:cxnSp>
        <p:nvCxnSpPr>
          <p:cNvPr id="5" name="Gerade Verbindung 4"/>
          <p:cNvCxnSpPr/>
          <p:nvPr userDrawn="1"/>
        </p:nvCxnSpPr>
        <p:spPr>
          <a:xfrm flipV="1">
            <a:off x="0" y="981075"/>
            <a:ext cx="9144000" cy="0"/>
          </a:xfrm>
          <a:prstGeom prst="line">
            <a:avLst/>
          </a:prstGeom>
          <a:ln w="12700">
            <a:solidFill>
              <a:srgbClr val="E6E7E8"/>
            </a:solidFill>
          </a:ln>
        </p:spPr>
        <p:style>
          <a:lnRef idx="1">
            <a:schemeClr val="accent1"/>
          </a:lnRef>
          <a:fillRef idx="0">
            <a:schemeClr val="accent1"/>
          </a:fillRef>
          <a:effectRef idx="0">
            <a:schemeClr val="accent1"/>
          </a:effectRef>
          <a:fontRef idx="minor">
            <a:schemeClr val="tx1"/>
          </a:fontRef>
        </p:style>
      </p:cxnSp>
      <p:sp>
        <p:nvSpPr>
          <p:cNvPr id="6" name="Foliennummernplatzhalter 5"/>
          <p:cNvSpPr txBox="1">
            <a:spLocks/>
          </p:cNvSpPr>
          <p:nvPr userDrawn="1"/>
        </p:nvSpPr>
        <p:spPr>
          <a:xfrm>
            <a:off x="6719888" y="5876925"/>
            <a:ext cx="2160587" cy="280988"/>
          </a:xfrm>
          <a:prstGeom prst="rect">
            <a:avLst/>
          </a:prstGeom>
        </p:spPr>
        <p:txBody>
          <a:bodyPr anchor="ctr"/>
          <a:lstStyle/>
          <a:p>
            <a:pPr algn="r">
              <a:defRPr/>
            </a:pPr>
            <a:fld id="{F18E95C7-A294-421A-9BF8-A4F60C80547E}" type="slidenum">
              <a:rPr lang="de-DE" sz="800">
                <a:solidFill>
                  <a:srgbClr val="58595B"/>
                </a:solidFill>
                <a:ea typeface="Arial Unicode MS" pitchFamily="34" charset="-128"/>
                <a:cs typeface="Arial Unicode MS" pitchFamily="34" charset="-128"/>
              </a:rPr>
              <a:pPr algn="r">
                <a:defRPr/>
              </a:pPr>
              <a:t>‹#›</a:t>
            </a:fld>
            <a:endParaRPr lang="de-DE" sz="800" dirty="0">
              <a:solidFill>
                <a:srgbClr val="58595B"/>
              </a:solidFill>
              <a:ea typeface="Arial Unicode MS" pitchFamily="34" charset="-128"/>
              <a:cs typeface="Arial Unicode MS" pitchFamily="34" charset="-128"/>
            </a:endParaRPr>
          </a:p>
        </p:txBody>
      </p:sp>
      <p:sp>
        <p:nvSpPr>
          <p:cNvPr id="7" name="Fußzeilenplatzhalter 4"/>
          <p:cNvSpPr txBox="1">
            <a:spLocks/>
          </p:cNvSpPr>
          <p:nvPr userDrawn="1"/>
        </p:nvSpPr>
        <p:spPr>
          <a:xfrm>
            <a:off x="2142000" y="5876925"/>
            <a:ext cx="4860000" cy="282575"/>
          </a:xfrm>
          <a:prstGeom prst="rect">
            <a:avLst/>
          </a:prstGeom>
          <a:noFill/>
        </p:spPr>
        <p:txBody>
          <a:bodyPr anchor="ctr"/>
          <a:lstStyle/>
          <a:p>
            <a:pPr algn="ctr"/>
            <a:r>
              <a:rPr lang="en-GB" sz="800" dirty="0" smtClean="0"/>
              <a:t>Freudenberg Filtration Technologies</a:t>
            </a:r>
            <a:r>
              <a:rPr lang="en-GB" sz="800" baseline="0" dirty="0" smtClean="0"/>
              <a:t> -   A</a:t>
            </a:r>
            <a:r>
              <a:rPr lang="en-GB" sz="800" dirty="0" smtClean="0"/>
              <a:t>ir filtration seminar. Date: 28</a:t>
            </a:r>
            <a:r>
              <a:rPr lang="en-GB" sz="800" baseline="30000" dirty="0" smtClean="0"/>
              <a:t>th</a:t>
            </a:r>
            <a:r>
              <a:rPr lang="en-GB" sz="800" dirty="0" smtClean="0"/>
              <a:t> April </a:t>
            </a:r>
            <a:r>
              <a:rPr lang="en-GB" sz="800" baseline="0" dirty="0" smtClean="0"/>
              <a:t> </a:t>
            </a:r>
            <a:r>
              <a:rPr lang="en-GB" sz="800" dirty="0" smtClean="0"/>
              <a:t> February 2015</a:t>
            </a:r>
            <a:endParaRPr lang="en-GB" sz="800" dirty="0"/>
          </a:p>
        </p:txBody>
      </p:sp>
      <p:pic>
        <p:nvPicPr>
          <p:cNvPr id="8" name="Grafik 18" descr="Viledon_150_CMYK.tif"/>
          <p:cNvPicPr>
            <a:picLocks noChangeAspect="1"/>
          </p:cNvPicPr>
          <p:nvPr userDrawn="1"/>
        </p:nvPicPr>
        <p:blipFill>
          <a:blip r:embed="rId2" cstate="email"/>
          <a:srcRect/>
          <a:stretch>
            <a:fillRect/>
          </a:stretch>
        </p:blipFill>
        <p:spPr bwMode="auto">
          <a:xfrm>
            <a:off x="8121650" y="392113"/>
            <a:ext cx="661988" cy="288925"/>
          </a:xfrm>
          <a:prstGeom prst="rect">
            <a:avLst/>
          </a:prstGeom>
          <a:noFill/>
          <a:ln w="9525">
            <a:noFill/>
            <a:miter lim="800000"/>
            <a:headEnd/>
            <a:tailEnd/>
          </a:ln>
        </p:spPr>
      </p:pic>
      <p:sp>
        <p:nvSpPr>
          <p:cNvPr id="10" name="Textplatzhalter 9"/>
          <p:cNvSpPr>
            <a:spLocks noGrp="1"/>
          </p:cNvSpPr>
          <p:nvPr>
            <p:ph type="body" sz="quarter" idx="10"/>
          </p:nvPr>
        </p:nvSpPr>
        <p:spPr>
          <a:xfrm>
            <a:off x="370800" y="1126799"/>
            <a:ext cx="8404050" cy="4715201"/>
          </a:xfrm>
          <a:prstGeom prst="rect">
            <a:avLst/>
          </a:prstGeom>
        </p:spPr>
        <p:txBody>
          <a:bodyPr/>
          <a:lstStyle>
            <a:lvl1pPr marL="180000" marR="0" indent="-180000" algn="l" defTabSz="914400" rtl="0" eaLnBrk="0" fontAlgn="base" latinLnBrk="0" hangingPunct="0">
              <a:lnSpc>
                <a:spcPct val="150000"/>
              </a:lnSpc>
              <a:spcBef>
                <a:spcPct val="20000"/>
              </a:spcBef>
              <a:spcAft>
                <a:spcPct val="0"/>
              </a:spcAft>
              <a:buClr>
                <a:srgbClr val="0063B0"/>
              </a:buClr>
              <a:buSzTx/>
              <a:buFont typeface="Wingdings" pitchFamily="2" charset="2"/>
              <a:buChar char="§"/>
              <a:tabLst/>
              <a:defRPr sz="1600">
                <a:solidFill>
                  <a:schemeClr val="tx1"/>
                </a:solidFill>
                <a:latin typeface="Arial" pitchFamily="34" charset="0"/>
                <a:cs typeface="Arial" pitchFamily="34" charset="0"/>
              </a:defRPr>
            </a:lvl1pPr>
            <a:lvl2pPr marL="360000" indent="-180000">
              <a:lnSpc>
                <a:spcPct val="150000"/>
              </a:lnSpc>
              <a:buClr>
                <a:srgbClr val="0063B0"/>
              </a:buClr>
              <a:buFont typeface="Wingdings" pitchFamily="2" charset="2"/>
              <a:buChar char="§"/>
              <a:defRPr sz="1400">
                <a:latin typeface="Arial" pitchFamily="34" charset="0"/>
                <a:cs typeface="Arial" pitchFamily="34" charset="0"/>
              </a:defRPr>
            </a:lvl2pPr>
            <a:lvl3pPr marL="540000" indent="-180000">
              <a:lnSpc>
                <a:spcPct val="150000"/>
              </a:lnSpc>
              <a:buClr>
                <a:srgbClr val="0063B0"/>
              </a:buClr>
              <a:buFont typeface="Wingdings" pitchFamily="2" charset="2"/>
              <a:buChar char="§"/>
              <a:defRPr sz="1200">
                <a:latin typeface="Arial" pitchFamily="34" charset="0"/>
                <a:cs typeface="Arial" pitchFamily="34" charset="0"/>
              </a:defRPr>
            </a:lvl3pPr>
            <a:lvl4pPr>
              <a:lnSpc>
                <a:spcPct val="150000"/>
              </a:lnSpc>
              <a:defRPr>
                <a:latin typeface="Arial" pitchFamily="34" charset="0"/>
                <a:cs typeface="Arial" pitchFamily="34" charset="0"/>
              </a:defRPr>
            </a:lvl4pPr>
            <a:lvl5pPr>
              <a:lnSpc>
                <a:spcPct val="150000"/>
              </a:lnSpc>
              <a:defRPr>
                <a:latin typeface="Arial" pitchFamily="34" charset="0"/>
                <a:cs typeface="Arial" pitchFamily="34" charset="0"/>
              </a:defRPr>
            </a:lvl5pPr>
          </a:lstStyle>
          <a:p>
            <a:pPr lvl="0"/>
            <a:r>
              <a:rPr lang="de-DE" dirty="0" smtClean="0"/>
              <a:t>Textmasterformate durch Klicken bearbeiten</a:t>
            </a:r>
          </a:p>
          <a:p>
            <a:pPr lvl="1"/>
            <a:r>
              <a:rPr lang="de-DE" dirty="0" smtClean="0"/>
              <a:t>Zweite Ebene</a:t>
            </a:r>
          </a:p>
          <a:p>
            <a:pPr lvl="2"/>
            <a:r>
              <a:rPr lang="de-DE" dirty="0" smtClean="0"/>
              <a:t>Dritte Ebene</a:t>
            </a:r>
          </a:p>
          <a:p>
            <a:pPr lvl="2"/>
            <a:endParaRPr lang="de-DE" dirty="0" smtClean="0"/>
          </a:p>
        </p:txBody>
      </p:sp>
      <p:sp>
        <p:nvSpPr>
          <p:cNvPr id="13" name="Titel 1"/>
          <p:cNvSpPr>
            <a:spLocks noGrp="1"/>
          </p:cNvSpPr>
          <p:nvPr>
            <p:ph type="title"/>
          </p:nvPr>
        </p:nvSpPr>
        <p:spPr>
          <a:xfrm>
            <a:off x="370800" y="259200"/>
            <a:ext cx="7549238" cy="720000"/>
          </a:xfrm>
          <a:prstGeom prst="rect">
            <a:avLst/>
          </a:prstGeom>
        </p:spPr>
        <p:txBody>
          <a:bodyPr anchor="b" anchorCtr="0"/>
          <a:lstStyle>
            <a:lvl1pPr algn="l">
              <a:lnSpc>
                <a:spcPct val="90000"/>
              </a:lnSpc>
              <a:defRPr sz="2000">
                <a:solidFill>
                  <a:srgbClr val="58595B"/>
                </a:solidFill>
                <a:latin typeface="Arial" pitchFamily="34" charset="0"/>
                <a:cs typeface="Arial" pitchFamily="34" charset="0"/>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62519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5836B6-4E15-414D-A86B-AB36C919F7A1}" type="datetimeFigureOut">
              <a:rPr lang="en-US" smtClean="0"/>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5836B6-4E15-414D-A86B-AB36C919F7A1}" type="datetimeFigureOut">
              <a:rPr lang="en-US" smtClean="0"/>
              <a:t>5/6/2015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5836B6-4E15-414D-A86B-AB36C919F7A1}" type="datetimeFigureOut">
              <a:rPr lang="en-US" smtClean="0"/>
              <a:t>5/6/2015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5836B6-4E15-414D-A86B-AB36C919F7A1}" type="datetimeFigureOut">
              <a:rPr lang="en-US" smtClean="0"/>
              <a:t>5/6/2015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5836B6-4E15-414D-A86B-AB36C919F7A1}" type="datetimeFigureOut">
              <a:rPr lang="en-US" smtClean="0"/>
              <a:t>5/6/2015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836B6-4E15-414D-A86B-AB36C919F7A1}" type="datetimeFigureOut">
              <a:rPr lang="en-US" smtClean="0"/>
              <a:t>5/6/2015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836B6-4E15-414D-A86B-AB36C919F7A1}" type="datetimeFigureOut">
              <a:rPr lang="en-US" smtClean="0"/>
              <a:t>5/6/2015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5836B6-4E15-414D-A86B-AB36C919F7A1}" type="datetimeFigureOut">
              <a:rPr lang="en-US" smtClean="0"/>
              <a:t>5/6/2015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89E1D-DCC0-448F-B1BA-712FA298797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836B6-4E15-414D-A86B-AB36C919F7A1}" type="datetimeFigureOut">
              <a:rPr lang="en-US" smtClean="0"/>
              <a:t>5/6/2015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89E1D-DCC0-448F-B1BA-712FA298797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www.mcilvainecompany.com/Decision_Tree/WEBINARS%202014/Paul%20Barilla%20-%20Hot%20Topic%20May%2015.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mcilvainecompany.com/Decision_Tree/subscriber/Tree/DescriptionTextLinks/GTinletFiltrationGuideline.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cilvainecompany.com/Decision_Tree/subscriber/Tree/DescriptionTextLinks/GTinletFiltrationGuideline.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mcilvainecompany.com/Decision_Tree/subscriber/Tree/DescriptionTextLinks/GTinletFiltrationGuideline.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mcilvainecompany.com/brochures/four_lane_knowledge_bridge_2.htm#InterWEbview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cid:image003.jpg@01D0791C.068AA8A0" TargetMode="External"/><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Arial Black" panose="020B0A04020102020204" pitchFamily="34" charset="0"/>
              </a:rPr>
              <a:t>  Gas </a:t>
            </a:r>
            <a:r>
              <a:rPr lang="en-US" sz="3600" dirty="0">
                <a:latin typeface="Arial Black" panose="020B0A04020102020204" pitchFamily="34" charset="0"/>
              </a:rPr>
              <a:t>T</a:t>
            </a:r>
            <a:r>
              <a:rPr lang="en-US" sz="3600" dirty="0" smtClean="0">
                <a:latin typeface="Arial Black" panose="020B0A04020102020204" pitchFamily="34" charset="0"/>
              </a:rPr>
              <a:t>urbine  </a:t>
            </a:r>
            <a:r>
              <a:rPr lang="en-US" sz="3600" smtClean="0">
                <a:latin typeface="Arial Black" panose="020B0A04020102020204" pitchFamily="34" charset="0"/>
              </a:rPr>
              <a:t>Air Treatment  </a:t>
            </a:r>
            <a:r>
              <a:rPr lang="en-US" sz="3600" dirty="0" smtClean="0">
                <a:latin typeface="Arial Black" panose="020B0A04020102020204" pitchFamily="34" charset="0"/>
              </a:rPr>
              <a:t>Route Map </a:t>
            </a:r>
            <a:r>
              <a:rPr lang="en-US" sz="3600" smtClean="0">
                <a:latin typeface="Arial Black" panose="020B0A04020102020204" pitchFamily="34" charset="0"/>
              </a:rPr>
              <a:t>and Summary</a:t>
            </a:r>
            <a:endParaRPr lang="en-US" sz="3600" dirty="0">
              <a:latin typeface="Arial Black" panose="020B0A04020102020204" pitchFamily="34" charset="0"/>
            </a:endParaRPr>
          </a:p>
        </p:txBody>
      </p:sp>
      <p:sp>
        <p:nvSpPr>
          <p:cNvPr id="3" name="Content Placeholder 2"/>
          <p:cNvSpPr>
            <a:spLocks noGrp="1"/>
          </p:cNvSpPr>
          <p:nvPr>
            <p:ph idx="1"/>
          </p:nvPr>
        </p:nvSpPr>
        <p:spPr/>
        <p:txBody>
          <a:bodyPr/>
          <a:lstStyle/>
          <a:p>
            <a:r>
              <a:rPr lang="en-US" i="1" dirty="0" smtClean="0">
                <a:solidFill>
                  <a:srgbClr val="FF0000"/>
                </a:solidFill>
              </a:rPr>
              <a:t>This sequence of  power points will be displayed at 3 PM on April 28 and will be the background for the discussion</a:t>
            </a:r>
          </a:p>
          <a:p>
            <a:endParaRPr lang="en-US" dirty="0"/>
          </a:p>
          <a:p>
            <a:r>
              <a:rPr lang="en-US" dirty="0" smtClean="0"/>
              <a:t>AFS  Program Overview</a:t>
            </a:r>
          </a:p>
          <a:p>
            <a:r>
              <a:rPr lang="en-US" dirty="0" smtClean="0"/>
              <a:t> Decision Guide,  Decision Orchard, AFS, and International Filter News</a:t>
            </a:r>
          </a:p>
          <a:p>
            <a:r>
              <a:rPr lang="en-US" dirty="0" smtClean="0"/>
              <a:t>Hot Gas Filtration Decision Guide</a:t>
            </a:r>
          </a:p>
          <a:p>
            <a:endParaRPr lang="en-US" dirty="0" smtClean="0"/>
          </a:p>
        </p:txBody>
      </p:sp>
    </p:spTree>
    <p:extLst>
      <p:ext uri="{BB962C8B-B14F-4D97-AF65-F5344CB8AC3E}">
        <p14:creationId xmlns:p14="http://schemas.microsoft.com/office/powerpoint/2010/main" val="330080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a:t>Priority </a:t>
            </a:r>
            <a:r>
              <a:rPr lang="en-US" sz="2800" b="1" dirty="0" smtClean="0"/>
              <a:t>ranking of filter selection factors (Barilla)</a:t>
            </a:r>
            <a:br>
              <a:rPr lang="en-US" sz="2800" b="1" dirty="0" smtClean="0"/>
            </a:br>
            <a:r>
              <a:rPr lang="en-US" sz="1300" b="1" dirty="0">
                <a:hlinkClick r:id="rId2"/>
              </a:rPr>
              <a:t>Gas Turbine Inlet Filters - Value Considerations in Filter Selection by Paul Barilla - Hot Topic Hour May 15, 2014</a:t>
            </a:r>
            <a:endParaRPr lang="en-US" sz="1300" b="1"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295400"/>
            <a:ext cx="6975553" cy="5214468"/>
          </a:xfrm>
        </p:spPr>
      </p:pic>
    </p:spTree>
    <p:extLst>
      <p:ext uri="{BB962C8B-B14F-4D97-AF65-F5344CB8AC3E}">
        <p14:creationId xmlns:p14="http://schemas.microsoft.com/office/powerpoint/2010/main" val="1872596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specific factors</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Environment</a:t>
            </a:r>
          </a:p>
          <a:p>
            <a:r>
              <a:rPr lang="en-US" dirty="0" smtClean="0"/>
              <a:t>Coastal </a:t>
            </a:r>
          </a:p>
          <a:p>
            <a:r>
              <a:rPr lang="en-US" dirty="0" smtClean="0"/>
              <a:t>Marine</a:t>
            </a:r>
          </a:p>
          <a:p>
            <a:r>
              <a:rPr lang="en-US" dirty="0" smtClean="0"/>
              <a:t>Offshore</a:t>
            </a:r>
          </a:p>
          <a:p>
            <a:r>
              <a:rPr lang="en-US" dirty="0" smtClean="0"/>
              <a:t>Desert</a:t>
            </a:r>
          </a:p>
          <a:p>
            <a:r>
              <a:rPr lang="en-US" dirty="0" smtClean="0"/>
              <a:t>Arctic</a:t>
            </a:r>
          </a:p>
          <a:p>
            <a:r>
              <a:rPr lang="en-US" dirty="0" smtClean="0"/>
              <a:t>tropical</a:t>
            </a:r>
          </a:p>
          <a:p>
            <a:endParaRPr lang="en-US" dirty="0" smtClean="0"/>
          </a:p>
        </p:txBody>
      </p:sp>
      <p:sp>
        <p:nvSpPr>
          <p:cNvPr id="4" name="Content Placeholder 3"/>
          <p:cNvSpPr>
            <a:spLocks noGrp="1"/>
          </p:cNvSpPr>
          <p:nvPr>
            <p:ph sz="half" idx="2"/>
          </p:nvPr>
        </p:nvSpPr>
        <p:spPr/>
        <p:txBody>
          <a:bodyPr>
            <a:normAutofit/>
          </a:bodyPr>
          <a:lstStyle/>
          <a:p>
            <a:pPr marL="0" indent="0">
              <a:buNone/>
            </a:pPr>
            <a:r>
              <a:rPr lang="en-US" dirty="0" smtClean="0"/>
              <a:t>Combustion</a:t>
            </a:r>
          </a:p>
          <a:p>
            <a:r>
              <a:rPr lang="en-US" dirty="0" smtClean="0"/>
              <a:t>turbine design</a:t>
            </a:r>
          </a:p>
          <a:p>
            <a:r>
              <a:rPr lang="en-US" dirty="0" smtClean="0"/>
              <a:t>Fuel additives</a:t>
            </a:r>
          </a:p>
          <a:p>
            <a:r>
              <a:rPr lang="en-US" dirty="0" smtClean="0"/>
              <a:t>Fuel</a:t>
            </a:r>
          </a:p>
          <a:p>
            <a:r>
              <a:rPr lang="en-US" dirty="0" smtClean="0"/>
              <a:t>Heat recovery</a:t>
            </a:r>
          </a:p>
          <a:p>
            <a:pPr marL="0" indent="0">
              <a:buNone/>
            </a:pPr>
            <a:endParaRPr lang="en-US" dirty="0" smtClean="0"/>
          </a:p>
          <a:p>
            <a:endParaRPr lang="en-US" dirty="0"/>
          </a:p>
        </p:txBody>
      </p:sp>
    </p:spTree>
    <p:extLst>
      <p:ext uri="{BB962C8B-B14F-4D97-AF65-F5344CB8AC3E}">
        <p14:creationId xmlns:p14="http://schemas.microsoft.com/office/powerpoint/2010/main" val="116132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Conditions encountered depending on location (GE)</a:t>
            </a:r>
            <a:endParaRPr lang="en-US" sz="2800" b="1" dirty="0"/>
          </a:p>
        </p:txBody>
      </p:sp>
      <p:pic>
        <p:nvPicPr>
          <p:cNvPr id="4" name="Content Placeholder 3"/>
          <p:cNvPicPr>
            <a:picLocks noGrp="1" noChangeAspect="1"/>
          </p:cNvPicPr>
          <p:nvPr>
            <p:ph idx="1"/>
          </p:nvPr>
        </p:nvPicPr>
        <p:blipFill>
          <a:blip r:embed="rId2"/>
          <a:stretch>
            <a:fillRect/>
          </a:stretch>
        </p:blipFill>
        <p:spPr>
          <a:xfrm>
            <a:off x="914400" y="1524000"/>
            <a:ext cx="8229600" cy="4510780"/>
          </a:xfrm>
          <a:prstGeom prst="rect">
            <a:avLst/>
          </a:prstGeom>
        </p:spPr>
      </p:pic>
    </p:spTree>
    <p:extLst>
      <p:ext uri="{BB962C8B-B14F-4D97-AF65-F5344CB8AC3E}">
        <p14:creationId xmlns:p14="http://schemas.microsoft.com/office/powerpoint/2010/main" val="1454640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Coastal, Marine and Offshore Conditions</a:t>
            </a:r>
            <a:br>
              <a:rPr lang="en-US" sz="2800" b="1" dirty="0" smtClean="0"/>
            </a:br>
            <a:r>
              <a:rPr lang="en-US" sz="1200" b="1" dirty="0">
                <a:hlinkClick r:id="rId2"/>
              </a:rPr>
              <a:t>Guideline for Gas Turbine Inlet Air Filtration Systems</a:t>
            </a:r>
            <a:r>
              <a:rPr lang="en-US" sz="1200" b="1" dirty="0"/>
              <a:t> </a:t>
            </a:r>
            <a:r>
              <a:rPr lang="en-US" sz="1200" b="1" dirty="0" smtClean="0"/>
              <a:t/>
            </a:r>
            <a:br>
              <a:rPr lang="en-US" sz="1200" b="1" dirty="0" smtClean="0"/>
            </a:br>
            <a:r>
              <a:rPr lang="en-US" sz="1200" b="1" u="sng" dirty="0">
                <a:solidFill>
                  <a:srgbClr val="0070C0"/>
                </a:solidFill>
              </a:rPr>
              <a:t>Understanding the </a:t>
            </a:r>
            <a:r>
              <a:rPr lang="en-US" sz="1200" b="1" u="sng" dirty="0" smtClean="0">
                <a:solidFill>
                  <a:srgbClr val="0070C0"/>
                </a:solidFill>
              </a:rPr>
              <a:t>Benefits </a:t>
            </a:r>
            <a:r>
              <a:rPr lang="en-US" sz="1200" b="1" u="sng" dirty="0">
                <a:solidFill>
                  <a:srgbClr val="0070C0"/>
                </a:solidFill>
              </a:rPr>
              <a:t>and </a:t>
            </a:r>
            <a:r>
              <a:rPr lang="en-US" sz="1200" b="1" u="sng" dirty="0" smtClean="0">
                <a:solidFill>
                  <a:srgbClr val="0070C0"/>
                </a:solidFill>
              </a:rPr>
              <a:t>Limitations </a:t>
            </a:r>
            <a:r>
              <a:rPr lang="en-US" sz="1200" b="1" u="sng" dirty="0">
                <a:solidFill>
                  <a:srgbClr val="0070C0"/>
                </a:solidFill>
              </a:rPr>
              <a:t>of EPA </a:t>
            </a:r>
            <a:r>
              <a:rPr lang="en-US" sz="1200" b="1" u="sng" dirty="0" smtClean="0">
                <a:solidFill>
                  <a:srgbClr val="0070C0"/>
                </a:solidFill>
              </a:rPr>
              <a:t>Filtration--Filtration </a:t>
            </a:r>
            <a:r>
              <a:rPr lang="en-US" sz="1200" b="1" u="sng" dirty="0">
                <a:solidFill>
                  <a:srgbClr val="0070C0"/>
                </a:solidFill>
              </a:rPr>
              <a:t>News, April </a:t>
            </a:r>
            <a:r>
              <a:rPr lang="en-US" sz="1200" b="1" u="sng" dirty="0" smtClean="0">
                <a:solidFill>
                  <a:srgbClr val="0070C0"/>
                </a:solidFill>
              </a:rPr>
              <a:t>2015</a:t>
            </a:r>
            <a:br>
              <a:rPr lang="en-US" sz="1200" b="1" u="sng" dirty="0" smtClean="0">
                <a:solidFill>
                  <a:srgbClr val="0070C0"/>
                </a:solidFill>
              </a:rPr>
            </a:br>
            <a:r>
              <a:rPr lang="en-US" sz="1200" b="1" u="sng" dirty="0" smtClean="0">
                <a:solidFill>
                  <a:srgbClr val="0070C0"/>
                </a:solidFill>
              </a:rPr>
              <a:t>Filtration </a:t>
            </a:r>
            <a:r>
              <a:rPr lang="en-US" sz="1200" b="1" u="sng" dirty="0">
                <a:solidFill>
                  <a:srgbClr val="0070C0"/>
                </a:solidFill>
              </a:rPr>
              <a:t>Efficiency’s </a:t>
            </a:r>
            <a:r>
              <a:rPr lang="en-US" sz="1200" b="1" u="sng" dirty="0" smtClean="0">
                <a:solidFill>
                  <a:srgbClr val="0070C0"/>
                </a:solidFill>
              </a:rPr>
              <a:t>Impact </a:t>
            </a:r>
            <a:r>
              <a:rPr lang="en-US" sz="1200" b="1" u="sng" dirty="0">
                <a:solidFill>
                  <a:srgbClr val="0070C0"/>
                </a:solidFill>
              </a:rPr>
              <a:t>on </a:t>
            </a:r>
            <a:r>
              <a:rPr lang="en-US" sz="1200" b="1" u="sng" dirty="0" smtClean="0">
                <a:solidFill>
                  <a:srgbClr val="0070C0"/>
                </a:solidFill>
              </a:rPr>
              <a:t>Compressor Health--Filtration </a:t>
            </a:r>
            <a:r>
              <a:rPr lang="en-US" sz="1200" b="1" u="sng" dirty="0">
                <a:solidFill>
                  <a:srgbClr val="0070C0"/>
                </a:solidFill>
              </a:rPr>
              <a:t>News, April 2015</a:t>
            </a:r>
            <a:r>
              <a:rPr lang="en-US" sz="1200" b="1" dirty="0" smtClean="0"/>
              <a:t> </a:t>
            </a:r>
            <a:endParaRPr lang="en-US" sz="1200" b="1" dirty="0"/>
          </a:p>
        </p:txBody>
      </p:sp>
      <p:sp>
        <p:nvSpPr>
          <p:cNvPr id="3" name="Content Placeholder 2"/>
          <p:cNvSpPr>
            <a:spLocks noGrp="1"/>
          </p:cNvSpPr>
          <p:nvPr>
            <p:ph idx="1"/>
          </p:nvPr>
        </p:nvSpPr>
        <p:spPr>
          <a:xfrm>
            <a:off x="457200" y="1421757"/>
            <a:ext cx="8229600" cy="4525963"/>
          </a:xfrm>
        </p:spPr>
        <p:txBody>
          <a:bodyPr>
            <a:normAutofit/>
          </a:bodyPr>
          <a:lstStyle/>
          <a:p>
            <a:pPr>
              <a:spcBef>
                <a:spcPts val="0"/>
              </a:spcBef>
            </a:pPr>
            <a:r>
              <a:rPr lang="en-US" sz="1800" dirty="0" smtClean="0"/>
              <a:t>The main difference between coastal and land based applications is the concentration of </a:t>
            </a:r>
            <a:r>
              <a:rPr lang="en-US" sz="1800" b="1" i="1" dirty="0" smtClean="0"/>
              <a:t>salt</a:t>
            </a:r>
            <a:r>
              <a:rPr lang="en-US" sz="1800" dirty="0" smtClean="0"/>
              <a:t> in the atmosphere.  Salt is a main contributor to corrosion and can lead to fouling of compressor blades.</a:t>
            </a:r>
          </a:p>
          <a:p>
            <a:pPr>
              <a:spcBef>
                <a:spcPts val="0"/>
              </a:spcBef>
            </a:pPr>
            <a:r>
              <a:rPr lang="en-US" sz="1800" b="1" i="1" dirty="0" smtClean="0"/>
              <a:t>Coastal environments </a:t>
            </a:r>
            <a:r>
              <a:rPr lang="en-US" sz="1800" dirty="0" smtClean="0"/>
              <a:t>refer to gas turbines installed on land but within 10 miles of a salt-water shoreline.  At 8 </a:t>
            </a:r>
            <a:r>
              <a:rPr lang="en-US" sz="1800" dirty="0"/>
              <a:t>to 12 miles </a:t>
            </a:r>
            <a:r>
              <a:rPr lang="en-US" sz="1800" dirty="0" smtClean="0"/>
              <a:t>from the shoreline, salt concentrations </a:t>
            </a:r>
            <a:r>
              <a:rPr lang="en-US" sz="1800" dirty="0"/>
              <a:t>in the air </a:t>
            </a:r>
            <a:r>
              <a:rPr lang="en-US" sz="1800" dirty="0" smtClean="0"/>
              <a:t>drop </a:t>
            </a:r>
            <a:r>
              <a:rPr lang="en-US" sz="1800" dirty="0"/>
              <a:t>to natural </a:t>
            </a:r>
            <a:r>
              <a:rPr lang="en-US" sz="1800" dirty="0" smtClean="0"/>
              <a:t>background levels. </a:t>
            </a:r>
            <a:endParaRPr lang="en-US" sz="1800" dirty="0"/>
          </a:p>
          <a:p>
            <a:pPr>
              <a:spcBef>
                <a:spcPts val="0"/>
              </a:spcBef>
            </a:pPr>
            <a:r>
              <a:rPr lang="en-US" sz="1800" b="1" i="1" dirty="0" smtClean="0"/>
              <a:t>Marine environments </a:t>
            </a:r>
            <a:r>
              <a:rPr lang="en-US" sz="1800" dirty="0" smtClean="0"/>
              <a:t>refer to gas turbines installed on vessels, where the inlet  is generally within 100 feet from the ocean’s surface.</a:t>
            </a:r>
          </a:p>
          <a:p>
            <a:pPr>
              <a:spcBef>
                <a:spcPts val="0"/>
              </a:spcBef>
            </a:pPr>
            <a:r>
              <a:rPr lang="en-US" sz="1800" b="1" i="1" dirty="0" smtClean="0"/>
              <a:t>Offshore applications </a:t>
            </a:r>
            <a:r>
              <a:rPr lang="en-US" sz="1800" dirty="0" smtClean="0"/>
              <a:t>are typically oil production platforms with gas turbine inlets more that 100 feet from the ocean’s surface.</a:t>
            </a:r>
          </a:p>
          <a:p>
            <a:pPr>
              <a:spcBef>
                <a:spcPts val="0"/>
              </a:spcBef>
            </a:pPr>
            <a:r>
              <a:rPr lang="en-US" sz="1800" dirty="0" smtClean="0"/>
              <a:t>Air intake filtration systems must be designed to handle </a:t>
            </a:r>
          </a:p>
          <a:p>
            <a:pPr marL="400050" lvl="1" indent="0">
              <a:spcBef>
                <a:spcPts val="0"/>
              </a:spcBef>
              <a:buNone/>
            </a:pPr>
            <a:r>
              <a:rPr lang="en-US" sz="1800" dirty="0" smtClean="0"/>
              <a:t>moisture and salt and are typically include:</a:t>
            </a:r>
          </a:p>
          <a:p>
            <a:pPr lvl="1">
              <a:spcBef>
                <a:spcPts val="0"/>
              </a:spcBef>
            </a:pPr>
            <a:r>
              <a:rPr lang="en-US" sz="1800" dirty="0" smtClean="0"/>
              <a:t>Weather protection (such as a weather hood)</a:t>
            </a:r>
          </a:p>
          <a:p>
            <a:pPr lvl="1">
              <a:spcBef>
                <a:spcPts val="0"/>
              </a:spcBef>
            </a:pPr>
            <a:r>
              <a:rPr lang="en-US" sz="1800" dirty="0" smtClean="0"/>
              <a:t>Vane separators or </a:t>
            </a:r>
            <a:r>
              <a:rPr lang="en-US" sz="1800" dirty="0" err="1" smtClean="0"/>
              <a:t>coalescers</a:t>
            </a:r>
            <a:r>
              <a:rPr lang="en-US" sz="1800" dirty="0" smtClean="0"/>
              <a:t> to address </a:t>
            </a:r>
            <a:r>
              <a:rPr lang="en-US" sz="1800" u="sng" dirty="0" smtClean="0"/>
              <a:t>moisture</a:t>
            </a:r>
          </a:p>
          <a:p>
            <a:pPr lvl="1">
              <a:spcBef>
                <a:spcPts val="0"/>
              </a:spcBef>
            </a:pPr>
            <a:r>
              <a:rPr lang="en-US" sz="1800" dirty="0" smtClean="0"/>
              <a:t>Pre-filters and/or high efficiency filters to address </a:t>
            </a:r>
            <a:r>
              <a:rPr lang="en-US" sz="1800" u="sng" dirty="0" smtClean="0"/>
              <a:t>salt</a:t>
            </a:r>
            <a:endParaRPr lang="en-US" sz="1800" u="sng" dirty="0"/>
          </a:p>
        </p:txBody>
      </p:sp>
      <p:pic>
        <p:nvPicPr>
          <p:cNvPr id="4" name="Picture 3"/>
          <p:cNvPicPr>
            <a:picLocks noChangeAspect="1"/>
          </p:cNvPicPr>
          <p:nvPr/>
        </p:nvPicPr>
        <p:blipFill>
          <a:blip r:embed="rId3"/>
          <a:stretch>
            <a:fillRect/>
          </a:stretch>
        </p:blipFill>
        <p:spPr>
          <a:xfrm>
            <a:off x="6505575" y="4191000"/>
            <a:ext cx="2638425" cy="1733550"/>
          </a:xfrm>
          <a:prstGeom prst="rect">
            <a:avLst/>
          </a:prstGeom>
        </p:spPr>
      </p:pic>
    </p:spTree>
    <p:extLst>
      <p:ext uri="{BB962C8B-B14F-4D97-AF65-F5344CB8AC3E}">
        <p14:creationId xmlns:p14="http://schemas.microsoft.com/office/powerpoint/2010/main" val="4088272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Desert Conditions </a:t>
            </a:r>
            <a:endParaRPr lang="en-US" sz="2800" b="1" dirty="0"/>
          </a:p>
        </p:txBody>
      </p:sp>
      <p:sp>
        <p:nvSpPr>
          <p:cNvPr id="3" name="Content Placeholder 2"/>
          <p:cNvSpPr>
            <a:spLocks noGrp="1"/>
          </p:cNvSpPr>
          <p:nvPr>
            <p:ph idx="1"/>
          </p:nvPr>
        </p:nvSpPr>
        <p:spPr>
          <a:xfrm>
            <a:off x="457200" y="1295400"/>
            <a:ext cx="8229600" cy="4525963"/>
          </a:xfrm>
        </p:spPr>
        <p:txBody>
          <a:bodyPr>
            <a:normAutofit lnSpcReduction="10000"/>
          </a:bodyPr>
          <a:lstStyle/>
          <a:p>
            <a:pPr>
              <a:spcBef>
                <a:spcPts val="0"/>
              </a:spcBef>
            </a:pPr>
            <a:r>
              <a:rPr lang="en-US" sz="1800" b="1" i="1" dirty="0" smtClean="0"/>
              <a:t>Dust and sand</a:t>
            </a:r>
            <a:r>
              <a:rPr lang="en-US" sz="1800" dirty="0" smtClean="0"/>
              <a:t> are the main contaminants in desert environments.  Initial separators can remove the larger dust particles, followed by pre-filters and high efficiency filters to remove the smaller particles.</a:t>
            </a:r>
          </a:p>
          <a:p>
            <a:pPr lvl="1">
              <a:spcBef>
                <a:spcPts val="0"/>
              </a:spcBef>
            </a:pPr>
            <a:r>
              <a:rPr lang="en-US" sz="1800" dirty="0" smtClean="0"/>
              <a:t>However, modern self-cleaning cartridge filters with pulse cleaning have largely replaced separator/pre-filter/high efficiency filter arrangements, which tend to be more expensive due to the cost of frequent filter change outs.  </a:t>
            </a:r>
          </a:p>
          <a:p>
            <a:pPr>
              <a:spcBef>
                <a:spcPts val="0"/>
              </a:spcBef>
            </a:pPr>
            <a:r>
              <a:rPr lang="en-US" sz="1800" dirty="0" smtClean="0"/>
              <a:t>Some desert locations experience periods of </a:t>
            </a:r>
            <a:r>
              <a:rPr lang="en-US" sz="1800" b="1" i="1" dirty="0" smtClean="0"/>
              <a:t>dense fog and high humidity</a:t>
            </a:r>
            <a:r>
              <a:rPr lang="en-US" sz="1800" dirty="0" smtClean="0"/>
              <a:t>, particularly in coastal regions in the Middle East.  The moisture can collect on the surface of cartridge and self-cleaning filters, causing the dirt to form a cake which reduces the effectiveness of the filter and pulse-cleaning </a:t>
            </a:r>
          </a:p>
          <a:p>
            <a:pPr>
              <a:spcBef>
                <a:spcPts val="0"/>
              </a:spcBef>
            </a:pPr>
            <a:r>
              <a:rPr lang="en-US" sz="1800" dirty="0" smtClean="0"/>
              <a:t>mechanism.</a:t>
            </a:r>
          </a:p>
          <a:p>
            <a:pPr>
              <a:spcBef>
                <a:spcPts val="0"/>
              </a:spcBef>
            </a:pPr>
            <a:r>
              <a:rPr lang="en-US" sz="1800" dirty="0" smtClean="0"/>
              <a:t>Air intake filtration systems in desert environments </a:t>
            </a:r>
          </a:p>
          <a:p>
            <a:pPr marL="400050" lvl="1" indent="0">
              <a:spcBef>
                <a:spcPts val="0"/>
              </a:spcBef>
              <a:buNone/>
            </a:pPr>
            <a:r>
              <a:rPr lang="en-US" sz="1800" dirty="0" smtClean="0"/>
              <a:t>typically include:</a:t>
            </a:r>
          </a:p>
          <a:p>
            <a:pPr lvl="1">
              <a:spcBef>
                <a:spcPts val="0"/>
              </a:spcBef>
            </a:pPr>
            <a:r>
              <a:rPr lang="en-US" sz="1800" dirty="0" smtClean="0"/>
              <a:t>Weather protection (such as a weather hood)</a:t>
            </a:r>
          </a:p>
          <a:p>
            <a:pPr lvl="1">
              <a:spcBef>
                <a:spcPts val="0"/>
              </a:spcBef>
            </a:pPr>
            <a:r>
              <a:rPr lang="en-US" sz="1800" dirty="0"/>
              <a:t>Vane separators or </a:t>
            </a:r>
            <a:r>
              <a:rPr lang="en-US" sz="1800" dirty="0" err="1" smtClean="0"/>
              <a:t>coalescers</a:t>
            </a:r>
            <a:r>
              <a:rPr lang="en-US" sz="1800" dirty="0" smtClean="0"/>
              <a:t>, where appropriate, </a:t>
            </a:r>
          </a:p>
          <a:p>
            <a:pPr marL="857250" lvl="2" indent="0">
              <a:spcBef>
                <a:spcPts val="0"/>
              </a:spcBef>
              <a:buNone/>
            </a:pPr>
            <a:r>
              <a:rPr lang="en-US" sz="1800" dirty="0" smtClean="0"/>
              <a:t>to </a:t>
            </a:r>
            <a:r>
              <a:rPr lang="en-US" sz="1800" dirty="0"/>
              <a:t>address </a:t>
            </a:r>
            <a:r>
              <a:rPr lang="en-US" sz="1800" u="sng" dirty="0" smtClean="0"/>
              <a:t>moisture</a:t>
            </a:r>
          </a:p>
          <a:p>
            <a:pPr lvl="1">
              <a:spcBef>
                <a:spcPts val="0"/>
              </a:spcBef>
            </a:pPr>
            <a:r>
              <a:rPr lang="en-US" sz="1800" dirty="0" smtClean="0"/>
              <a:t>Self-cleaning cartridge filters to address </a:t>
            </a:r>
            <a:r>
              <a:rPr lang="en-US" sz="1800" u="sng" dirty="0" smtClean="0"/>
              <a:t>dust and sand</a:t>
            </a:r>
            <a:endParaRPr lang="en-US" sz="1800" u="sng" dirty="0"/>
          </a:p>
        </p:txBody>
      </p:sp>
      <p:pic>
        <p:nvPicPr>
          <p:cNvPr id="4" name="Picture 3"/>
          <p:cNvPicPr>
            <a:picLocks noChangeAspect="1"/>
          </p:cNvPicPr>
          <p:nvPr/>
        </p:nvPicPr>
        <p:blipFill>
          <a:blip r:embed="rId2"/>
          <a:stretch>
            <a:fillRect/>
          </a:stretch>
        </p:blipFill>
        <p:spPr>
          <a:xfrm>
            <a:off x="6553199" y="4135438"/>
            <a:ext cx="2580409" cy="1608213"/>
          </a:xfrm>
          <a:prstGeom prst="rect">
            <a:avLst/>
          </a:prstGeom>
        </p:spPr>
      </p:pic>
    </p:spTree>
    <p:extLst>
      <p:ext uri="{BB962C8B-B14F-4D97-AF65-F5344CB8AC3E}">
        <p14:creationId xmlns:p14="http://schemas.microsoft.com/office/powerpoint/2010/main" val="2061409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12838"/>
          </a:xfrm>
        </p:spPr>
        <p:txBody>
          <a:bodyPr>
            <a:normAutofit/>
          </a:bodyPr>
          <a:lstStyle/>
          <a:p>
            <a:r>
              <a:rPr lang="en-US" sz="2800" b="1" dirty="0" smtClean="0"/>
              <a:t>Arctic Conditions</a:t>
            </a:r>
            <a:br>
              <a:rPr lang="en-US" sz="2800" b="1" dirty="0" smtClean="0"/>
            </a:br>
            <a:r>
              <a:rPr lang="en-US" sz="1200" b="1" dirty="0">
                <a:hlinkClick r:id="rId3"/>
              </a:rPr>
              <a:t>Guideline for Gas Turbine Inlet Air Filtration Systems</a:t>
            </a:r>
            <a:r>
              <a:rPr lang="en-US" sz="1200" b="1" dirty="0"/>
              <a:t>  </a:t>
            </a:r>
          </a:p>
        </p:txBody>
      </p:sp>
      <p:sp>
        <p:nvSpPr>
          <p:cNvPr id="3" name="Content Placeholder 2"/>
          <p:cNvSpPr>
            <a:spLocks noGrp="1"/>
          </p:cNvSpPr>
          <p:nvPr>
            <p:ph idx="1"/>
          </p:nvPr>
        </p:nvSpPr>
        <p:spPr>
          <a:xfrm>
            <a:off x="457200" y="923925"/>
            <a:ext cx="8229600" cy="5257800"/>
          </a:xfrm>
        </p:spPr>
        <p:txBody>
          <a:bodyPr>
            <a:noAutofit/>
          </a:bodyPr>
          <a:lstStyle/>
          <a:p>
            <a:pPr>
              <a:spcBef>
                <a:spcPts val="0"/>
              </a:spcBef>
            </a:pPr>
            <a:r>
              <a:rPr lang="en-US" sz="1700" dirty="0" smtClean="0"/>
              <a:t>Arctic environments are characterized by lengthy periods of time with temperatures below 32° F (0° C).  The </a:t>
            </a:r>
            <a:r>
              <a:rPr lang="en-US" sz="1700" dirty="0"/>
              <a:t>main concern </a:t>
            </a:r>
            <a:r>
              <a:rPr lang="en-US" sz="1700" dirty="0" smtClean="0"/>
              <a:t>for air intake systems is </a:t>
            </a:r>
            <a:r>
              <a:rPr lang="en-US" sz="1700" dirty="0"/>
              <a:t>the </a:t>
            </a:r>
            <a:r>
              <a:rPr lang="en-US" sz="1700" b="1" i="1" dirty="0"/>
              <a:t>removal of snow </a:t>
            </a:r>
            <a:r>
              <a:rPr lang="en-US" sz="1700" b="1" i="1" dirty="0" smtClean="0"/>
              <a:t>and prevention </a:t>
            </a:r>
            <a:r>
              <a:rPr lang="en-US" sz="1700" b="1" i="1" dirty="0"/>
              <a:t>of ice formation and </a:t>
            </a:r>
            <a:r>
              <a:rPr lang="en-US" sz="1700" b="1" i="1" dirty="0" smtClean="0"/>
              <a:t>buildup. </a:t>
            </a:r>
          </a:p>
          <a:p>
            <a:pPr>
              <a:spcBef>
                <a:spcPts val="0"/>
              </a:spcBef>
            </a:pPr>
            <a:r>
              <a:rPr lang="en-US" sz="1700" dirty="0" smtClean="0"/>
              <a:t>Inlet filter housings should be elevated to minimize the </a:t>
            </a:r>
            <a:r>
              <a:rPr lang="en-US" sz="1700" b="1" i="1" dirty="0" smtClean="0"/>
              <a:t>ingestion of snow and ice</a:t>
            </a:r>
            <a:r>
              <a:rPr lang="en-US" sz="1700" dirty="0" smtClean="0"/>
              <a:t>, with consideration given to the expected height of snow in winter months.</a:t>
            </a:r>
          </a:p>
          <a:p>
            <a:pPr>
              <a:spcBef>
                <a:spcPts val="0"/>
              </a:spcBef>
            </a:pPr>
            <a:r>
              <a:rPr lang="en-US" sz="1700" dirty="0" smtClean="0"/>
              <a:t>Weather hoods should have a large entrance areas which decreases velocity and the likelihood that show will be pulled into the filtration system.</a:t>
            </a:r>
          </a:p>
          <a:p>
            <a:pPr>
              <a:spcBef>
                <a:spcPts val="0"/>
              </a:spcBef>
            </a:pPr>
            <a:r>
              <a:rPr lang="en-US" sz="1700" dirty="0" smtClean="0"/>
              <a:t>Ice can be formed if the temperature of humid air in the inlet system decreases, causing water particles to freeze.  Moisture in the air can be due to:</a:t>
            </a:r>
          </a:p>
          <a:p>
            <a:pPr lvl="1">
              <a:spcBef>
                <a:spcPts val="0"/>
              </a:spcBef>
            </a:pPr>
            <a:r>
              <a:rPr lang="en-US" sz="1700" b="1" i="1" dirty="0" smtClean="0"/>
              <a:t>Cooling tower drift.  </a:t>
            </a:r>
            <a:r>
              <a:rPr lang="en-US" sz="1700" dirty="0" smtClean="0"/>
              <a:t>The plant should be laid out to minimize the potential cooling tower aerosols to enter the intake system. </a:t>
            </a:r>
          </a:p>
          <a:p>
            <a:pPr lvl="1">
              <a:spcBef>
                <a:spcPts val="0"/>
              </a:spcBef>
            </a:pPr>
            <a:r>
              <a:rPr lang="en-US" sz="1700" b="1" i="1" dirty="0" smtClean="0"/>
              <a:t>Ice fog</a:t>
            </a:r>
            <a:r>
              <a:rPr lang="en-US" sz="1700" dirty="0" smtClean="0"/>
              <a:t>, which typically starts to form at temperatures below -15° F,</a:t>
            </a:r>
          </a:p>
          <a:p>
            <a:pPr>
              <a:spcBef>
                <a:spcPts val="0"/>
              </a:spcBef>
            </a:pPr>
            <a:r>
              <a:rPr lang="en-US" sz="1700" b="1" i="1" dirty="0" smtClean="0"/>
              <a:t>Anti-icing systems </a:t>
            </a:r>
            <a:r>
              <a:rPr lang="en-US" sz="1700" dirty="0" smtClean="0"/>
              <a:t>mix heated air (from compressor bleed or gas turbine exhaust) with </a:t>
            </a:r>
            <a:r>
              <a:rPr lang="en-US" sz="1800" dirty="0" smtClean="0"/>
              <a:t>cold inlet air.  Alternatively, </a:t>
            </a:r>
            <a:r>
              <a:rPr lang="en-US" sz="1800" b="1" i="1" dirty="0" smtClean="0"/>
              <a:t>pulse cleaning systems </a:t>
            </a:r>
            <a:r>
              <a:rPr lang="en-US" sz="1800" dirty="0" smtClean="0"/>
              <a:t>have </a:t>
            </a:r>
          </a:p>
          <a:p>
            <a:pPr marL="400050" lvl="1" indent="0">
              <a:spcBef>
                <a:spcPts val="0"/>
              </a:spcBef>
              <a:buNone/>
            </a:pPr>
            <a:r>
              <a:rPr lang="en-US" sz="1800" dirty="0" smtClean="0"/>
              <a:t>been found to be effective in preventing ice build up.</a:t>
            </a:r>
            <a:endParaRPr lang="en-US" sz="1800" dirty="0"/>
          </a:p>
          <a:p>
            <a:pPr>
              <a:spcBef>
                <a:spcPts val="0"/>
              </a:spcBef>
            </a:pPr>
            <a:r>
              <a:rPr lang="en-US" sz="1800" dirty="0" smtClean="0"/>
              <a:t>Air intake filtration systems in artic environments include:</a:t>
            </a:r>
          </a:p>
          <a:p>
            <a:pPr lvl="1">
              <a:spcBef>
                <a:spcPts val="0"/>
              </a:spcBef>
            </a:pPr>
            <a:r>
              <a:rPr lang="en-US" sz="1800" dirty="0" smtClean="0"/>
              <a:t>Elevated intake structures</a:t>
            </a:r>
          </a:p>
          <a:p>
            <a:pPr lvl="1">
              <a:spcBef>
                <a:spcPts val="0"/>
              </a:spcBef>
            </a:pPr>
            <a:r>
              <a:rPr lang="en-US" sz="1800" dirty="0" smtClean="0"/>
              <a:t>Weather protection (such as a weather hood or louvers)</a:t>
            </a:r>
          </a:p>
          <a:p>
            <a:pPr lvl="1">
              <a:spcBef>
                <a:spcPts val="0"/>
              </a:spcBef>
            </a:pPr>
            <a:r>
              <a:rPr lang="en-US" sz="1800" dirty="0" smtClean="0"/>
              <a:t>An anti-icing system with pre-filters OR self-cleaning filters</a:t>
            </a:r>
          </a:p>
          <a:p>
            <a:pPr lvl="1">
              <a:spcBef>
                <a:spcPts val="0"/>
              </a:spcBef>
            </a:pPr>
            <a:r>
              <a:rPr lang="en-US" sz="1800" dirty="0"/>
              <a:t>H</a:t>
            </a:r>
            <a:r>
              <a:rPr lang="en-US" sz="1800" dirty="0" smtClean="0"/>
              <a:t>igh efficiency filters</a:t>
            </a:r>
            <a:endParaRPr lang="en-US" sz="1800" dirty="0"/>
          </a:p>
        </p:txBody>
      </p:sp>
      <p:pic>
        <p:nvPicPr>
          <p:cNvPr id="4" name="Picture 3"/>
          <p:cNvPicPr>
            <a:picLocks noChangeAspect="1"/>
          </p:cNvPicPr>
          <p:nvPr/>
        </p:nvPicPr>
        <p:blipFill>
          <a:blip r:embed="rId4"/>
          <a:stretch>
            <a:fillRect/>
          </a:stretch>
        </p:blipFill>
        <p:spPr>
          <a:xfrm>
            <a:off x="6777268" y="4572000"/>
            <a:ext cx="2366731" cy="1609725"/>
          </a:xfrm>
          <a:prstGeom prst="rect">
            <a:avLst/>
          </a:prstGeom>
        </p:spPr>
      </p:pic>
    </p:spTree>
    <p:extLst>
      <p:ext uri="{BB962C8B-B14F-4D97-AF65-F5344CB8AC3E}">
        <p14:creationId xmlns:p14="http://schemas.microsoft.com/office/powerpoint/2010/main" val="2883974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45"/>
            <a:ext cx="8229600" cy="1143000"/>
          </a:xfrm>
        </p:spPr>
        <p:txBody>
          <a:bodyPr>
            <a:normAutofit/>
          </a:bodyPr>
          <a:lstStyle/>
          <a:p>
            <a:r>
              <a:rPr lang="en-US" sz="2800" b="1" dirty="0" smtClean="0"/>
              <a:t>Tropical Conditions</a:t>
            </a:r>
            <a:br>
              <a:rPr lang="en-US" sz="2800" b="1" dirty="0" smtClean="0"/>
            </a:br>
            <a:r>
              <a:rPr lang="en-US" sz="1200" b="1" dirty="0">
                <a:hlinkClick r:id="rId2"/>
              </a:rPr>
              <a:t>Guideline for Gas Turbine Inlet Air Filtration Systems</a:t>
            </a:r>
            <a:r>
              <a:rPr lang="en-US" sz="1200" b="1" dirty="0"/>
              <a:t>  </a:t>
            </a:r>
          </a:p>
        </p:txBody>
      </p:sp>
      <p:sp>
        <p:nvSpPr>
          <p:cNvPr id="3" name="Content Placeholder 2"/>
          <p:cNvSpPr>
            <a:spLocks noGrp="1"/>
          </p:cNvSpPr>
          <p:nvPr>
            <p:ph idx="1"/>
          </p:nvPr>
        </p:nvSpPr>
        <p:spPr>
          <a:xfrm>
            <a:off x="457200" y="1066800"/>
            <a:ext cx="8229600" cy="4525963"/>
          </a:xfrm>
        </p:spPr>
        <p:txBody>
          <a:bodyPr>
            <a:noAutofit/>
          </a:bodyPr>
          <a:lstStyle/>
          <a:p>
            <a:pPr>
              <a:spcBef>
                <a:spcPts val="0"/>
              </a:spcBef>
            </a:pPr>
            <a:r>
              <a:rPr lang="en-US" sz="1700" dirty="0" smtClean="0"/>
              <a:t>Tropical environments are characterized by high temperatures, high humidity, monsoons, high winds and insect swarms.  Due to extensive vegetation, it is considered a low dust environment.</a:t>
            </a:r>
          </a:p>
          <a:p>
            <a:pPr>
              <a:spcBef>
                <a:spcPts val="0"/>
              </a:spcBef>
            </a:pPr>
            <a:r>
              <a:rPr lang="en-US" sz="1700" dirty="0" smtClean="0"/>
              <a:t>The primary contaminants are </a:t>
            </a:r>
            <a:r>
              <a:rPr lang="en-US" sz="1700" b="1" i="1" dirty="0" smtClean="0"/>
              <a:t>water and insects, and salt </a:t>
            </a:r>
            <a:r>
              <a:rPr lang="en-US" sz="1700" dirty="0" smtClean="0"/>
              <a:t>for locations near the shoreline.</a:t>
            </a:r>
          </a:p>
          <a:p>
            <a:pPr>
              <a:spcBef>
                <a:spcPts val="0"/>
              </a:spcBef>
            </a:pPr>
            <a:r>
              <a:rPr lang="en-US" sz="1700" dirty="0" smtClean="0"/>
              <a:t>Filtration systems in the topics are specifically built to handle large amounts of rain.  Weather hoods are used as a primary defense, typically followed by a vane axial separator and </a:t>
            </a:r>
            <a:r>
              <a:rPr lang="en-US" sz="1700" dirty="0" err="1" smtClean="0"/>
              <a:t>coalescers</a:t>
            </a:r>
            <a:r>
              <a:rPr lang="en-US" sz="1700" dirty="0" smtClean="0"/>
              <a:t> to reduce water intake.</a:t>
            </a:r>
          </a:p>
          <a:p>
            <a:pPr>
              <a:spcBef>
                <a:spcPts val="0"/>
              </a:spcBef>
            </a:pPr>
            <a:r>
              <a:rPr lang="en-US" sz="1700" dirty="0" smtClean="0"/>
              <a:t>Large area insect screens with low inlet velocities are used to block ingestion of insects.</a:t>
            </a:r>
          </a:p>
          <a:p>
            <a:pPr>
              <a:spcBef>
                <a:spcPts val="0"/>
              </a:spcBef>
            </a:pPr>
            <a:r>
              <a:rPr lang="en-US" sz="1700" dirty="0" smtClean="0"/>
              <a:t>High temperatures and high humidity lead to the formation of mold fungus and corrosion.  Therefore, all metal inlet parts should be made of corrosive resistant materials or coated with </a:t>
            </a:r>
            <a:r>
              <a:rPr lang="en-US" sz="1700" b="1" i="1" dirty="0" smtClean="0"/>
              <a:t>corrosion protection</a:t>
            </a:r>
            <a:r>
              <a:rPr lang="en-US" sz="1700" dirty="0" smtClean="0"/>
              <a:t>.</a:t>
            </a:r>
          </a:p>
          <a:p>
            <a:pPr>
              <a:spcBef>
                <a:spcPts val="0"/>
              </a:spcBef>
            </a:pPr>
            <a:r>
              <a:rPr lang="en-US" sz="1700" dirty="0"/>
              <a:t>Air intake filtration systems in </a:t>
            </a:r>
            <a:r>
              <a:rPr lang="en-US" sz="1700" dirty="0" smtClean="0"/>
              <a:t>tropical </a:t>
            </a:r>
            <a:r>
              <a:rPr lang="en-US" sz="1700" dirty="0"/>
              <a:t>environments </a:t>
            </a:r>
            <a:r>
              <a:rPr lang="en-US" sz="1700" dirty="0" smtClean="0"/>
              <a:t>include</a:t>
            </a:r>
            <a:r>
              <a:rPr lang="en-US" sz="1700" dirty="0"/>
              <a:t>:</a:t>
            </a:r>
          </a:p>
          <a:p>
            <a:pPr lvl="1">
              <a:spcBef>
                <a:spcPts val="0"/>
              </a:spcBef>
            </a:pPr>
            <a:r>
              <a:rPr lang="en-US" sz="1700" dirty="0" smtClean="0"/>
              <a:t>Weather </a:t>
            </a:r>
            <a:r>
              <a:rPr lang="en-US" sz="1700" dirty="0"/>
              <a:t>protection (such as a weather </a:t>
            </a:r>
            <a:r>
              <a:rPr lang="en-US" sz="1700" dirty="0" smtClean="0"/>
              <a:t>hood)</a:t>
            </a:r>
            <a:endParaRPr lang="en-US" sz="1700" dirty="0"/>
          </a:p>
          <a:p>
            <a:pPr lvl="1">
              <a:spcBef>
                <a:spcPts val="0"/>
              </a:spcBef>
            </a:pPr>
            <a:r>
              <a:rPr lang="en-US" sz="1700" dirty="0" smtClean="0"/>
              <a:t>Insect screens</a:t>
            </a:r>
          </a:p>
          <a:p>
            <a:pPr lvl="1">
              <a:spcBef>
                <a:spcPts val="0"/>
              </a:spcBef>
            </a:pPr>
            <a:r>
              <a:rPr lang="en-US" sz="1700" dirty="0" smtClean="0"/>
              <a:t>Vane axial separator, coalesce</a:t>
            </a:r>
          </a:p>
          <a:p>
            <a:pPr lvl="1">
              <a:spcBef>
                <a:spcPts val="0"/>
              </a:spcBef>
            </a:pPr>
            <a:r>
              <a:rPr lang="en-US" sz="1700" dirty="0" smtClean="0"/>
              <a:t>Pre-filter and high </a:t>
            </a:r>
            <a:r>
              <a:rPr lang="en-US" sz="1700" dirty="0"/>
              <a:t>efficiency </a:t>
            </a:r>
            <a:r>
              <a:rPr lang="en-US" sz="1700" dirty="0" smtClean="0"/>
              <a:t>filter</a:t>
            </a:r>
          </a:p>
          <a:p>
            <a:pPr lvl="1">
              <a:spcBef>
                <a:spcPts val="0"/>
              </a:spcBef>
            </a:pPr>
            <a:r>
              <a:rPr lang="en-US" sz="1700" dirty="0" smtClean="0"/>
              <a:t>Corrosion resistant metal parts</a:t>
            </a:r>
            <a:endParaRPr lang="en-US" sz="1700" dirty="0"/>
          </a:p>
          <a:p>
            <a:pPr>
              <a:spcBef>
                <a:spcPts val="0"/>
              </a:spcBef>
            </a:pPr>
            <a:endParaRPr lang="en-US" sz="1800" dirty="0"/>
          </a:p>
        </p:txBody>
      </p:sp>
      <p:pic>
        <p:nvPicPr>
          <p:cNvPr id="4" name="Picture 3"/>
          <p:cNvPicPr>
            <a:picLocks noChangeAspect="1"/>
          </p:cNvPicPr>
          <p:nvPr/>
        </p:nvPicPr>
        <p:blipFill>
          <a:blip r:embed="rId3"/>
          <a:stretch>
            <a:fillRect/>
          </a:stretch>
        </p:blipFill>
        <p:spPr>
          <a:xfrm>
            <a:off x="6705600" y="4038600"/>
            <a:ext cx="2438400" cy="1826446"/>
          </a:xfrm>
          <a:prstGeom prst="rect">
            <a:avLst/>
          </a:prstGeom>
        </p:spPr>
      </p:pic>
    </p:spTree>
    <p:extLst>
      <p:ext uri="{BB962C8B-B14F-4D97-AF65-F5344CB8AC3E}">
        <p14:creationId xmlns:p14="http://schemas.microsoft.com/office/powerpoint/2010/main" val="850275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b="1" dirty="0" smtClean="0">
                <a:solidFill>
                  <a:srgbClr val="0070C0"/>
                </a:solidFill>
              </a:rPr>
              <a:t>Decision Route – Regulatory, Economic and Site Specific Issues</a:t>
            </a:r>
            <a:endParaRPr lang="en-US" sz="2800" b="1" dirty="0">
              <a:solidFill>
                <a:srgbClr val="0070C0"/>
              </a:solidFill>
            </a:endParaRPr>
          </a:p>
        </p:txBody>
      </p:sp>
      <p:sp>
        <p:nvSpPr>
          <p:cNvPr id="5" name="Text Placeholder 4"/>
          <p:cNvSpPr>
            <a:spLocks noGrp="1"/>
          </p:cNvSpPr>
          <p:nvPr>
            <p:ph type="body" idx="1"/>
          </p:nvPr>
        </p:nvSpPr>
        <p:spPr/>
        <p:txBody>
          <a:bodyPr>
            <a:normAutofit/>
          </a:bodyPr>
          <a:lstStyle/>
          <a:p>
            <a:r>
              <a:rPr lang="en-US" sz="2200" dirty="0" smtClean="0"/>
              <a:t>Webinars (Protected)</a:t>
            </a:r>
            <a:endParaRPr lang="en-US" sz="2200" dirty="0"/>
          </a:p>
        </p:txBody>
      </p:sp>
      <p:graphicFrame>
        <p:nvGraphicFramePr>
          <p:cNvPr id="12" name="Content Placeholder 11"/>
          <p:cNvGraphicFramePr>
            <a:graphicFrameLocks noGrp="1"/>
          </p:cNvGraphicFramePr>
          <p:nvPr>
            <p:ph sz="half" idx="2"/>
            <p:extLst>
              <p:ext uri="{D42A27DB-BD31-4B8C-83A1-F6EECF244321}">
                <p14:modId xmlns:p14="http://schemas.microsoft.com/office/powerpoint/2010/main" val="3165480786"/>
              </p:ext>
            </p:extLst>
          </p:nvPr>
        </p:nvGraphicFramePr>
        <p:xfrm>
          <a:off x="457200" y="2174875"/>
          <a:ext cx="3657600" cy="3495040"/>
        </p:xfrm>
        <a:graphic>
          <a:graphicData uri="http://schemas.openxmlformats.org/drawingml/2006/table">
            <a:tbl>
              <a:tblPr firstRow="1" bandRow="1">
                <a:tableStyleId>{5C22544A-7EE6-4342-B048-85BDC9FD1C3A}</a:tableStyleId>
              </a:tblPr>
              <a:tblGrid>
                <a:gridCol w="1371600"/>
                <a:gridCol w="2286000"/>
              </a:tblGrid>
              <a:tr h="370840">
                <a:tc>
                  <a:txBody>
                    <a:bodyPr/>
                    <a:lstStyle/>
                    <a:p>
                      <a:r>
                        <a:rPr lang="en-US" sz="1800" dirty="0" smtClean="0"/>
                        <a:t>Date</a:t>
                      </a:r>
                      <a:endParaRPr lang="en-US" sz="1800" dirty="0"/>
                    </a:p>
                  </a:txBody>
                  <a:tcPr>
                    <a:solidFill>
                      <a:srgbClr val="0070C0"/>
                    </a:solidFill>
                  </a:tcPr>
                </a:tc>
                <a:tc>
                  <a:txBody>
                    <a:bodyPr/>
                    <a:lstStyle/>
                    <a:p>
                      <a:r>
                        <a:rPr lang="en-US" sz="1800" dirty="0" smtClean="0"/>
                        <a:t>Recording Title</a:t>
                      </a:r>
                      <a:endParaRPr lang="en-US" sz="1800" dirty="0"/>
                    </a:p>
                  </a:txBody>
                  <a:tcPr>
                    <a:solidFill>
                      <a:srgbClr val="0070C0"/>
                    </a:solidFill>
                  </a:tcPr>
                </a:tc>
              </a:tr>
              <a:tr h="370840">
                <a:tc>
                  <a:txBody>
                    <a:bodyPr/>
                    <a:lstStyle/>
                    <a:p>
                      <a:r>
                        <a:rPr lang="en-US" sz="1800" dirty="0">
                          <a:effectLst/>
                          <a:latin typeface="Times New Roman" panose="02020603050405020304" pitchFamily="18" charset="0"/>
                        </a:rPr>
                        <a:t>February 5, 2015</a:t>
                      </a:r>
                    </a:p>
                  </a:txBody>
                  <a:tcPr marL="68580" marR="68580" marT="0" marB="0"/>
                </a:tc>
                <a:tc>
                  <a:txBody>
                    <a:bodyPr/>
                    <a:lstStyle/>
                    <a:p>
                      <a:r>
                        <a:rPr lang="en-US" sz="1600" b="1" dirty="0">
                          <a:solidFill>
                            <a:srgbClr val="FF0000"/>
                          </a:solidFill>
                          <a:effectLst/>
                          <a:latin typeface="Times New Roman" panose="02020603050405020304" pitchFamily="18" charset="0"/>
                        </a:rPr>
                        <a:t>Gas Turbine Regulatory </a:t>
                      </a:r>
                      <a:r>
                        <a:rPr lang="en-US" sz="1600" b="1" dirty="0" smtClean="0">
                          <a:solidFill>
                            <a:srgbClr val="FF0000"/>
                          </a:solidFill>
                          <a:effectLst/>
                          <a:latin typeface="Times New Roman" panose="02020603050405020304" pitchFamily="18" charset="0"/>
                        </a:rPr>
                        <a:t>Drivers</a:t>
                      </a:r>
                      <a:r>
                        <a:rPr lang="en-US" sz="1600" b="1" dirty="0" smtClean="0">
                          <a:solidFill>
                            <a:srgbClr val="008000"/>
                          </a:solidFill>
                          <a:effectLst/>
                          <a:latin typeface="Times New Roman" panose="02020603050405020304" pitchFamily="18" charset="0"/>
                        </a:rPr>
                        <a:t> </a:t>
                      </a:r>
                      <a:r>
                        <a:rPr lang="en-US" sz="1600" dirty="0">
                          <a:solidFill>
                            <a:srgbClr val="00B050"/>
                          </a:solidFill>
                          <a:effectLst/>
                          <a:latin typeface="Times New Roman" panose="02020603050405020304" pitchFamily="18" charset="0"/>
                        </a:rPr>
                        <a:t>120 </a:t>
                      </a:r>
                      <a:r>
                        <a:rPr lang="en-US" sz="1600" dirty="0" smtClean="0">
                          <a:solidFill>
                            <a:srgbClr val="00B050"/>
                          </a:solidFill>
                          <a:effectLst/>
                          <a:latin typeface="Times New Roman" panose="02020603050405020304" pitchFamily="18" charset="0"/>
                        </a:rPr>
                        <a:t>minutes</a:t>
                      </a:r>
                      <a:endParaRPr lang="en-US" sz="1600" dirty="0">
                        <a:solidFill>
                          <a:srgbClr val="00B050"/>
                        </a:solidFill>
                        <a:effectLst/>
                        <a:latin typeface="Times New Roman" panose="02020603050405020304" pitchFamily="18" charset="0"/>
                      </a:endParaRPr>
                    </a:p>
                  </a:txBody>
                  <a:tcPr marL="68580" marR="68580" marT="0" marB="0"/>
                </a:tc>
              </a:tr>
              <a:tr h="370840">
                <a:tc>
                  <a:txBody>
                    <a:bodyPr/>
                    <a:lstStyle/>
                    <a:p>
                      <a:r>
                        <a:rPr lang="en-US" sz="1800" dirty="0">
                          <a:effectLst/>
                          <a:latin typeface="Times New Roman" panose="02020603050405020304" pitchFamily="18" charset="0"/>
                        </a:rPr>
                        <a:t>May 15, 2014</a:t>
                      </a:r>
                    </a:p>
                  </a:txBody>
                  <a:tcPr marL="68580" marR="68580" marT="0" marB="0"/>
                </a:tc>
                <a:tc>
                  <a:txBody>
                    <a:bodyPr/>
                    <a:lstStyle/>
                    <a:p>
                      <a:r>
                        <a:rPr lang="en-US" sz="1600" b="1" dirty="0">
                          <a:solidFill>
                            <a:srgbClr val="FF0000"/>
                          </a:solidFill>
                          <a:effectLst/>
                          <a:latin typeface="Times New Roman" panose="02020603050405020304" pitchFamily="18" charset="0"/>
                        </a:rPr>
                        <a:t>Gas Intake Filters: HEPA or Medium </a:t>
                      </a:r>
                      <a:r>
                        <a:rPr lang="en-US" sz="1600" b="1" dirty="0" smtClean="0">
                          <a:solidFill>
                            <a:srgbClr val="FF0000"/>
                          </a:solidFill>
                          <a:effectLst/>
                          <a:latin typeface="Times New Roman" panose="02020603050405020304" pitchFamily="18" charset="0"/>
                        </a:rPr>
                        <a:t>Efficiency</a:t>
                      </a:r>
                    </a:p>
                    <a:p>
                      <a:r>
                        <a:rPr lang="en-US" sz="1600" dirty="0" smtClean="0">
                          <a:solidFill>
                            <a:srgbClr val="00B050"/>
                          </a:solidFill>
                          <a:effectLst/>
                          <a:latin typeface="Times New Roman" panose="02020603050405020304" pitchFamily="18" charset="0"/>
                        </a:rPr>
                        <a:t>101 minutes</a:t>
                      </a:r>
                      <a:endParaRPr lang="en-US" sz="1600" dirty="0">
                        <a:effectLst/>
                        <a:latin typeface="Times New Roman" panose="02020603050405020304" pitchFamily="18" charset="0"/>
                      </a:endParaRPr>
                    </a:p>
                  </a:txBody>
                  <a:tcPr marL="68580" marR="68580" marT="0" marB="0"/>
                </a:tc>
              </a:tr>
              <a:tr h="370840">
                <a:tc gridSpan="2">
                  <a:txBody>
                    <a:bodyPr/>
                    <a:lstStyle/>
                    <a:p>
                      <a:endParaRPr lang="en-US" sz="1000" b="1" dirty="0" smtClean="0">
                        <a:effectLst/>
                        <a:latin typeface="+mj-lt"/>
                      </a:endParaRPr>
                    </a:p>
                    <a:p>
                      <a:r>
                        <a:rPr lang="en-US" sz="2200" b="1" dirty="0" err="1" smtClean="0">
                          <a:effectLst/>
                          <a:latin typeface="+mj-lt"/>
                        </a:rPr>
                        <a:t>InterWebViews</a:t>
                      </a:r>
                      <a:r>
                        <a:rPr lang="en-US" sz="2200" b="1" baseline="30000" dirty="0" err="1" smtClean="0">
                          <a:effectLst/>
                          <a:latin typeface="+mj-lt"/>
                        </a:rPr>
                        <a:t>TM</a:t>
                      </a:r>
                      <a:r>
                        <a:rPr lang="en-US" sz="2200" b="1" baseline="0" dirty="0" smtClean="0">
                          <a:effectLst/>
                          <a:latin typeface="+mj-lt"/>
                        </a:rPr>
                        <a:t> (Free)</a:t>
                      </a:r>
                      <a:endParaRPr lang="en-US" sz="2200" b="1" dirty="0">
                        <a:effectLst/>
                        <a:latin typeface="+mj-lt"/>
                      </a:endParaRPr>
                    </a:p>
                  </a:txBody>
                  <a:tcPr marL="68580" marR="68580" marT="0" marB="0">
                    <a:noFill/>
                  </a:tcPr>
                </a:tc>
                <a:tc hMerge="1">
                  <a:txBody>
                    <a:bodyPr/>
                    <a:lstStyle/>
                    <a:p>
                      <a:endParaRPr lang="en-US" sz="1800" dirty="0">
                        <a:solidFill>
                          <a:srgbClr val="FF0000"/>
                        </a:solidFill>
                        <a:effectLst/>
                        <a:latin typeface="Times New Roman" panose="02020603050405020304" pitchFamily="18" charset="0"/>
                      </a:endParaRPr>
                    </a:p>
                  </a:txBody>
                  <a:tcPr marL="68580" marR="68580" marT="0" marB="0"/>
                </a:tc>
              </a:tr>
              <a:tr h="370840">
                <a:tc>
                  <a:txBody>
                    <a:bodyPr/>
                    <a:lstStyle/>
                    <a:p>
                      <a:r>
                        <a:rPr lang="en-US" sz="1800" b="1" dirty="0" smtClean="0">
                          <a:solidFill>
                            <a:schemeClr val="bg1"/>
                          </a:solidFill>
                          <a:effectLst/>
                          <a:latin typeface="+mj-lt"/>
                        </a:rPr>
                        <a:t>Date</a:t>
                      </a:r>
                      <a:endParaRPr lang="en-US" sz="1800" b="1" dirty="0">
                        <a:solidFill>
                          <a:schemeClr val="bg1"/>
                        </a:solidFill>
                        <a:effectLst/>
                        <a:latin typeface="+mj-lt"/>
                      </a:endParaRPr>
                    </a:p>
                  </a:txBody>
                  <a:tcPr marL="68580" marR="68580" marT="0" marB="0">
                    <a:solidFill>
                      <a:srgbClr val="0070C0"/>
                    </a:solidFill>
                  </a:tcPr>
                </a:tc>
                <a:tc>
                  <a:txBody>
                    <a:bodyPr/>
                    <a:lstStyle/>
                    <a:p>
                      <a:r>
                        <a:rPr lang="en-US" sz="1800" b="1" dirty="0" smtClean="0">
                          <a:solidFill>
                            <a:schemeClr val="bg1"/>
                          </a:solidFill>
                          <a:effectLst/>
                          <a:latin typeface="+mj-lt"/>
                        </a:rPr>
                        <a:t>Topic</a:t>
                      </a:r>
                      <a:endParaRPr lang="en-US" sz="1800" b="1" dirty="0">
                        <a:solidFill>
                          <a:schemeClr val="bg1"/>
                        </a:solidFill>
                        <a:effectLst/>
                        <a:latin typeface="+mj-lt"/>
                      </a:endParaRPr>
                    </a:p>
                  </a:txBody>
                  <a:tcPr marL="68580" marR="68580" marT="0" marB="0">
                    <a:solidFill>
                      <a:srgbClr val="0070C0"/>
                    </a:solidFill>
                  </a:tcPr>
                </a:tc>
              </a:tr>
              <a:tr h="370840">
                <a:tc>
                  <a:txBody>
                    <a:bodyPr/>
                    <a:lstStyle/>
                    <a:p>
                      <a:endParaRPr lang="en-US" sz="1600" dirty="0">
                        <a:effectLst/>
                        <a:latin typeface="Times New Roman" panose="02020603050405020304" pitchFamily="18" charset="0"/>
                      </a:endParaRPr>
                    </a:p>
                  </a:txBody>
                  <a:tcPr marL="68580" marR="68580" marT="0" marB="0"/>
                </a:tc>
                <a:tc>
                  <a:txBody>
                    <a:bodyPr/>
                    <a:lstStyle/>
                    <a:p>
                      <a:endParaRPr lang="en-US" sz="1800" dirty="0">
                        <a:solidFill>
                          <a:srgbClr val="FF0000"/>
                        </a:solidFill>
                        <a:effectLst/>
                        <a:latin typeface="Times New Roman" panose="02020603050405020304" pitchFamily="18" charset="0"/>
                      </a:endParaRPr>
                    </a:p>
                  </a:txBody>
                  <a:tcPr marL="68580" marR="68580" marT="0" marB="0"/>
                </a:tc>
              </a:tr>
              <a:tr h="370840">
                <a:tc>
                  <a:txBody>
                    <a:bodyPr/>
                    <a:lstStyle/>
                    <a:p>
                      <a:endParaRPr lang="en-US" sz="1600" dirty="0">
                        <a:effectLst/>
                        <a:latin typeface="Times New Roman" panose="02020603050405020304" pitchFamily="18" charset="0"/>
                      </a:endParaRPr>
                    </a:p>
                  </a:txBody>
                  <a:tcPr marL="68580" marR="68580" marT="0" marB="0"/>
                </a:tc>
                <a:tc>
                  <a:txBody>
                    <a:bodyPr/>
                    <a:lstStyle/>
                    <a:p>
                      <a:endParaRPr lang="en-US" sz="1800" dirty="0">
                        <a:solidFill>
                          <a:srgbClr val="FF0000"/>
                        </a:solidFill>
                        <a:effectLst/>
                        <a:latin typeface="Times New Roman" panose="02020603050405020304" pitchFamily="18" charset="0"/>
                      </a:endParaRPr>
                    </a:p>
                  </a:txBody>
                  <a:tcPr marL="68580" marR="68580" marT="0" marB="0"/>
                </a:tc>
              </a:tr>
            </a:tbl>
          </a:graphicData>
        </a:graphic>
      </p:graphicFrame>
      <p:sp>
        <p:nvSpPr>
          <p:cNvPr id="7" name="Text Placeholder 6"/>
          <p:cNvSpPr>
            <a:spLocks noGrp="1"/>
          </p:cNvSpPr>
          <p:nvPr>
            <p:ph type="body" sz="quarter" idx="3"/>
          </p:nvPr>
        </p:nvSpPr>
        <p:spPr/>
        <p:txBody>
          <a:bodyPr>
            <a:normAutofit/>
          </a:bodyPr>
          <a:lstStyle/>
          <a:p>
            <a:r>
              <a:rPr lang="en-US" dirty="0" smtClean="0"/>
              <a:t>Intelligence System Key Words</a:t>
            </a:r>
            <a:endParaRPr lang="en-US" dirty="0"/>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4017571804"/>
              </p:ext>
            </p:extLst>
          </p:nvPr>
        </p:nvGraphicFramePr>
        <p:xfrm>
          <a:off x="4645025" y="2174875"/>
          <a:ext cx="4206240" cy="3302000"/>
        </p:xfrm>
        <a:graphic>
          <a:graphicData uri="http://schemas.openxmlformats.org/drawingml/2006/table">
            <a:tbl>
              <a:tblPr firstRow="1" bandRow="1">
                <a:tableStyleId>{5C22544A-7EE6-4342-B048-85BDC9FD1C3A}</a:tableStyleId>
              </a:tblPr>
              <a:tblGrid>
                <a:gridCol w="1527175"/>
                <a:gridCol w="2679065"/>
              </a:tblGrid>
              <a:tr h="339725">
                <a:tc>
                  <a:txBody>
                    <a:bodyPr/>
                    <a:lstStyle/>
                    <a:p>
                      <a:r>
                        <a:rPr lang="en-US" dirty="0" smtClean="0"/>
                        <a:t>Search Category</a:t>
                      </a:r>
                      <a:endParaRPr lang="en-US" dirty="0"/>
                    </a:p>
                  </a:txBody>
                  <a:tcPr>
                    <a:solidFill>
                      <a:srgbClr val="0070C0"/>
                    </a:solidFill>
                  </a:tcPr>
                </a:tc>
                <a:tc>
                  <a:txBody>
                    <a:bodyPr/>
                    <a:lstStyle/>
                    <a:p>
                      <a:r>
                        <a:rPr lang="en-US" dirty="0" smtClean="0"/>
                        <a:t>Key Words</a:t>
                      </a:r>
                      <a:endParaRPr lang="en-US" dirty="0"/>
                    </a:p>
                  </a:txBody>
                  <a:tcPr>
                    <a:solidFill>
                      <a:srgbClr val="0070C0"/>
                    </a:solidFill>
                  </a:tcPr>
                </a:tc>
              </a:tr>
              <a:tr h="370840">
                <a:tc>
                  <a:txBody>
                    <a:bodyPr/>
                    <a:lstStyle/>
                    <a:p>
                      <a:r>
                        <a:rPr lang="en-US" baseline="0" dirty="0" smtClean="0"/>
                        <a:t>By Product</a:t>
                      </a:r>
                    </a:p>
                  </a:txBody>
                  <a:tcPr/>
                </a:tc>
                <a:tc>
                  <a:txBody>
                    <a:bodyPr/>
                    <a:lstStyle/>
                    <a:p>
                      <a:r>
                        <a:rPr lang="en-US" dirty="0" smtClean="0">
                          <a:solidFill>
                            <a:srgbClr val="0070C0"/>
                          </a:solidFill>
                        </a:rPr>
                        <a:t>Air Filter</a:t>
                      </a:r>
                    </a:p>
                    <a:p>
                      <a:r>
                        <a:rPr lang="en-US" dirty="0" smtClean="0">
                          <a:solidFill>
                            <a:srgbClr val="0070C0"/>
                          </a:solidFill>
                        </a:rPr>
                        <a:t>Air Inlet House</a:t>
                      </a:r>
                    </a:p>
                  </a:txBody>
                  <a:tcPr/>
                </a:tc>
              </a:tr>
              <a:tr h="370840">
                <a:tc>
                  <a:txBody>
                    <a:bodyPr/>
                    <a:lstStyle/>
                    <a:p>
                      <a:r>
                        <a:rPr lang="en-US" baseline="0" dirty="0" smtClean="0"/>
                        <a:t>By Company</a:t>
                      </a:r>
                    </a:p>
                  </a:txBody>
                  <a:tcPr/>
                </a:tc>
                <a:tc>
                  <a:txBody>
                    <a:bodyPr/>
                    <a:lstStyle/>
                    <a:p>
                      <a:r>
                        <a:rPr lang="en-US" dirty="0" smtClean="0">
                          <a:solidFill>
                            <a:srgbClr val="0070C0"/>
                          </a:solidFill>
                        </a:rPr>
                        <a:t>General Electric, </a:t>
                      </a:r>
                      <a:r>
                        <a:rPr lang="en-US" dirty="0" err="1" smtClean="0">
                          <a:solidFill>
                            <a:srgbClr val="0070C0"/>
                          </a:solidFill>
                        </a:rPr>
                        <a:t>Nederman</a:t>
                      </a:r>
                      <a:endParaRPr lang="en-US" dirty="0">
                        <a:solidFill>
                          <a:srgbClr val="0070C0"/>
                        </a:solidFill>
                      </a:endParaRPr>
                    </a:p>
                  </a:txBody>
                  <a:tcPr/>
                </a:tc>
              </a:tr>
              <a:tr h="370840">
                <a:tc>
                  <a:txBody>
                    <a:bodyPr/>
                    <a:lstStyle/>
                    <a:p>
                      <a:r>
                        <a:rPr lang="en-US" dirty="0" smtClean="0"/>
                        <a:t>By Person</a:t>
                      </a:r>
                      <a:endParaRPr lang="en-US" dirty="0"/>
                    </a:p>
                  </a:txBody>
                  <a:tcPr/>
                </a:tc>
                <a:tc>
                  <a:txBody>
                    <a:bodyPr/>
                    <a:lstStyle/>
                    <a:p>
                      <a:r>
                        <a:rPr lang="en-US" dirty="0" smtClean="0">
                          <a:solidFill>
                            <a:srgbClr val="0070C0"/>
                          </a:solidFill>
                        </a:rPr>
                        <a:t>Barilla</a:t>
                      </a:r>
                      <a:endParaRPr lang="en-US" dirty="0">
                        <a:solidFill>
                          <a:srgbClr val="0070C0"/>
                        </a:solidFill>
                      </a:endParaRPr>
                    </a:p>
                  </a:txBody>
                  <a:tcPr/>
                </a:tc>
              </a:tr>
              <a:tr h="370840">
                <a:tc>
                  <a:txBody>
                    <a:bodyPr/>
                    <a:lstStyle/>
                    <a:p>
                      <a:r>
                        <a:rPr lang="en-US" dirty="0" smtClean="0"/>
                        <a:t>By Regulation</a:t>
                      </a:r>
                      <a:endParaRPr lang="en-US" dirty="0"/>
                    </a:p>
                  </a:txBody>
                  <a:tcPr/>
                </a:tc>
                <a:tc>
                  <a:txBody>
                    <a:bodyPr/>
                    <a:lstStyle/>
                    <a:p>
                      <a:r>
                        <a:rPr lang="en-US" dirty="0" smtClean="0">
                          <a:solidFill>
                            <a:srgbClr val="0070C0"/>
                          </a:solidFill>
                        </a:rPr>
                        <a:t>Greenhouse Gas</a:t>
                      </a:r>
                      <a:endParaRPr lang="en-US" dirty="0">
                        <a:solidFill>
                          <a:srgbClr val="0070C0"/>
                        </a:solidFill>
                      </a:endParaRPr>
                    </a:p>
                  </a:txBody>
                  <a:tcPr/>
                </a:tc>
              </a:tr>
              <a:tr h="370840">
                <a:tc>
                  <a:txBody>
                    <a:bodyPr/>
                    <a:lstStyle/>
                    <a:p>
                      <a:r>
                        <a:rPr lang="en-US" baseline="0" dirty="0" smtClean="0"/>
                        <a:t>By Topic</a:t>
                      </a:r>
                    </a:p>
                  </a:txBody>
                  <a:tcPr/>
                </a:tc>
                <a:tc>
                  <a:txBody>
                    <a:bodyPr/>
                    <a:lstStyle/>
                    <a:p>
                      <a:r>
                        <a:rPr lang="en-US" dirty="0" smtClean="0">
                          <a:solidFill>
                            <a:srgbClr val="0070C0"/>
                          </a:solidFill>
                        </a:rPr>
                        <a:t>Humidity</a:t>
                      </a:r>
                    </a:p>
                    <a:p>
                      <a:r>
                        <a:rPr lang="en-US" dirty="0" smtClean="0">
                          <a:solidFill>
                            <a:srgbClr val="0070C0"/>
                          </a:solidFill>
                        </a:rPr>
                        <a:t>Moisture</a:t>
                      </a:r>
                      <a:endParaRPr lang="en-US" dirty="0">
                        <a:solidFill>
                          <a:srgbClr val="0070C0"/>
                        </a:solidFill>
                      </a:endParaRPr>
                    </a:p>
                  </a:txBody>
                  <a:tcPr/>
                </a:tc>
              </a:tr>
            </a:tbl>
          </a:graphicData>
        </a:graphic>
      </p:graphicFrame>
    </p:spTree>
    <p:extLst>
      <p:ext uri="{BB962C8B-B14F-4D97-AF65-F5344CB8AC3E}">
        <p14:creationId xmlns:p14="http://schemas.microsoft.com/office/powerpoint/2010/main" val="4241997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options</a:t>
            </a:r>
            <a:endParaRPr lang="en-US" dirty="0"/>
          </a:p>
        </p:txBody>
      </p:sp>
      <p:sp>
        <p:nvSpPr>
          <p:cNvPr id="3" name="Content Placeholder 2"/>
          <p:cNvSpPr>
            <a:spLocks noGrp="1"/>
          </p:cNvSpPr>
          <p:nvPr>
            <p:ph idx="1"/>
          </p:nvPr>
        </p:nvSpPr>
        <p:spPr/>
        <p:txBody>
          <a:bodyPr/>
          <a:lstStyle/>
          <a:p>
            <a:r>
              <a:rPr lang="en-US" dirty="0" smtClean="0"/>
              <a:t>Non woven </a:t>
            </a:r>
          </a:p>
          <a:p>
            <a:pPr marL="0" indent="0">
              <a:buNone/>
            </a:pPr>
            <a:endParaRPr lang="en-US" dirty="0" smtClean="0"/>
          </a:p>
          <a:p>
            <a:r>
              <a:rPr lang="en-US" dirty="0" smtClean="0"/>
              <a:t>Woven glass</a:t>
            </a:r>
          </a:p>
          <a:p>
            <a:r>
              <a:rPr lang="en-US" dirty="0" smtClean="0"/>
              <a:t>Membranes</a:t>
            </a:r>
          </a:p>
          <a:p>
            <a:r>
              <a:rPr lang="en-US" dirty="0" smtClean="0"/>
              <a:t>Ceramic</a:t>
            </a:r>
          </a:p>
          <a:p>
            <a:r>
              <a:rPr lang="en-US" dirty="0" smtClean="0"/>
              <a:t>metallic</a:t>
            </a:r>
            <a:endParaRPr lang="en-US" dirty="0"/>
          </a:p>
        </p:txBody>
      </p:sp>
      <p:pic>
        <p:nvPicPr>
          <p:cNvPr id="6" name="Picture 5"/>
          <p:cNvPicPr>
            <a:picLocks noChangeAspect="1"/>
          </p:cNvPicPr>
          <p:nvPr/>
        </p:nvPicPr>
        <p:blipFill>
          <a:blip r:embed="rId2"/>
          <a:stretch>
            <a:fillRect/>
          </a:stretch>
        </p:blipFill>
        <p:spPr>
          <a:xfrm>
            <a:off x="4038600" y="1609846"/>
            <a:ext cx="4190634" cy="3959583"/>
          </a:xfrm>
          <a:prstGeom prst="rect">
            <a:avLst/>
          </a:prstGeom>
        </p:spPr>
      </p:pic>
    </p:spTree>
    <p:extLst>
      <p:ext uri="{BB962C8B-B14F-4D97-AF65-F5344CB8AC3E}">
        <p14:creationId xmlns:p14="http://schemas.microsoft.com/office/powerpoint/2010/main" val="1873179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10391"/>
            <a:ext cx="8229600" cy="1143000"/>
          </a:xfrm>
        </p:spPr>
        <p:txBody>
          <a:bodyPr>
            <a:noAutofit/>
          </a:bodyPr>
          <a:lstStyle/>
          <a:p>
            <a:r>
              <a:rPr lang="en-US" sz="2800" b="1" dirty="0" smtClean="0">
                <a:solidFill>
                  <a:srgbClr val="FF0000"/>
                </a:solidFill>
              </a:rPr>
              <a:t>II.  Fiber and Media Choices</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765327072"/>
              </p:ext>
            </p:extLst>
          </p:nvPr>
        </p:nvGraphicFramePr>
        <p:xfrm>
          <a:off x="381000" y="860367"/>
          <a:ext cx="8321040" cy="5501640"/>
        </p:xfrm>
        <a:graphic>
          <a:graphicData uri="http://schemas.openxmlformats.org/drawingml/2006/table">
            <a:tbl>
              <a:tblPr firstRow="1" bandRow="1">
                <a:tableStyleId>{5C22544A-7EE6-4342-B048-85BDC9FD1C3A}</a:tableStyleId>
              </a:tblPr>
              <a:tblGrid>
                <a:gridCol w="1981200"/>
                <a:gridCol w="1524000"/>
                <a:gridCol w="4815840"/>
              </a:tblGrid>
              <a:tr h="370840">
                <a:tc>
                  <a:txBody>
                    <a:bodyPr/>
                    <a:lstStyle/>
                    <a:p>
                      <a:r>
                        <a:rPr lang="en-US" sz="1800" dirty="0" smtClean="0">
                          <a:latin typeface="+mj-lt"/>
                        </a:rPr>
                        <a:t>Subject</a:t>
                      </a:r>
                      <a:endParaRPr lang="en-US" sz="1800" dirty="0">
                        <a:latin typeface="+mj-lt"/>
                      </a:endParaRPr>
                    </a:p>
                  </a:txBody>
                  <a:tcPr/>
                </a:tc>
                <a:tc>
                  <a:txBody>
                    <a:bodyPr/>
                    <a:lstStyle/>
                    <a:p>
                      <a:r>
                        <a:rPr lang="en-US" sz="1800" dirty="0" smtClean="0">
                          <a:latin typeface="+mj-lt"/>
                        </a:rPr>
                        <a:t>Slide Contributor</a:t>
                      </a:r>
                      <a:endParaRPr lang="en-US" sz="1800" dirty="0">
                        <a:latin typeface="+mj-lt"/>
                      </a:endParaRPr>
                    </a:p>
                  </a:txBody>
                  <a:tcPr/>
                </a:tc>
                <a:tc>
                  <a:txBody>
                    <a:bodyPr/>
                    <a:lstStyle/>
                    <a:p>
                      <a:r>
                        <a:rPr lang="en-US" sz="1800" dirty="0" smtClean="0">
                          <a:latin typeface="+mj-lt"/>
                        </a:rPr>
                        <a:t>Relevant decision</a:t>
                      </a:r>
                      <a:endParaRPr lang="en-US" sz="1800" dirty="0">
                        <a:latin typeface="+mj-lt"/>
                      </a:endParaRPr>
                    </a:p>
                  </a:txBody>
                  <a:tcPr/>
                </a:tc>
              </a:tr>
              <a:tr h="370840">
                <a:tc>
                  <a:txBody>
                    <a:bodyPr/>
                    <a:lstStyle/>
                    <a:p>
                      <a:r>
                        <a:rPr lang="en-US" dirty="0" smtClean="0"/>
                        <a:t>Overview of Media Options</a:t>
                      </a:r>
                      <a:endParaRPr lang="en-US" dirty="0"/>
                    </a:p>
                  </a:txBody>
                  <a:tcPr/>
                </a:tc>
                <a:tc>
                  <a:txBody>
                    <a:bodyPr/>
                    <a:lstStyle/>
                    <a:p>
                      <a:r>
                        <a:rPr lang="en-US" dirty="0" smtClean="0"/>
                        <a:t>McIlvaine</a:t>
                      </a:r>
                      <a:endParaRPr lang="en-US" dirty="0"/>
                    </a:p>
                  </a:txBody>
                  <a:tcPr/>
                </a:tc>
                <a:tc>
                  <a:txBody>
                    <a:bodyPr/>
                    <a:lstStyle/>
                    <a:p>
                      <a:r>
                        <a:rPr lang="en-US" sz="1700" b="1" dirty="0" smtClean="0">
                          <a:solidFill>
                            <a:schemeClr val="accent5"/>
                          </a:solidFill>
                          <a:latin typeface="+mj-lt"/>
                        </a:rPr>
                        <a:t>What factors should be considered in selecting the</a:t>
                      </a:r>
                      <a:r>
                        <a:rPr lang="en-US" sz="1700" b="1" baseline="0" dirty="0" smtClean="0">
                          <a:solidFill>
                            <a:schemeClr val="accent5"/>
                          </a:solidFill>
                          <a:latin typeface="+mj-lt"/>
                        </a:rPr>
                        <a:t> filter media?</a:t>
                      </a:r>
                      <a:endParaRPr lang="en-US" sz="1700" b="1" dirty="0">
                        <a:solidFill>
                          <a:schemeClr val="accent5"/>
                        </a:solidFill>
                        <a:latin typeface="+mj-lt"/>
                      </a:endParaRPr>
                    </a:p>
                  </a:txBody>
                  <a:tcPr/>
                </a:tc>
              </a:tr>
              <a:tr h="370840">
                <a:tc>
                  <a:txBody>
                    <a:bodyPr/>
                    <a:lstStyle/>
                    <a:p>
                      <a:r>
                        <a:rPr lang="en-US" dirty="0" smtClean="0"/>
                        <a:t>Efficiency</a:t>
                      </a:r>
                      <a:r>
                        <a:rPr lang="en-US" baseline="0" dirty="0" smtClean="0"/>
                        <a:t> Levels</a:t>
                      </a:r>
                      <a:endParaRPr lang="en-US" dirty="0"/>
                    </a:p>
                  </a:txBody>
                  <a:tcPr/>
                </a:tc>
                <a:tc>
                  <a:txBody>
                    <a:bodyPr/>
                    <a:lstStyle/>
                    <a:p>
                      <a:r>
                        <a:rPr lang="en-US" dirty="0" err="1" smtClean="0"/>
                        <a:t>Mcilvaine</a:t>
                      </a:r>
                      <a:endParaRPr lang="en-US" dirty="0"/>
                    </a:p>
                  </a:txBody>
                  <a:tcPr/>
                </a:tc>
                <a:tc>
                  <a:txBody>
                    <a:bodyPr/>
                    <a:lstStyle/>
                    <a:p>
                      <a:r>
                        <a:rPr lang="en-US" sz="1700" b="1" dirty="0" smtClean="0">
                          <a:solidFill>
                            <a:schemeClr val="accent5"/>
                          </a:solidFill>
                          <a:latin typeface="+mj-lt"/>
                        </a:rPr>
                        <a:t>What</a:t>
                      </a:r>
                      <a:r>
                        <a:rPr lang="en-US" sz="1700" b="1" baseline="0" dirty="0" smtClean="0">
                          <a:solidFill>
                            <a:schemeClr val="accent5"/>
                          </a:solidFill>
                          <a:latin typeface="+mj-lt"/>
                        </a:rPr>
                        <a:t> are EPA, HEPA and ULPA filters?</a:t>
                      </a:r>
                      <a:endParaRPr lang="en-US" sz="1700" b="1" dirty="0">
                        <a:solidFill>
                          <a:schemeClr val="accent5"/>
                        </a:solidFill>
                        <a:latin typeface="+mj-lt"/>
                      </a:endParaRPr>
                    </a:p>
                  </a:txBody>
                  <a:tcPr/>
                </a:tc>
              </a:tr>
              <a:tr h="370840">
                <a:tc>
                  <a:txBody>
                    <a:bodyPr/>
                    <a:lstStyle/>
                    <a:p>
                      <a:r>
                        <a:rPr lang="en-US" dirty="0" smtClean="0"/>
                        <a:t>Efficiency Levels</a:t>
                      </a:r>
                      <a:endParaRPr lang="en-US" dirty="0"/>
                    </a:p>
                  </a:txBody>
                  <a:tcPr/>
                </a:tc>
                <a:tc>
                  <a:txBody>
                    <a:bodyPr/>
                    <a:lstStyle/>
                    <a:p>
                      <a:r>
                        <a:rPr lang="en-US" dirty="0" smtClean="0"/>
                        <a:t>Gore</a:t>
                      </a:r>
                      <a:endParaRPr lang="en-US" dirty="0"/>
                    </a:p>
                  </a:txBody>
                  <a:tcPr/>
                </a:tc>
                <a:tc>
                  <a:txBody>
                    <a:bodyPr/>
                    <a:lstStyle/>
                    <a:p>
                      <a:r>
                        <a:rPr lang="en-US" sz="1700" b="1" dirty="0" smtClean="0">
                          <a:solidFill>
                            <a:schemeClr val="accent5"/>
                          </a:solidFill>
                          <a:latin typeface="+mj-lt"/>
                        </a:rPr>
                        <a:t>What are the differences</a:t>
                      </a:r>
                      <a:r>
                        <a:rPr lang="en-US" sz="1700" b="1" baseline="0" dirty="0" smtClean="0">
                          <a:solidFill>
                            <a:schemeClr val="accent5"/>
                          </a:solidFill>
                          <a:latin typeface="+mj-lt"/>
                        </a:rPr>
                        <a:t> between high and very high efficiency filters? (2 slides)</a:t>
                      </a:r>
                      <a:endParaRPr lang="en-US" sz="1700" b="1" dirty="0">
                        <a:solidFill>
                          <a:schemeClr val="accent5"/>
                        </a:solidFill>
                        <a:latin typeface="+mj-lt"/>
                      </a:endParaRPr>
                    </a:p>
                  </a:txBody>
                  <a:tcPr/>
                </a:tc>
              </a:tr>
              <a:tr h="370840">
                <a:tc>
                  <a:txBody>
                    <a:bodyPr/>
                    <a:lstStyle/>
                    <a:p>
                      <a:r>
                        <a:rPr lang="en-US" dirty="0" smtClean="0"/>
                        <a:t>Air Filter Standards</a:t>
                      </a:r>
                    </a:p>
                  </a:txBody>
                  <a:tcPr/>
                </a:tc>
                <a:tc>
                  <a:txBody>
                    <a:bodyPr/>
                    <a:lstStyle/>
                    <a:p>
                      <a:r>
                        <a:rPr lang="en-US" dirty="0" smtClean="0"/>
                        <a:t>Freudenberg</a:t>
                      </a:r>
                      <a:endParaRPr lang="en-US" dirty="0"/>
                    </a:p>
                  </a:txBody>
                  <a:tcPr/>
                </a:tc>
                <a:tc>
                  <a:txBody>
                    <a:bodyPr/>
                    <a:lstStyle/>
                    <a:p>
                      <a:r>
                        <a:rPr lang="en-US" sz="1700" b="1" dirty="0" smtClean="0">
                          <a:solidFill>
                            <a:schemeClr val="accent5"/>
                          </a:solidFill>
                          <a:latin typeface="+mj-lt"/>
                        </a:rPr>
                        <a:t>What are</a:t>
                      </a:r>
                      <a:r>
                        <a:rPr lang="en-US" sz="1700" b="1" baseline="0" dirty="0" smtClean="0">
                          <a:solidFill>
                            <a:schemeClr val="accent5"/>
                          </a:solidFill>
                          <a:latin typeface="+mj-lt"/>
                        </a:rPr>
                        <a:t> the EN779, </a:t>
                      </a:r>
                      <a:r>
                        <a:rPr lang="en-US" sz="1700" b="1" baseline="0" dirty="0" err="1" smtClean="0">
                          <a:solidFill>
                            <a:schemeClr val="accent5"/>
                          </a:solidFill>
                          <a:latin typeface="+mj-lt"/>
                        </a:rPr>
                        <a:t>Ashrae</a:t>
                      </a:r>
                      <a:r>
                        <a:rPr lang="en-US" sz="1700" b="1" baseline="0" dirty="0" smtClean="0">
                          <a:solidFill>
                            <a:schemeClr val="accent5"/>
                          </a:solidFill>
                          <a:latin typeface="+mj-lt"/>
                        </a:rPr>
                        <a:t> and ISO standards applicable to air intake filters? (2 slides)</a:t>
                      </a:r>
                      <a:endParaRPr lang="en-US" sz="1700" b="1" dirty="0">
                        <a:solidFill>
                          <a:schemeClr val="accent5"/>
                        </a:solidFill>
                        <a:latin typeface="+mj-lt"/>
                      </a:endParaRPr>
                    </a:p>
                  </a:txBody>
                  <a:tcPr/>
                </a:tc>
              </a:tr>
              <a:tr h="370840">
                <a:tc>
                  <a:txBody>
                    <a:bodyPr/>
                    <a:lstStyle/>
                    <a:p>
                      <a:r>
                        <a:rPr lang="en-US" dirty="0" smtClean="0"/>
                        <a:t>Media Selection</a:t>
                      </a:r>
                      <a:endParaRPr lang="en-US" dirty="0"/>
                    </a:p>
                  </a:txBody>
                  <a:tcPr/>
                </a:tc>
                <a:tc>
                  <a:txBody>
                    <a:bodyPr/>
                    <a:lstStyle/>
                    <a:p>
                      <a:r>
                        <a:rPr lang="en-US" sz="1700" dirty="0" smtClean="0"/>
                        <a:t>Hollingsworth &amp; </a:t>
                      </a:r>
                      <a:r>
                        <a:rPr lang="en-US" sz="1700" dirty="0" err="1" smtClean="0"/>
                        <a:t>Vose</a:t>
                      </a:r>
                      <a:endParaRPr lang="en-US"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1" kern="1200" dirty="0" smtClean="0">
                          <a:solidFill>
                            <a:schemeClr val="accent5"/>
                          </a:solidFill>
                          <a:latin typeface="+mn-lt"/>
                          <a:ea typeface="+mn-ea"/>
                          <a:cs typeface="+mn-cs"/>
                        </a:rPr>
                        <a:t>What factors should be considered in selecting the</a:t>
                      </a:r>
                      <a:r>
                        <a:rPr lang="en-US" sz="1700" b="1" kern="1200" baseline="0" dirty="0" smtClean="0">
                          <a:solidFill>
                            <a:schemeClr val="accent5"/>
                          </a:solidFill>
                          <a:latin typeface="+mn-lt"/>
                          <a:ea typeface="+mn-ea"/>
                          <a:cs typeface="+mn-cs"/>
                        </a:rPr>
                        <a:t> filter media? </a:t>
                      </a:r>
                      <a:r>
                        <a:rPr lang="en-US" sz="1700" b="1" dirty="0" smtClean="0">
                          <a:solidFill>
                            <a:schemeClr val="accent5"/>
                          </a:solidFill>
                          <a:latin typeface="+mj-lt"/>
                        </a:rPr>
                        <a:t>(6 slides)</a:t>
                      </a:r>
                      <a:endParaRPr lang="en-US" sz="1700" b="1" dirty="0">
                        <a:solidFill>
                          <a:schemeClr val="accent5"/>
                        </a:solidFill>
                        <a:latin typeface="+mj-lt"/>
                      </a:endParaRPr>
                    </a:p>
                  </a:txBody>
                  <a:tcPr/>
                </a:tc>
              </a:tr>
              <a:tr h="370840">
                <a:tc>
                  <a:txBody>
                    <a:bodyPr/>
                    <a:lstStyle/>
                    <a:p>
                      <a:r>
                        <a:rPr lang="en-US" dirty="0" smtClean="0"/>
                        <a:t>Combo</a:t>
                      </a:r>
                      <a:r>
                        <a:rPr lang="en-US" baseline="0" dirty="0" smtClean="0"/>
                        <a:t> vs Synthetic or Glass</a:t>
                      </a:r>
                      <a:endParaRPr lang="en-US" dirty="0"/>
                    </a:p>
                  </a:txBody>
                  <a:tcPr/>
                </a:tc>
                <a:tc>
                  <a:txBody>
                    <a:bodyPr/>
                    <a:lstStyle/>
                    <a:p>
                      <a:r>
                        <a:rPr lang="en-US" dirty="0" err="1" smtClean="0"/>
                        <a:t>Midwesco</a:t>
                      </a:r>
                      <a:endParaRPr lang="en-US" dirty="0"/>
                    </a:p>
                  </a:txBody>
                  <a:tcPr/>
                </a:tc>
                <a:tc>
                  <a:txBody>
                    <a:bodyPr/>
                    <a:lstStyle/>
                    <a:p>
                      <a:r>
                        <a:rPr lang="en-US" sz="1700" b="1" dirty="0" smtClean="0">
                          <a:solidFill>
                            <a:schemeClr val="accent5"/>
                          </a:solidFill>
                          <a:latin typeface="+mj-lt"/>
                        </a:rPr>
                        <a:t>How does the performance</a:t>
                      </a:r>
                      <a:r>
                        <a:rPr lang="en-US" sz="1700" b="1" baseline="0" dirty="0" smtClean="0">
                          <a:solidFill>
                            <a:schemeClr val="accent5"/>
                          </a:solidFill>
                          <a:latin typeface="+mj-lt"/>
                        </a:rPr>
                        <a:t> of a synthetic/glass combo filter compare to other media?</a:t>
                      </a:r>
                      <a:endParaRPr lang="en-US" sz="1700" b="1" dirty="0">
                        <a:solidFill>
                          <a:schemeClr val="accent5"/>
                        </a:solidFill>
                        <a:latin typeface="+mj-lt"/>
                      </a:endParaRPr>
                    </a:p>
                  </a:txBody>
                  <a:tcPr/>
                </a:tc>
              </a:tr>
              <a:tr h="370840">
                <a:tc>
                  <a:txBody>
                    <a:bodyPr/>
                    <a:lstStyle/>
                    <a:p>
                      <a:r>
                        <a:rPr lang="en-US" dirty="0" smtClean="0"/>
                        <a:t>Expanded Metal &amp; Plastic</a:t>
                      </a:r>
                      <a:endParaRPr lang="en-US" dirty="0"/>
                    </a:p>
                  </a:txBody>
                  <a:tcPr/>
                </a:tc>
                <a:tc>
                  <a:txBody>
                    <a:bodyPr/>
                    <a:lstStyle/>
                    <a:p>
                      <a:r>
                        <a:rPr lang="en-US" dirty="0" err="1" smtClean="0"/>
                        <a:t>Dexmet</a:t>
                      </a:r>
                      <a:endParaRPr lang="en-US" dirty="0"/>
                    </a:p>
                  </a:txBody>
                  <a:tcPr/>
                </a:tc>
                <a:tc>
                  <a:txBody>
                    <a:bodyPr/>
                    <a:lstStyle/>
                    <a:p>
                      <a:r>
                        <a:rPr lang="en-US" sz="1700" b="1" dirty="0" smtClean="0">
                          <a:solidFill>
                            <a:schemeClr val="accent5"/>
                          </a:solidFill>
                          <a:latin typeface="+mj-lt"/>
                        </a:rPr>
                        <a:t>How can expanded metal and plastic media</a:t>
                      </a:r>
                      <a:r>
                        <a:rPr lang="en-US" sz="1700" b="1" baseline="0" dirty="0" smtClean="0">
                          <a:solidFill>
                            <a:schemeClr val="accent5"/>
                          </a:solidFill>
                          <a:latin typeface="+mj-lt"/>
                        </a:rPr>
                        <a:t> be used in gas turbine applications?</a:t>
                      </a:r>
                      <a:endParaRPr lang="en-US" sz="1700" b="1" dirty="0">
                        <a:solidFill>
                          <a:schemeClr val="accent5"/>
                        </a:solidFill>
                        <a:latin typeface="+mj-lt"/>
                      </a:endParaRPr>
                    </a:p>
                  </a:txBody>
                  <a:tcPr/>
                </a:tc>
              </a:tr>
              <a:tr h="370840">
                <a:tc>
                  <a:txBody>
                    <a:bodyPr/>
                    <a:lstStyle/>
                    <a:p>
                      <a:r>
                        <a:rPr lang="en-US" dirty="0" smtClean="0"/>
                        <a:t>Nanofibers</a:t>
                      </a:r>
                      <a:endParaRPr lang="en-US" dirty="0"/>
                    </a:p>
                  </a:txBody>
                  <a:tcPr/>
                </a:tc>
                <a:tc>
                  <a:txBody>
                    <a:bodyPr/>
                    <a:lstStyle/>
                    <a:p>
                      <a:r>
                        <a:rPr lang="en-US" dirty="0" err="1" smtClean="0"/>
                        <a:t>Lydall</a:t>
                      </a:r>
                      <a:endParaRPr lang="en-US" dirty="0"/>
                    </a:p>
                  </a:txBody>
                  <a:tcPr/>
                </a:tc>
                <a:tc>
                  <a:txBody>
                    <a:bodyPr/>
                    <a:lstStyle/>
                    <a:p>
                      <a:r>
                        <a:rPr lang="en-US" sz="1700" b="1" dirty="0" smtClean="0">
                          <a:solidFill>
                            <a:schemeClr val="accent5"/>
                          </a:solidFill>
                          <a:latin typeface="+mj-lt"/>
                        </a:rPr>
                        <a:t>What are the benefits of nanofibers?</a:t>
                      </a:r>
                      <a:endParaRPr lang="en-US" sz="1700" b="1" dirty="0">
                        <a:solidFill>
                          <a:schemeClr val="accent5"/>
                        </a:solidFill>
                        <a:latin typeface="+mj-lt"/>
                      </a:endParaRPr>
                    </a:p>
                  </a:txBody>
                  <a:tcPr/>
                </a:tc>
              </a:tr>
              <a:tr h="370840">
                <a:tc>
                  <a:txBody>
                    <a:bodyPr/>
                    <a:lstStyle/>
                    <a:p>
                      <a:endParaRPr lang="en-US" sz="1800" dirty="0">
                        <a:latin typeface="+mj-lt"/>
                      </a:endParaRPr>
                    </a:p>
                  </a:txBody>
                  <a:tcPr/>
                </a:tc>
                <a:tc>
                  <a:txBody>
                    <a:bodyPr/>
                    <a:lstStyle/>
                    <a:p>
                      <a:endParaRPr lang="en-US" sz="1800" dirty="0">
                        <a:latin typeface="+mj-lt"/>
                      </a:endParaRPr>
                    </a:p>
                  </a:txBody>
                  <a:tcPr/>
                </a:tc>
                <a:tc>
                  <a:txBody>
                    <a:bodyPr/>
                    <a:lstStyle/>
                    <a:p>
                      <a:endParaRPr lang="en-US" sz="1700" b="1" dirty="0">
                        <a:solidFill>
                          <a:schemeClr val="accent5"/>
                        </a:solidFill>
                        <a:latin typeface="+mj-lt"/>
                      </a:endParaRPr>
                    </a:p>
                  </a:txBody>
                  <a:tcPr/>
                </a:tc>
              </a:tr>
            </a:tbl>
          </a:graphicData>
        </a:graphic>
      </p:graphicFrame>
    </p:spTree>
    <p:extLst>
      <p:ext uri="{BB962C8B-B14F-4D97-AF65-F5344CB8AC3E}">
        <p14:creationId xmlns:p14="http://schemas.microsoft.com/office/powerpoint/2010/main" val="458132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solidFill>
                  <a:srgbClr val="FF0000"/>
                </a:solidFill>
              </a:rPr>
              <a:t>Program Overview</a:t>
            </a:r>
            <a:endParaRPr lang="en-US" sz="4000" b="1" dirty="0">
              <a:solidFill>
                <a:srgbClr val="FF0000"/>
              </a:solidFill>
            </a:endParaRPr>
          </a:p>
        </p:txBody>
      </p:sp>
      <p:sp>
        <p:nvSpPr>
          <p:cNvPr id="7" name="Text Placeholder 6"/>
          <p:cNvSpPr>
            <a:spLocks noGrp="1"/>
          </p:cNvSpPr>
          <p:nvPr>
            <p:ph type="body" idx="1"/>
          </p:nvPr>
        </p:nvSpPr>
        <p:spPr>
          <a:xfrm>
            <a:off x="457200" y="1535113"/>
            <a:ext cx="4040188" cy="369887"/>
          </a:xfrm>
        </p:spPr>
        <p:txBody>
          <a:bodyPr>
            <a:normAutofit fontScale="92500" lnSpcReduction="20000"/>
          </a:bodyPr>
          <a:lstStyle/>
          <a:p>
            <a:r>
              <a:rPr lang="en-US" dirty="0" smtClean="0"/>
              <a:t>General</a:t>
            </a:r>
            <a:endParaRPr lang="en-US" dirty="0"/>
          </a:p>
        </p:txBody>
      </p:sp>
      <p:sp>
        <p:nvSpPr>
          <p:cNvPr id="5" name="Content Placeholder 4"/>
          <p:cNvSpPr>
            <a:spLocks noGrp="1"/>
          </p:cNvSpPr>
          <p:nvPr>
            <p:ph sz="half" idx="2"/>
          </p:nvPr>
        </p:nvSpPr>
        <p:spPr>
          <a:xfrm>
            <a:off x="473242" y="1905000"/>
            <a:ext cx="4040188" cy="3951288"/>
          </a:xfrm>
        </p:spPr>
        <p:txBody>
          <a:bodyPr>
            <a:normAutofit fontScale="25000" lnSpcReduction="20000"/>
          </a:bodyPr>
          <a:lstStyle/>
          <a:p>
            <a:r>
              <a:rPr lang="en-US" sz="6400" dirty="0">
                <a:solidFill>
                  <a:srgbClr val="FF0000"/>
                </a:solidFill>
              </a:rPr>
              <a:t>The 90 minute session will be focused on a slide by slide display of the summary power </a:t>
            </a:r>
            <a:r>
              <a:rPr lang="en-US" sz="6400" dirty="0" smtClean="0">
                <a:solidFill>
                  <a:srgbClr val="FF0000"/>
                </a:solidFill>
              </a:rPr>
              <a:t>points. </a:t>
            </a:r>
            <a:endParaRPr lang="en-US" sz="6400" dirty="0">
              <a:solidFill>
                <a:srgbClr val="FF0000"/>
              </a:solidFill>
            </a:endParaRPr>
          </a:p>
          <a:p>
            <a:r>
              <a:rPr lang="en-US" sz="6400" dirty="0">
                <a:solidFill>
                  <a:srgbClr val="FF0000"/>
                </a:solidFill>
              </a:rPr>
              <a:t>As each slide is displayed there is the opportunity for discussion</a:t>
            </a:r>
            <a:r>
              <a:rPr lang="en-US" sz="6400" dirty="0" smtClean="0">
                <a:solidFill>
                  <a:srgbClr val="FF0000"/>
                </a:solidFill>
              </a:rPr>
              <a:t>.  </a:t>
            </a:r>
            <a:r>
              <a:rPr lang="en-US" sz="6400" dirty="0">
                <a:solidFill>
                  <a:srgbClr val="FF0000"/>
                </a:solidFill>
              </a:rPr>
              <a:t>It would start with the slide author if he so </a:t>
            </a:r>
            <a:r>
              <a:rPr lang="en-US" sz="6400" dirty="0" smtClean="0">
                <a:solidFill>
                  <a:srgbClr val="FF0000"/>
                </a:solidFill>
              </a:rPr>
              <a:t>wishes.</a:t>
            </a:r>
            <a:endParaRPr lang="en-US" sz="6400" dirty="0">
              <a:solidFill>
                <a:srgbClr val="FF0000"/>
              </a:solidFill>
            </a:endParaRPr>
          </a:p>
          <a:p>
            <a:r>
              <a:rPr lang="en-US" sz="6400" dirty="0">
                <a:solidFill>
                  <a:srgbClr val="FF0000"/>
                </a:solidFill>
              </a:rPr>
              <a:t>Designated panelists as well as the entire group will be encouraged to ask questions and make </a:t>
            </a:r>
            <a:r>
              <a:rPr lang="en-US" sz="6400" dirty="0" smtClean="0">
                <a:solidFill>
                  <a:srgbClr val="FF0000"/>
                </a:solidFill>
              </a:rPr>
              <a:t>observations.</a:t>
            </a:r>
            <a:endParaRPr lang="en-US" sz="6400" dirty="0">
              <a:solidFill>
                <a:srgbClr val="FF0000"/>
              </a:solidFill>
            </a:endParaRPr>
          </a:p>
          <a:p>
            <a:r>
              <a:rPr lang="en-US" sz="6400" dirty="0">
                <a:solidFill>
                  <a:srgbClr val="FF0000"/>
                </a:solidFill>
              </a:rPr>
              <a:t>Panelists and participants are encouraged to submit power points to be included in the </a:t>
            </a:r>
            <a:r>
              <a:rPr lang="en-US" sz="6400" dirty="0" smtClean="0">
                <a:solidFill>
                  <a:srgbClr val="FF0000"/>
                </a:solidFill>
              </a:rPr>
              <a:t>summary.</a:t>
            </a:r>
            <a:endParaRPr lang="en-US" sz="6400" dirty="0">
              <a:solidFill>
                <a:srgbClr val="FF0000"/>
              </a:solidFill>
            </a:endParaRPr>
          </a:p>
          <a:p>
            <a:r>
              <a:rPr lang="en-US" sz="6400" dirty="0">
                <a:solidFill>
                  <a:srgbClr val="FF0000"/>
                </a:solidFill>
              </a:rPr>
              <a:t>Anyone is encouraged to submit articles and presentations for inclusion in </a:t>
            </a:r>
            <a:r>
              <a:rPr lang="en-US" sz="6400" dirty="0" smtClean="0">
                <a:solidFill>
                  <a:srgbClr val="FF0000"/>
                </a:solidFill>
              </a:rPr>
              <a:t>the Gas Turbine Combined Cycle Decisions Orchard. </a:t>
            </a:r>
            <a:endParaRPr lang="en-US" sz="6400" dirty="0">
              <a:solidFill>
                <a:srgbClr val="FF0000"/>
              </a:solidFill>
            </a:endParaRPr>
          </a:p>
          <a:p>
            <a:r>
              <a:rPr lang="en-US" sz="6400" dirty="0">
                <a:solidFill>
                  <a:srgbClr val="FF0000"/>
                </a:solidFill>
              </a:rPr>
              <a:t>The Filtration News article in June will be based on the conclusions reached in the </a:t>
            </a:r>
            <a:r>
              <a:rPr lang="en-US" sz="6400" dirty="0" smtClean="0">
                <a:solidFill>
                  <a:srgbClr val="FF0000"/>
                </a:solidFill>
              </a:rPr>
              <a:t>session.</a:t>
            </a:r>
            <a:endParaRPr lang="en-US" sz="6400" dirty="0">
              <a:solidFill>
                <a:srgbClr val="FF0000"/>
              </a:solidFill>
            </a:endParaRPr>
          </a:p>
          <a:p>
            <a:r>
              <a:rPr lang="en-US" sz="6400" dirty="0">
                <a:solidFill>
                  <a:srgbClr val="FF0000"/>
                </a:solidFill>
              </a:rPr>
              <a:t>The summary and the intelligence system will be continually </a:t>
            </a:r>
            <a:r>
              <a:rPr lang="en-US" sz="6400" dirty="0" smtClean="0">
                <a:solidFill>
                  <a:srgbClr val="FF0000"/>
                </a:solidFill>
              </a:rPr>
              <a:t>updated</a:t>
            </a:r>
            <a:r>
              <a:rPr lang="en-US" sz="3400" dirty="0" smtClean="0">
                <a:solidFill>
                  <a:srgbClr val="FF0000"/>
                </a:solidFill>
              </a:rPr>
              <a:t>. </a:t>
            </a:r>
            <a:endParaRPr lang="en-US" sz="3400" dirty="0">
              <a:solidFill>
                <a:srgbClr val="FF0000"/>
              </a:solidFill>
            </a:endParaRPr>
          </a:p>
          <a:p>
            <a:pPr>
              <a:buNone/>
            </a:pPr>
            <a:endParaRPr lang="en-US" dirty="0">
              <a:solidFill>
                <a:srgbClr val="FF0000"/>
              </a:solidFill>
            </a:endParaRPr>
          </a:p>
        </p:txBody>
      </p:sp>
      <p:sp>
        <p:nvSpPr>
          <p:cNvPr id="8" name="Text Placeholder 7"/>
          <p:cNvSpPr>
            <a:spLocks noGrp="1"/>
          </p:cNvSpPr>
          <p:nvPr>
            <p:ph type="body" sz="quarter" idx="3"/>
          </p:nvPr>
        </p:nvSpPr>
        <p:spPr>
          <a:xfrm>
            <a:off x="4645025" y="1535113"/>
            <a:ext cx="4041775" cy="369887"/>
          </a:xfrm>
        </p:spPr>
        <p:txBody>
          <a:bodyPr>
            <a:normAutofit fontScale="92500" lnSpcReduction="20000"/>
          </a:bodyPr>
          <a:lstStyle/>
          <a:p>
            <a:r>
              <a:rPr lang="en-US" dirty="0" smtClean="0"/>
              <a:t>Specific:  GT Inlet Air Filters</a:t>
            </a:r>
            <a:endParaRPr lang="en-US" dirty="0"/>
          </a:p>
        </p:txBody>
      </p:sp>
      <p:sp>
        <p:nvSpPr>
          <p:cNvPr id="6" name="Content Placeholder 5"/>
          <p:cNvSpPr>
            <a:spLocks noGrp="1"/>
          </p:cNvSpPr>
          <p:nvPr>
            <p:ph sz="quarter" idx="4"/>
          </p:nvPr>
        </p:nvSpPr>
        <p:spPr>
          <a:xfrm>
            <a:off x="4645025" y="1905000"/>
            <a:ext cx="4041775" cy="4068763"/>
          </a:xfrm>
        </p:spPr>
        <p:txBody>
          <a:bodyPr>
            <a:normAutofit/>
          </a:bodyPr>
          <a:lstStyle/>
          <a:p>
            <a:pPr>
              <a:spcBef>
                <a:spcPts val="0"/>
              </a:spcBef>
            </a:pPr>
            <a:r>
              <a:rPr lang="en-US" sz="1600" dirty="0" smtClean="0">
                <a:solidFill>
                  <a:srgbClr val="FF0000"/>
                </a:solidFill>
              </a:rPr>
              <a:t>Provide access to GT Inlet Air Filter Decision Guide upon registration</a:t>
            </a:r>
          </a:p>
          <a:p>
            <a:pPr>
              <a:spcBef>
                <a:spcPts val="0"/>
              </a:spcBef>
            </a:pPr>
            <a:r>
              <a:rPr lang="en-US" sz="1600" dirty="0" smtClean="0">
                <a:solidFill>
                  <a:srgbClr val="FF0000"/>
                </a:solidFill>
              </a:rPr>
              <a:t>Provide updated version of GT </a:t>
            </a:r>
            <a:r>
              <a:rPr lang="en-US" sz="1600" dirty="0">
                <a:solidFill>
                  <a:srgbClr val="FF0000"/>
                </a:solidFill>
              </a:rPr>
              <a:t>Inlet Air Filter </a:t>
            </a:r>
            <a:r>
              <a:rPr lang="en-US" sz="1600" dirty="0" smtClean="0">
                <a:solidFill>
                  <a:srgbClr val="FF0000"/>
                </a:solidFill>
              </a:rPr>
              <a:t>Decision Guide  prior to the event</a:t>
            </a:r>
          </a:p>
          <a:p>
            <a:pPr>
              <a:spcBef>
                <a:spcPts val="0"/>
              </a:spcBef>
            </a:pPr>
            <a:r>
              <a:rPr lang="en-US" sz="1600" dirty="0" smtClean="0">
                <a:solidFill>
                  <a:srgbClr val="FF0000"/>
                </a:solidFill>
              </a:rPr>
              <a:t>Provide contact among presenters and attendees before, during and after the event</a:t>
            </a:r>
          </a:p>
          <a:p>
            <a:pPr>
              <a:spcBef>
                <a:spcPts val="0"/>
              </a:spcBef>
            </a:pPr>
            <a:r>
              <a:rPr lang="en-US" sz="1600" dirty="0" smtClean="0">
                <a:solidFill>
                  <a:srgbClr val="FF0000"/>
                </a:solidFill>
              </a:rPr>
              <a:t>Conduct the program as a series of panels</a:t>
            </a:r>
          </a:p>
          <a:p>
            <a:pPr>
              <a:spcBef>
                <a:spcPts val="0"/>
              </a:spcBef>
            </a:pPr>
            <a:r>
              <a:rPr lang="en-US" sz="1600" dirty="0" smtClean="0">
                <a:solidFill>
                  <a:srgbClr val="FF0000"/>
                </a:solidFill>
              </a:rPr>
              <a:t>Continue upgrading of GT Inlet </a:t>
            </a:r>
            <a:r>
              <a:rPr lang="en-US" sz="1600" dirty="0">
                <a:solidFill>
                  <a:srgbClr val="FF0000"/>
                </a:solidFill>
              </a:rPr>
              <a:t>Air Filter </a:t>
            </a:r>
            <a:r>
              <a:rPr lang="en-US" sz="1600" dirty="0" smtClean="0">
                <a:solidFill>
                  <a:srgbClr val="FF0000"/>
                </a:solidFill>
              </a:rPr>
              <a:t>Decision Guide</a:t>
            </a:r>
          </a:p>
          <a:p>
            <a:pPr>
              <a:spcBef>
                <a:spcPts val="0"/>
              </a:spcBef>
            </a:pPr>
            <a:r>
              <a:rPr lang="en-US" sz="1600" dirty="0" smtClean="0">
                <a:solidFill>
                  <a:srgbClr val="FF0000"/>
                </a:solidFill>
              </a:rPr>
              <a:t>Post presentations into the Decision Orchard</a:t>
            </a:r>
          </a:p>
          <a:p>
            <a:pPr>
              <a:spcBef>
                <a:spcPts val="0"/>
              </a:spcBef>
            </a:pPr>
            <a:r>
              <a:rPr lang="en-US" sz="1600" dirty="0" smtClean="0">
                <a:solidFill>
                  <a:srgbClr val="FF0000"/>
                </a:solidFill>
              </a:rPr>
              <a:t> Publish articles in International Filtration News</a:t>
            </a:r>
            <a:endParaRPr lang="en-US" sz="1600" dirty="0"/>
          </a:p>
        </p:txBody>
      </p:sp>
    </p:spTree>
    <p:extLst>
      <p:ext uri="{BB962C8B-B14F-4D97-AF65-F5344CB8AC3E}">
        <p14:creationId xmlns:p14="http://schemas.microsoft.com/office/powerpoint/2010/main" val="23309617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Overview of Filter Media Options   </a:t>
            </a:r>
            <a:endParaRPr lang="en-US" sz="2800" b="1" dirty="0"/>
          </a:p>
        </p:txBody>
      </p:sp>
      <p:sp>
        <p:nvSpPr>
          <p:cNvPr id="3" name="Content Placeholder 2"/>
          <p:cNvSpPr>
            <a:spLocks noGrp="1"/>
          </p:cNvSpPr>
          <p:nvPr>
            <p:ph sz="half" idx="1"/>
          </p:nvPr>
        </p:nvSpPr>
        <p:spPr>
          <a:xfrm>
            <a:off x="457200" y="1600200"/>
            <a:ext cx="6019800" cy="4525963"/>
          </a:xfrm>
        </p:spPr>
        <p:txBody>
          <a:bodyPr>
            <a:normAutofit/>
          </a:bodyPr>
          <a:lstStyle/>
          <a:p>
            <a:pPr marL="0" indent="0">
              <a:spcBef>
                <a:spcPts val="0"/>
              </a:spcBef>
              <a:buNone/>
            </a:pPr>
            <a:r>
              <a:rPr lang="en-US" sz="1800" dirty="0"/>
              <a:t>Two </a:t>
            </a:r>
            <a:r>
              <a:rPr lang="en-US" sz="1800" dirty="0" smtClean="0"/>
              <a:t>primary types </a:t>
            </a:r>
            <a:r>
              <a:rPr lang="en-US" sz="1800" dirty="0"/>
              <a:t>of media are </a:t>
            </a:r>
            <a:r>
              <a:rPr lang="en-US" sz="1800" dirty="0" smtClean="0"/>
              <a:t>available:</a:t>
            </a:r>
          </a:p>
          <a:p>
            <a:pPr>
              <a:spcBef>
                <a:spcPts val="0"/>
              </a:spcBef>
            </a:pPr>
            <a:r>
              <a:rPr lang="en-US" sz="1800" dirty="0" smtClean="0"/>
              <a:t>Synthetic, typically with coarser </a:t>
            </a:r>
            <a:r>
              <a:rPr lang="en-US" sz="1800" dirty="0"/>
              <a:t>fibers </a:t>
            </a:r>
            <a:endParaRPr lang="en-US" sz="1800" dirty="0" smtClean="0"/>
          </a:p>
          <a:p>
            <a:pPr lvl="1">
              <a:spcBef>
                <a:spcPts val="0"/>
              </a:spcBef>
            </a:pPr>
            <a:r>
              <a:rPr lang="en-US" sz="1400" dirty="0" smtClean="0"/>
              <a:t>3.0 to 4.0 µm diameter</a:t>
            </a:r>
          </a:p>
          <a:p>
            <a:pPr>
              <a:spcBef>
                <a:spcPts val="0"/>
              </a:spcBef>
            </a:pPr>
            <a:r>
              <a:rPr lang="en-US" sz="1800" dirty="0" smtClean="0"/>
              <a:t>Glass, typically extruded </a:t>
            </a:r>
            <a:r>
              <a:rPr lang="en-US" sz="1800" dirty="0"/>
              <a:t>to a smaller fiber </a:t>
            </a:r>
            <a:r>
              <a:rPr lang="en-US" sz="1800" dirty="0" smtClean="0"/>
              <a:t>diameter</a:t>
            </a:r>
          </a:p>
          <a:p>
            <a:pPr lvl="1">
              <a:spcBef>
                <a:spcPts val="0"/>
              </a:spcBef>
            </a:pPr>
            <a:r>
              <a:rPr lang="en-US" sz="1400" dirty="0" smtClean="0"/>
              <a:t>1.0 to 1.3 µm diameter</a:t>
            </a:r>
          </a:p>
          <a:p>
            <a:pPr lvl="1">
              <a:spcBef>
                <a:spcPts val="0"/>
              </a:spcBef>
            </a:pPr>
            <a:r>
              <a:rPr lang="en-US" sz="1400" dirty="0" smtClean="0"/>
              <a:t>Higher dust holding capacity</a:t>
            </a:r>
          </a:p>
          <a:p>
            <a:pPr lvl="1">
              <a:spcBef>
                <a:spcPts val="0"/>
              </a:spcBef>
            </a:pPr>
            <a:r>
              <a:rPr lang="en-US" sz="1400" dirty="0" smtClean="0"/>
              <a:t>Stiffer fibers, able to resist higher pressure drops and last longer</a:t>
            </a:r>
          </a:p>
          <a:p>
            <a:pPr marL="0" indent="0">
              <a:spcBef>
                <a:spcPts val="0"/>
              </a:spcBef>
              <a:buNone/>
            </a:pPr>
            <a:endParaRPr lang="en-US" sz="1800" dirty="0" smtClean="0"/>
          </a:p>
          <a:p>
            <a:pPr marL="0" indent="0">
              <a:spcBef>
                <a:spcPts val="0"/>
              </a:spcBef>
              <a:buNone/>
            </a:pPr>
            <a:r>
              <a:rPr lang="en-US" sz="1800" dirty="0"/>
              <a:t>F</a:t>
            </a:r>
            <a:r>
              <a:rPr lang="en-US" sz="1800" dirty="0" smtClean="0"/>
              <a:t>iber selection criteria:</a:t>
            </a:r>
          </a:p>
          <a:p>
            <a:pPr>
              <a:spcBef>
                <a:spcPts val="0"/>
              </a:spcBef>
            </a:pPr>
            <a:r>
              <a:rPr lang="en-US" sz="1800" dirty="0"/>
              <a:t>Efficiency </a:t>
            </a:r>
            <a:r>
              <a:rPr lang="en-US" sz="1800" dirty="0" smtClean="0"/>
              <a:t>rating</a:t>
            </a:r>
            <a:endParaRPr lang="en-US" sz="1800" dirty="0"/>
          </a:p>
          <a:p>
            <a:pPr>
              <a:spcBef>
                <a:spcPts val="0"/>
              </a:spcBef>
            </a:pPr>
            <a:r>
              <a:rPr lang="en-US" sz="1800" dirty="0" smtClean="0"/>
              <a:t>Fiber size, diameter</a:t>
            </a:r>
          </a:p>
          <a:p>
            <a:pPr>
              <a:spcBef>
                <a:spcPts val="0"/>
              </a:spcBef>
            </a:pPr>
            <a:r>
              <a:rPr lang="en-US" sz="1800" dirty="0"/>
              <a:t>If synthetic, which resins</a:t>
            </a:r>
          </a:p>
          <a:p>
            <a:pPr marL="0" indent="0">
              <a:spcBef>
                <a:spcPts val="0"/>
              </a:spcBef>
              <a:buNone/>
            </a:pPr>
            <a:endParaRPr lang="en-US" sz="1800" dirty="0" smtClean="0"/>
          </a:p>
          <a:p>
            <a:pPr marL="0" indent="0">
              <a:spcBef>
                <a:spcPts val="0"/>
              </a:spcBef>
              <a:buNone/>
            </a:pPr>
            <a:endParaRPr lang="en-US" sz="1800" dirty="0" smtClean="0"/>
          </a:p>
        </p:txBody>
      </p:sp>
      <p:pic>
        <p:nvPicPr>
          <p:cNvPr id="5" name="Picture 4"/>
          <p:cNvPicPr>
            <a:picLocks noChangeAspect="1"/>
          </p:cNvPicPr>
          <p:nvPr/>
        </p:nvPicPr>
        <p:blipFill>
          <a:blip r:embed="rId2"/>
          <a:stretch>
            <a:fillRect/>
          </a:stretch>
        </p:blipFill>
        <p:spPr>
          <a:xfrm>
            <a:off x="6846982" y="1600200"/>
            <a:ext cx="1535017" cy="1447800"/>
          </a:xfrm>
          <a:prstGeom prst="rect">
            <a:avLst/>
          </a:prstGeom>
        </p:spPr>
      </p:pic>
      <p:pic>
        <p:nvPicPr>
          <p:cNvPr id="6" name="Picture 5"/>
          <p:cNvPicPr>
            <a:picLocks noChangeAspect="1"/>
          </p:cNvPicPr>
          <p:nvPr/>
        </p:nvPicPr>
        <p:blipFill>
          <a:blip r:embed="rId3"/>
          <a:stretch>
            <a:fillRect/>
          </a:stretch>
        </p:blipFill>
        <p:spPr>
          <a:xfrm>
            <a:off x="6846982" y="3603008"/>
            <a:ext cx="1504950" cy="1409700"/>
          </a:xfrm>
          <a:prstGeom prst="rect">
            <a:avLst/>
          </a:prstGeom>
        </p:spPr>
      </p:pic>
      <p:sp>
        <p:nvSpPr>
          <p:cNvPr id="7" name="TextBox 6"/>
          <p:cNvSpPr txBox="1"/>
          <p:nvPr/>
        </p:nvSpPr>
        <p:spPr>
          <a:xfrm flipH="1">
            <a:off x="6795718" y="3045896"/>
            <a:ext cx="1554481" cy="338554"/>
          </a:xfrm>
          <a:prstGeom prst="rect">
            <a:avLst/>
          </a:prstGeom>
          <a:noFill/>
        </p:spPr>
        <p:txBody>
          <a:bodyPr wrap="square" rtlCol="0">
            <a:spAutoFit/>
          </a:bodyPr>
          <a:lstStyle/>
          <a:p>
            <a:r>
              <a:rPr lang="en-US" sz="1600" dirty="0" smtClean="0"/>
              <a:t>Synthetic Media</a:t>
            </a:r>
            <a:endParaRPr lang="en-US" sz="1600" dirty="0"/>
          </a:p>
        </p:txBody>
      </p:sp>
      <p:sp>
        <p:nvSpPr>
          <p:cNvPr id="8" name="TextBox 7"/>
          <p:cNvSpPr txBox="1"/>
          <p:nvPr/>
        </p:nvSpPr>
        <p:spPr>
          <a:xfrm>
            <a:off x="7017211" y="5012708"/>
            <a:ext cx="1194558" cy="338554"/>
          </a:xfrm>
          <a:prstGeom prst="rect">
            <a:avLst/>
          </a:prstGeom>
          <a:noFill/>
        </p:spPr>
        <p:txBody>
          <a:bodyPr wrap="none" rtlCol="0">
            <a:spAutoFit/>
          </a:bodyPr>
          <a:lstStyle/>
          <a:p>
            <a:r>
              <a:rPr lang="en-US" sz="1600" dirty="0" smtClean="0"/>
              <a:t>Glass Media</a:t>
            </a:r>
            <a:endParaRPr lang="en-US" sz="1600" dirty="0"/>
          </a:p>
        </p:txBody>
      </p:sp>
    </p:spTree>
    <p:extLst>
      <p:ext uri="{BB962C8B-B14F-4D97-AF65-F5344CB8AC3E}">
        <p14:creationId xmlns:p14="http://schemas.microsoft.com/office/powerpoint/2010/main" val="1117662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Three Levels of High Efficiency</a:t>
            </a:r>
            <a:endParaRPr lang="en-US" sz="2800" b="1" dirty="0"/>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r>
              <a:rPr lang="en-US" sz="1800" dirty="0" smtClean="0"/>
              <a:t>The three </a:t>
            </a:r>
            <a:r>
              <a:rPr lang="en-US" sz="1800" dirty="0"/>
              <a:t>common types </a:t>
            </a:r>
            <a:r>
              <a:rPr lang="en-US" sz="1800" dirty="0" smtClean="0"/>
              <a:t>of high </a:t>
            </a:r>
            <a:r>
              <a:rPr lang="en-US" sz="1800" dirty="0"/>
              <a:t>efficiency filters are EPA, HEPA, and </a:t>
            </a:r>
            <a:r>
              <a:rPr lang="en-US" sz="1800" dirty="0" smtClean="0"/>
              <a:t>ULPA, defined as follows:</a:t>
            </a:r>
          </a:p>
          <a:p>
            <a:r>
              <a:rPr lang="en-US" sz="1800" dirty="0" smtClean="0"/>
              <a:t>EPA filters have a minimum efficiency of 85% for removal of 0.3 µm diameter or larger particles </a:t>
            </a:r>
          </a:p>
          <a:p>
            <a:r>
              <a:rPr lang="en-US" sz="1800" dirty="0" smtClean="0"/>
              <a:t>HEPA (High Efficiency Particulate Air) </a:t>
            </a:r>
            <a:r>
              <a:rPr lang="en-US" sz="1800" dirty="0"/>
              <a:t>filters have a minimum efficiency of </a:t>
            </a:r>
            <a:r>
              <a:rPr lang="en-US" sz="1800" dirty="0" smtClean="0"/>
              <a:t>99.97% </a:t>
            </a:r>
            <a:r>
              <a:rPr lang="en-US" sz="1800" dirty="0"/>
              <a:t>for removal of 0.3 µm diameter or larger particles </a:t>
            </a:r>
          </a:p>
          <a:p>
            <a:r>
              <a:rPr lang="en-US" sz="1800" dirty="0" smtClean="0"/>
              <a:t>ULPA (Ultra Low Penetration Air) filters </a:t>
            </a:r>
            <a:r>
              <a:rPr lang="en-US" sz="1800" dirty="0"/>
              <a:t>have </a:t>
            </a:r>
            <a:r>
              <a:rPr lang="en-US" sz="1800" dirty="0" smtClean="0"/>
              <a:t>a minimum efficiency </a:t>
            </a:r>
            <a:r>
              <a:rPr lang="en-US" sz="1800" dirty="0"/>
              <a:t>of 99.9995</a:t>
            </a:r>
            <a:r>
              <a:rPr lang="en-US" sz="1800" dirty="0" smtClean="0"/>
              <a:t>% for </a:t>
            </a:r>
            <a:r>
              <a:rPr lang="en-US" sz="1800" dirty="0"/>
              <a:t>removal of </a:t>
            </a:r>
            <a:r>
              <a:rPr lang="en-US" sz="1800" dirty="0" smtClean="0"/>
              <a:t>0.12µm </a:t>
            </a:r>
            <a:r>
              <a:rPr lang="en-US" sz="1800" dirty="0"/>
              <a:t>diameter or larger particles </a:t>
            </a:r>
          </a:p>
          <a:p>
            <a:endParaRPr lang="en-US" sz="1800" dirty="0"/>
          </a:p>
        </p:txBody>
      </p:sp>
    </p:spTree>
    <p:extLst>
      <p:ext uri="{BB962C8B-B14F-4D97-AF65-F5344CB8AC3E}">
        <p14:creationId xmlns:p14="http://schemas.microsoft.com/office/powerpoint/2010/main" val="1993053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Differences Between High and Very High Efficiency Filters (Gore)</a:t>
            </a:r>
            <a:endParaRPr lang="en-US" sz="2800" b="1" dirty="0"/>
          </a:p>
        </p:txBody>
      </p:sp>
      <p:pic>
        <p:nvPicPr>
          <p:cNvPr id="4" name="Content Placeholder 3"/>
          <p:cNvPicPr>
            <a:picLocks noGrp="1" noChangeAspect="1"/>
          </p:cNvPicPr>
          <p:nvPr>
            <p:ph idx="1"/>
          </p:nvPr>
        </p:nvPicPr>
        <p:blipFill>
          <a:blip r:embed="rId2"/>
          <a:stretch>
            <a:fillRect/>
          </a:stretch>
        </p:blipFill>
        <p:spPr>
          <a:xfrm>
            <a:off x="1549718" y="1600200"/>
            <a:ext cx="6044563" cy="4525963"/>
          </a:xfrm>
          <a:prstGeom prst="rect">
            <a:avLst/>
          </a:prstGeom>
        </p:spPr>
      </p:pic>
    </p:spTree>
    <p:extLst>
      <p:ext uri="{BB962C8B-B14F-4D97-AF65-F5344CB8AC3E}">
        <p14:creationId xmlns:p14="http://schemas.microsoft.com/office/powerpoint/2010/main" val="3724778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Make Sure to Use </a:t>
            </a:r>
            <a:r>
              <a:rPr lang="en-US" sz="2800" b="1" dirty="0"/>
              <a:t>R</a:t>
            </a:r>
            <a:r>
              <a:rPr lang="en-US" sz="2800" b="1" dirty="0" smtClean="0"/>
              <a:t>elevant HEPA Rating (Gore) </a:t>
            </a:r>
            <a:endParaRPr lang="en-US" sz="2800" b="1" dirty="0"/>
          </a:p>
        </p:txBody>
      </p:sp>
      <p:pic>
        <p:nvPicPr>
          <p:cNvPr id="4" name="Content Placeholder 3"/>
          <p:cNvPicPr>
            <a:picLocks noGrp="1" noChangeAspect="1"/>
          </p:cNvPicPr>
          <p:nvPr>
            <p:ph idx="1"/>
          </p:nvPr>
        </p:nvPicPr>
        <p:blipFill>
          <a:blip r:embed="rId2"/>
          <a:stretch>
            <a:fillRect/>
          </a:stretch>
        </p:blipFill>
        <p:spPr>
          <a:xfrm>
            <a:off x="1549718" y="1295400"/>
            <a:ext cx="6044563" cy="4525963"/>
          </a:xfrm>
          <a:prstGeom prst="rect">
            <a:avLst/>
          </a:prstGeom>
        </p:spPr>
      </p:pic>
    </p:spTree>
    <p:extLst>
      <p:ext uri="{BB962C8B-B14F-4D97-AF65-F5344CB8AC3E}">
        <p14:creationId xmlns:p14="http://schemas.microsoft.com/office/powerpoint/2010/main" val="1703372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el 1"/>
          <p:cNvSpPr>
            <a:spLocks noGrp="1"/>
          </p:cNvSpPr>
          <p:nvPr>
            <p:ph type="title"/>
          </p:nvPr>
        </p:nvSpPr>
        <p:spPr>
          <a:xfrm>
            <a:off x="349544" y="287505"/>
            <a:ext cx="8411250" cy="720000"/>
          </a:xfrm>
        </p:spPr>
        <p:txBody>
          <a:bodyPr>
            <a:normAutofit/>
          </a:bodyPr>
          <a:lstStyle/>
          <a:p>
            <a:pPr algn="ctr"/>
            <a:r>
              <a:rPr lang="de-DE" sz="2800" b="1" dirty="0" smtClean="0">
                <a:latin typeface="+mj-lt"/>
              </a:rPr>
              <a:t>Air Filtration Standards ( Freudenberg) </a:t>
            </a:r>
          </a:p>
        </p:txBody>
      </p:sp>
      <p:sp>
        <p:nvSpPr>
          <p:cNvPr id="4" name="Textfeld 3"/>
          <p:cNvSpPr txBox="1"/>
          <p:nvPr/>
        </p:nvSpPr>
        <p:spPr>
          <a:xfrm>
            <a:off x="3799994" y="6530975"/>
            <a:ext cx="1510350" cy="215444"/>
          </a:xfrm>
          <a:prstGeom prst="rect">
            <a:avLst/>
          </a:prstGeom>
          <a:noFill/>
        </p:spPr>
        <p:txBody>
          <a:bodyPr wrap="none" rtlCol="0">
            <a:spAutoFit/>
          </a:bodyPr>
          <a:lstStyle/>
          <a:p>
            <a:r>
              <a:rPr lang="de-DE" sz="800" dirty="0" smtClean="0"/>
              <a:t>Dr. H. </a:t>
            </a:r>
            <a:r>
              <a:rPr lang="de-DE" sz="800" dirty="0" err="1" smtClean="0"/>
              <a:t>Manstein</a:t>
            </a:r>
            <a:r>
              <a:rPr lang="de-DE" sz="800" dirty="0" smtClean="0"/>
              <a:t> - </a:t>
            </a:r>
            <a:fld id="{39C36E6A-B292-4E91-B934-E5D5BFD91158}" type="datetime1">
              <a:rPr lang="de-DE" sz="800" smtClean="0"/>
              <a:pPr/>
              <a:t>06.05.2015</a:t>
            </a:fld>
            <a:endParaRPr lang="de-DE" sz="800" dirty="0"/>
          </a:p>
        </p:txBody>
      </p:sp>
      <p:sp>
        <p:nvSpPr>
          <p:cNvPr id="5" name="TextBox 4"/>
          <p:cNvSpPr txBox="1"/>
          <p:nvPr/>
        </p:nvSpPr>
        <p:spPr>
          <a:xfrm>
            <a:off x="617516" y="1531917"/>
            <a:ext cx="8164534" cy="400110"/>
          </a:xfrm>
          <a:prstGeom prst="rect">
            <a:avLst/>
          </a:prstGeom>
          <a:noFill/>
        </p:spPr>
        <p:txBody>
          <a:bodyPr wrap="square" rtlCol="0">
            <a:spAutoFit/>
          </a:bodyPr>
          <a:lstStyle/>
          <a:p>
            <a:r>
              <a:rPr lang="en-GB" sz="2000" dirty="0" smtClean="0">
                <a:solidFill>
                  <a:schemeClr val="tx1">
                    <a:lumMod val="75000"/>
                    <a:lumOff val="25000"/>
                  </a:schemeClr>
                </a:solidFill>
              </a:rPr>
              <a:t> 			.</a:t>
            </a:r>
            <a:endParaRPr lang="en-GB" dirty="0" smtClean="0">
              <a:solidFill>
                <a:schemeClr val="bg1">
                  <a:lumMod val="50000"/>
                </a:schemeClr>
              </a:solidFill>
            </a:endParaRPr>
          </a:p>
        </p:txBody>
      </p:sp>
      <p:sp>
        <p:nvSpPr>
          <p:cNvPr id="2" name="Rectangle 1"/>
          <p:cNvSpPr/>
          <p:nvPr/>
        </p:nvSpPr>
        <p:spPr>
          <a:xfrm>
            <a:off x="370800" y="1701080"/>
            <a:ext cx="8686114" cy="3416320"/>
          </a:xfrm>
          <a:prstGeom prst="rect">
            <a:avLst/>
          </a:prstGeom>
        </p:spPr>
        <p:txBody>
          <a:bodyPr wrap="square">
            <a:spAutoFit/>
          </a:bodyPr>
          <a:lstStyle/>
          <a:p>
            <a:r>
              <a:rPr lang="en-GB" dirty="0"/>
              <a:t>EN779: 2012 </a:t>
            </a:r>
            <a:r>
              <a:rPr lang="en-GB" dirty="0" smtClean="0"/>
              <a:t>supersedes 2002</a:t>
            </a:r>
            <a:r>
              <a:rPr lang="en-GB" dirty="0"/>
              <a:t>.</a:t>
            </a:r>
          </a:p>
          <a:p>
            <a:endParaRPr lang="en-GB" dirty="0"/>
          </a:p>
          <a:p>
            <a:r>
              <a:rPr lang="en-GB" dirty="0"/>
              <a:t>Europe use  EN779 (Fine filters) &amp; EN1822 (EPA)</a:t>
            </a:r>
          </a:p>
          <a:p>
            <a:endParaRPr lang="en-GB" dirty="0"/>
          </a:p>
          <a:p>
            <a:r>
              <a:rPr lang="en-GB" dirty="0"/>
              <a:t> North America: </a:t>
            </a:r>
            <a:r>
              <a:rPr lang="en-GB" dirty="0" err="1"/>
              <a:t>Ashrae</a:t>
            </a:r>
            <a:r>
              <a:rPr lang="en-GB" dirty="0"/>
              <a:t> 52:2 </a:t>
            </a:r>
            <a:r>
              <a:rPr lang="en-GB" dirty="0" smtClean="0"/>
              <a:t>(MERV) &amp; DOP</a:t>
            </a:r>
            <a:endParaRPr lang="en-GB" dirty="0"/>
          </a:p>
          <a:p>
            <a:endParaRPr lang="en-GB" dirty="0"/>
          </a:p>
          <a:p>
            <a:r>
              <a:rPr lang="en-GB" dirty="0"/>
              <a:t> Rest of the World is a mixture of both standards.</a:t>
            </a:r>
          </a:p>
          <a:p>
            <a:endParaRPr lang="en-GB" dirty="0"/>
          </a:p>
          <a:p>
            <a:r>
              <a:rPr lang="en-GB" dirty="0"/>
              <a:t> Japan: JIC</a:t>
            </a:r>
          </a:p>
          <a:p>
            <a:endParaRPr lang="en-GB" dirty="0"/>
          </a:p>
          <a:p>
            <a:r>
              <a:rPr lang="en-GB" dirty="0"/>
              <a:t> New ISO test protocol dedicated to rotating equipment is a  worldwide standard. (Different to old EN779 which was based on HVAC filter testing). </a:t>
            </a:r>
          </a:p>
        </p:txBody>
      </p:sp>
    </p:spTree>
    <p:extLst>
      <p:ext uri="{BB962C8B-B14F-4D97-AF65-F5344CB8AC3E}">
        <p14:creationId xmlns:p14="http://schemas.microsoft.com/office/powerpoint/2010/main" val="153304048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el 1"/>
          <p:cNvSpPr>
            <a:spLocks noGrp="1"/>
          </p:cNvSpPr>
          <p:nvPr>
            <p:ph type="title"/>
          </p:nvPr>
        </p:nvSpPr>
        <p:spPr>
          <a:xfrm>
            <a:off x="253019" y="141853"/>
            <a:ext cx="8882743" cy="1531917"/>
          </a:xfrm>
        </p:spPr>
        <p:txBody>
          <a:bodyPr>
            <a:normAutofit/>
          </a:bodyPr>
          <a:lstStyle/>
          <a:p>
            <a:pPr algn="ctr"/>
            <a:r>
              <a:rPr lang="de-DE" sz="2800" b="1" dirty="0" smtClean="0">
                <a:latin typeface="+mj-lt"/>
              </a:rPr>
              <a:t>Air Filtration Standards (Freudenberg) </a:t>
            </a:r>
            <a:r>
              <a:rPr lang="de-DE" dirty="0" smtClean="0"/>
              <a:t/>
            </a:r>
            <a:br>
              <a:rPr lang="de-DE" dirty="0" smtClean="0"/>
            </a:br>
            <a:r>
              <a:rPr lang="de-DE" dirty="0" smtClean="0"/>
              <a:t>ISO / FDIS 29461 -1:2011 (E) ISO/TC 142/SC WG9</a:t>
            </a:r>
            <a:br>
              <a:rPr lang="de-DE" dirty="0" smtClean="0"/>
            </a:br>
            <a:r>
              <a:rPr lang="en-GB" dirty="0" smtClean="0"/>
              <a:t>Air </a:t>
            </a:r>
            <a:r>
              <a:rPr lang="en-GB" dirty="0"/>
              <a:t>intake filter systems for rotary machinery </a:t>
            </a:r>
            <a:r>
              <a:rPr lang="en-GB" dirty="0" smtClean="0"/>
              <a:t/>
            </a:r>
            <a:br>
              <a:rPr lang="en-GB" dirty="0" smtClean="0"/>
            </a:br>
            <a:endParaRPr lang="de-DE" dirty="0" smtClean="0"/>
          </a:p>
        </p:txBody>
      </p:sp>
      <p:sp>
        <p:nvSpPr>
          <p:cNvPr id="4" name="Textfeld 3"/>
          <p:cNvSpPr txBox="1"/>
          <p:nvPr/>
        </p:nvSpPr>
        <p:spPr>
          <a:xfrm>
            <a:off x="3799994" y="6530975"/>
            <a:ext cx="1510350" cy="215444"/>
          </a:xfrm>
          <a:prstGeom prst="rect">
            <a:avLst/>
          </a:prstGeom>
          <a:noFill/>
        </p:spPr>
        <p:txBody>
          <a:bodyPr wrap="none" rtlCol="0">
            <a:spAutoFit/>
          </a:bodyPr>
          <a:lstStyle/>
          <a:p>
            <a:r>
              <a:rPr lang="de-DE" sz="800" dirty="0" smtClean="0"/>
              <a:t>Dr. H. </a:t>
            </a:r>
            <a:r>
              <a:rPr lang="de-DE" sz="800" dirty="0" err="1" smtClean="0"/>
              <a:t>Manstein</a:t>
            </a:r>
            <a:r>
              <a:rPr lang="de-DE" sz="800" dirty="0" smtClean="0"/>
              <a:t> - </a:t>
            </a:r>
            <a:fld id="{39C36E6A-B292-4E91-B934-E5D5BFD91158}" type="datetime1">
              <a:rPr lang="de-DE" sz="800" smtClean="0"/>
              <a:pPr/>
              <a:t>06.05.2015</a:t>
            </a:fld>
            <a:endParaRPr lang="de-DE" sz="800" dirty="0"/>
          </a:p>
        </p:txBody>
      </p:sp>
      <p:sp>
        <p:nvSpPr>
          <p:cNvPr id="5" name="TextBox 4"/>
          <p:cNvSpPr txBox="1"/>
          <p:nvPr/>
        </p:nvSpPr>
        <p:spPr>
          <a:xfrm>
            <a:off x="617516" y="1531917"/>
            <a:ext cx="8164534" cy="400110"/>
          </a:xfrm>
          <a:prstGeom prst="rect">
            <a:avLst/>
          </a:prstGeom>
          <a:noFill/>
        </p:spPr>
        <p:txBody>
          <a:bodyPr wrap="square" rtlCol="0">
            <a:spAutoFit/>
          </a:bodyPr>
          <a:lstStyle/>
          <a:p>
            <a:r>
              <a:rPr lang="en-GB" sz="2000" dirty="0" smtClean="0">
                <a:solidFill>
                  <a:schemeClr val="tx1">
                    <a:lumMod val="75000"/>
                    <a:lumOff val="25000"/>
                  </a:schemeClr>
                </a:solidFill>
              </a:rPr>
              <a:t> 			.</a:t>
            </a:r>
            <a:endParaRPr lang="en-GB" dirty="0" smtClean="0">
              <a:solidFill>
                <a:schemeClr val="bg1">
                  <a:lumMod val="50000"/>
                </a:schemeClr>
              </a:solidFill>
            </a:endParaRPr>
          </a:p>
        </p:txBody>
      </p:sp>
      <p:sp>
        <p:nvSpPr>
          <p:cNvPr id="2" name="Rectangle 1"/>
          <p:cNvSpPr/>
          <p:nvPr/>
        </p:nvSpPr>
        <p:spPr>
          <a:xfrm>
            <a:off x="449648" y="2057400"/>
            <a:ext cx="8686114" cy="3323987"/>
          </a:xfrm>
          <a:prstGeom prst="rect">
            <a:avLst/>
          </a:prstGeom>
        </p:spPr>
        <p:txBody>
          <a:bodyPr wrap="square">
            <a:spAutoFit/>
          </a:bodyPr>
          <a:lstStyle/>
          <a:p>
            <a:pPr marL="285750" indent="-285750" eaLnBrk="0" hangingPunct="0">
              <a:lnSpc>
                <a:spcPct val="150000"/>
              </a:lnSpc>
              <a:buFont typeface="Wingdings" panose="05000000000000000000" pitchFamily="2" charset="2"/>
              <a:buChar char="q"/>
            </a:pPr>
            <a:r>
              <a:rPr lang="en-US" dirty="0">
                <a:solidFill>
                  <a:srgbClr val="000000"/>
                </a:solidFill>
                <a:ea typeface="ヒラギノ角ゴ Pro W3" pitchFamily="1" charset="-128"/>
              </a:rPr>
              <a:t>Part 1: Test method and classification for static filter </a:t>
            </a:r>
            <a:r>
              <a:rPr lang="en-US" dirty="0" smtClean="0">
                <a:solidFill>
                  <a:srgbClr val="000000"/>
                </a:solidFill>
                <a:ea typeface="ヒラギノ角ゴ Pro W3" pitchFamily="1" charset="-128"/>
              </a:rPr>
              <a:t>elements. </a:t>
            </a:r>
            <a:r>
              <a:rPr lang="en-US" sz="1400" i="1" dirty="0" smtClean="0">
                <a:solidFill>
                  <a:schemeClr val="tx1">
                    <a:lumMod val="65000"/>
                    <a:lumOff val="35000"/>
                  </a:schemeClr>
                </a:solidFill>
                <a:ea typeface="ヒラギノ角ゴ Pro W3" pitchFamily="1" charset="-128"/>
              </a:rPr>
              <a:t>(Introduction </a:t>
            </a:r>
            <a:r>
              <a:rPr lang="en-US" sz="1400" i="1" dirty="0">
                <a:solidFill>
                  <a:schemeClr val="tx1">
                    <a:lumMod val="65000"/>
                    <a:lumOff val="35000"/>
                  </a:schemeClr>
                </a:solidFill>
                <a:ea typeface="ヒラギノ角ゴ Pro W3" pitchFamily="1" charset="-128"/>
              </a:rPr>
              <a:t>of </a:t>
            </a:r>
            <a:r>
              <a:rPr lang="en-US" sz="1400" i="1" dirty="0" smtClean="0">
                <a:solidFill>
                  <a:schemeClr val="tx1">
                    <a:lumMod val="65000"/>
                    <a:lumOff val="35000"/>
                  </a:schemeClr>
                </a:solidFill>
                <a:ea typeface="ヒラギノ角ゴ Pro W3" pitchFamily="1" charset="-128"/>
              </a:rPr>
              <a:t> a discharge </a:t>
            </a:r>
            <a:r>
              <a:rPr lang="en-US" sz="1400" i="1" dirty="0">
                <a:solidFill>
                  <a:schemeClr val="tx1">
                    <a:lumMod val="65000"/>
                    <a:lumOff val="35000"/>
                  </a:schemeClr>
                </a:solidFill>
                <a:ea typeface="ヒラギノ角ゴ Pro W3" pitchFamily="1" charset="-128"/>
              </a:rPr>
              <a:t>test </a:t>
            </a:r>
            <a:r>
              <a:rPr lang="en-US" sz="1400" i="1" dirty="0" smtClean="0">
                <a:solidFill>
                  <a:schemeClr val="tx1">
                    <a:lumMod val="65000"/>
                    <a:lumOff val="35000"/>
                  </a:schemeClr>
                </a:solidFill>
                <a:ea typeface="ヒラギノ角ゴ Pro W3" pitchFamily="1" charset="-128"/>
              </a:rPr>
              <a:t>,minimum </a:t>
            </a:r>
            <a:r>
              <a:rPr lang="en-US" sz="1400" i="1" dirty="0">
                <a:solidFill>
                  <a:schemeClr val="tx1">
                    <a:lumMod val="65000"/>
                    <a:lumOff val="35000"/>
                  </a:schemeClr>
                </a:solidFill>
                <a:ea typeface="ヒラギノ角ゴ Pro W3" pitchFamily="1" charset="-128"/>
              </a:rPr>
              <a:t>04.um </a:t>
            </a:r>
            <a:r>
              <a:rPr lang="en-US" sz="1400" i="1" dirty="0" smtClean="0">
                <a:solidFill>
                  <a:schemeClr val="tx1">
                    <a:lumMod val="65000"/>
                    <a:lumOff val="35000"/>
                  </a:schemeClr>
                </a:solidFill>
                <a:ea typeface="ヒラギノ角ゴ Pro W3" pitchFamily="1" charset="-128"/>
              </a:rPr>
              <a:t>percentages &amp; higher final differential pressure  limits).</a:t>
            </a:r>
            <a:endParaRPr lang="en-US" sz="1400" i="1" dirty="0">
              <a:solidFill>
                <a:schemeClr val="tx1">
                  <a:lumMod val="65000"/>
                  <a:lumOff val="35000"/>
                </a:schemeClr>
              </a:solidFill>
              <a:ea typeface="ヒラギノ角ゴ Pro W3" pitchFamily="1" charset="-128"/>
            </a:endParaRPr>
          </a:p>
          <a:p>
            <a:pPr marL="285750" indent="-285750" eaLnBrk="0" hangingPunct="0">
              <a:lnSpc>
                <a:spcPct val="150000"/>
              </a:lnSpc>
              <a:buFont typeface="Wingdings" panose="05000000000000000000" pitchFamily="2" charset="2"/>
              <a:buChar char="q"/>
            </a:pPr>
            <a:r>
              <a:rPr lang="en-US" dirty="0">
                <a:solidFill>
                  <a:srgbClr val="000000"/>
                </a:solidFill>
                <a:ea typeface="ヒラギノ角ゴ Pro W3" pitchFamily="1" charset="-128"/>
              </a:rPr>
              <a:t>Part 2: Test method and classification for cleanable (Pulse Jet) filter </a:t>
            </a:r>
            <a:r>
              <a:rPr lang="en-US" u="sng" dirty="0" smtClean="0">
                <a:solidFill>
                  <a:srgbClr val="000000"/>
                </a:solidFill>
                <a:ea typeface="ヒラギノ角ゴ Pro W3" pitchFamily="1" charset="-128"/>
              </a:rPr>
              <a:t>systems</a:t>
            </a:r>
          </a:p>
          <a:p>
            <a:pPr eaLnBrk="0" hangingPunct="0">
              <a:lnSpc>
                <a:spcPct val="150000"/>
              </a:lnSpc>
            </a:pPr>
            <a:r>
              <a:rPr lang="en-US" i="1" dirty="0" smtClean="0">
                <a:solidFill>
                  <a:schemeClr val="tx1">
                    <a:lumMod val="65000"/>
                    <a:lumOff val="35000"/>
                  </a:schemeClr>
                </a:solidFill>
                <a:ea typeface="ヒラギノ角ゴ Pro W3" pitchFamily="1" charset="-128"/>
              </a:rPr>
              <a:t>      </a:t>
            </a:r>
            <a:r>
              <a:rPr lang="en-US" sz="1400" i="1" dirty="0" smtClean="0">
                <a:solidFill>
                  <a:schemeClr val="tx1">
                    <a:lumMod val="65000"/>
                    <a:lumOff val="35000"/>
                  </a:schemeClr>
                </a:solidFill>
                <a:ea typeface="ヒラギノ角ゴ Pro W3" pitchFamily="1" charset="-128"/>
              </a:rPr>
              <a:t>(draft being reviewed)</a:t>
            </a:r>
            <a:endParaRPr lang="en-US" sz="1400" i="1" dirty="0">
              <a:solidFill>
                <a:schemeClr val="tx1">
                  <a:lumMod val="65000"/>
                  <a:lumOff val="35000"/>
                </a:schemeClr>
              </a:solidFill>
              <a:ea typeface="ヒラギノ角ゴ Pro W3" pitchFamily="1" charset="-128"/>
            </a:endParaRPr>
          </a:p>
          <a:p>
            <a:pPr marL="285750" indent="-285750" eaLnBrk="0" hangingPunct="0">
              <a:lnSpc>
                <a:spcPct val="150000"/>
              </a:lnSpc>
              <a:buFont typeface="Wingdings" panose="05000000000000000000" pitchFamily="2" charset="2"/>
              <a:buChar char="q"/>
            </a:pPr>
            <a:r>
              <a:rPr lang="en-US" dirty="0">
                <a:solidFill>
                  <a:srgbClr val="000000"/>
                </a:solidFill>
                <a:ea typeface="ヒラギノ角ゴ Pro W3" pitchFamily="1" charset="-128"/>
              </a:rPr>
              <a:t>Part 3: Integrity testing (environmental conditions, mechanical strength</a:t>
            </a:r>
            <a:r>
              <a:rPr lang="en-US" dirty="0" smtClean="0">
                <a:solidFill>
                  <a:srgbClr val="000000"/>
                </a:solidFill>
                <a:ea typeface="ヒラギノ角ゴ Pro W3" pitchFamily="1" charset="-128"/>
              </a:rPr>
              <a:t>).</a:t>
            </a:r>
            <a:endParaRPr lang="en-US" dirty="0">
              <a:solidFill>
                <a:srgbClr val="000000"/>
              </a:solidFill>
              <a:ea typeface="ヒラギノ角ゴ Pro W3" pitchFamily="1" charset="-128"/>
            </a:endParaRPr>
          </a:p>
          <a:p>
            <a:pPr marL="285750" indent="-285750" eaLnBrk="0" hangingPunct="0">
              <a:lnSpc>
                <a:spcPct val="150000"/>
              </a:lnSpc>
              <a:buFont typeface="Wingdings" panose="05000000000000000000" pitchFamily="2" charset="2"/>
              <a:buChar char="q"/>
            </a:pPr>
            <a:r>
              <a:rPr lang="en-US" dirty="0">
                <a:solidFill>
                  <a:srgbClr val="000000"/>
                </a:solidFill>
                <a:ea typeface="ヒラギノ角ゴ Pro W3" pitchFamily="1" charset="-128"/>
              </a:rPr>
              <a:t>Part 4: In-Situ testing – real operating </a:t>
            </a:r>
            <a:r>
              <a:rPr lang="en-US" dirty="0" smtClean="0">
                <a:solidFill>
                  <a:srgbClr val="000000"/>
                </a:solidFill>
                <a:ea typeface="ヒラギノ角ゴ Pro W3" pitchFamily="1" charset="-128"/>
              </a:rPr>
              <a:t>performance.</a:t>
            </a:r>
            <a:endParaRPr lang="en-US" dirty="0">
              <a:solidFill>
                <a:srgbClr val="000000"/>
              </a:solidFill>
              <a:ea typeface="ヒラギノ角ゴ Pro W3" pitchFamily="1" charset="-128"/>
            </a:endParaRPr>
          </a:p>
          <a:p>
            <a:pPr marL="285750" indent="-285750" eaLnBrk="0" hangingPunct="0">
              <a:lnSpc>
                <a:spcPct val="150000"/>
              </a:lnSpc>
              <a:buFont typeface="Wingdings" panose="05000000000000000000" pitchFamily="2" charset="2"/>
              <a:buChar char="q"/>
            </a:pPr>
            <a:r>
              <a:rPr lang="en-US" dirty="0">
                <a:solidFill>
                  <a:srgbClr val="000000"/>
                </a:solidFill>
                <a:ea typeface="ヒラギノ角ゴ Pro W3" pitchFamily="1" charset="-128"/>
              </a:rPr>
              <a:t>Part 5: Marine and </a:t>
            </a:r>
            <a:r>
              <a:rPr lang="en-US" dirty="0" smtClean="0">
                <a:solidFill>
                  <a:srgbClr val="000000"/>
                </a:solidFill>
                <a:ea typeface="ヒラギノ角ゴ Pro W3" pitchFamily="1" charset="-128"/>
              </a:rPr>
              <a:t>Off-shore - </a:t>
            </a:r>
            <a:r>
              <a:rPr lang="en-US" sz="1400" dirty="0" smtClean="0">
                <a:solidFill>
                  <a:schemeClr val="tx1">
                    <a:lumMod val="65000"/>
                    <a:lumOff val="35000"/>
                  </a:schemeClr>
                </a:solidFill>
                <a:ea typeface="ヒラギノ角ゴ Pro W3" pitchFamily="1" charset="-128"/>
              </a:rPr>
              <a:t>(</a:t>
            </a:r>
            <a:r>
              <a:rPr lang="en-US" sz="1400" i="1" dirty="0" smtClean="0">
                <a:solidFill>
                  <a:schemeClr val="tx1">
                    <a:lumMod val="65000"/>
                    <a:lumOff val="35000"/>
                  </a:schemeClr>
                </a:solidFill>
                <a:ea typeface="ヒラギノ角ゴ Pro W3" pitchFamily="1" charset="-128"/>
              </a:rPr>
              <a:t>draft being compiled)</a:t>
            </a:r>
            <a:endParaRPr lang="en-US" sz="1400" i="1" dirty="0">
              <a:solidFill>
                <a:schemeClr val="tx1">
                  <a:lumMod val="65000"/>
                  <a:lumOff val="35000"/>
                </a:schemeClr>
              </a:solidFill>
              <a:ea typeface="ヒラギノ角ゴ Pro W3" pitchFamily="1" charset="-128"/>
            </a:endParaRPr>
          </a:p>
          <a:p>
            <a:pPr marL="285750" indent="-285750" eaLnBrk="0" hangingPunct="0">
              <a:lnSpc>
                <a:spcPct val="150000"/>
              </a:lnSpc>
              <a:buFont typeface="Wingdings" panose="05000000000000000000" pitchFamily="2" charset="2"/>
              <a:buChar char="q"/>
            </a:pPr>
            <a:r>
              <a:rPr lang="en-US" dirty="0">
                <a:solidFill>
                  <a:srgbClr val="000000"/>
                </a:solidFill>
                <a:ea typeface="ヒラギノ角ゴ Pro W3" pitchFamily="1" charset="-128"/>
              </a:rPr>
              <a:t>Part 6: Cartridge testing </a:t>
            </a:r>
            <a:r>
              <a:rPr lang="en-US" dirty="0" smtClean="0">
                <a:solidFill>
                  <a:srgbClr val="000000"/>
                </a:solidFill>
                <a:ea typeface="ヒラギノ角ゴ Pro W3" pitchFamily="1" charset="-128"/>
              </a:rPr>
              <a:t>method  for individual cartridges</a:t>
            </a:r>
            <a:r>
              <a:rPr lang="en-US" sz="1400" dirty="0" smtClean="0">
                <a:solidFill>
                  <a:srgbClr val="000000"/>
                </a:solidFill>
                <a:ea typeface="ヒラギノ角ゴ Pro W3" pitchFamily="1" charset="-128"/>
              </a:rPr>
              <a:t>. </a:t>
            </a:r>
            <a:r>
              <a:rPr lang="en-US" sz="1400" dirty="0" smtClean="0">
                <a:solidFill>
                  <a:schemeClr val="tx1">
                    <a:lumMod val="65000"/>
                    <a:lumOff val="35000"/>
                  </a:schemeClr>
                </a:solidFill>
                <a:ea typeface="ヒラギノ角ゴ Pro W3" pitchFamily="1" charset="-128"/>
              </a:rPr>
              <a:t>(d</a:t>
            </a:r>
            <a:r>
              <a:rPr lang="en-US" sz="1400" i="1" dirty="0" smtClean="0">
                <a:solidFill>
                  <a:schemeClr val="tx1">
                    <a:lumMod val="65000"/>
                    <a:lumOff val="35000"/>
                  </a:schemeClr>
                </a:solidFill>
                <a:ea typeface="ヒラギノ角ゴ Pro W3" pitchFamily="1" charset="-128"/>
              </a:rPr>
              <a:t>raft being compiled</a:t>
            </a:r>
            <a:r>
              <a:rPr lang="en-US" sz="1400" dirty="0" smtClean="0">
                <a:solidFill>
                  <a:schemeClr val="tx1">
                    <a:lumMod val="65000"/>
                    <a:lumOff val="35000"/>
                  </a:schemeClr>
                </a:solidFill>
                <a:ea typeface="ヒラギノ角ゴ Pro W3" pitchFamily="1" charset="-128"/>
              </a:rPr>
              <a:t>)  </a:t>
            </a:r>
            <a:endParaRPr lang="en-US" sz="1400" dirty="0">
              <a:solidFill>
                <a:schemeClr val="tx1">
                  <a:lumMod val="65000"/>
                  <a:lumOff val="35000"/>
                </a:schemeClr>
              </a:solidFill>
              <a:ea typeface="ヒラギノ角ゴ Pro W3" pitchFamily="1" charset="-128"/>
            </a:endParaRPr>
          </a:p>
        </p:txBody>
      </p:sp>
    </p:spTree>
    <p:extLst>
      <p:ext uri="{BB962C8B-B14F-4D97-AF65-F5344CB8AC3E}">
        <p14:creationId xmlns:p14="http://schemas.microsoft.com/office/powerpoint/2010/main" val="184208671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077200" cy="685800"/>
          </a:xfrm>
        </p:spPr>
        <p:txBody>
          <a:bodyPr>
            <a:normAutofit fontScale="90000"/>
          </a:bodyPr>
          <a:lstStyle/>
          <a:p>
            <a:r>
              <a:rPr lang="en-US" sz="2800" b="1" dirty="0" smtClean="0"/>
              <a:t>Media Selection = f(Filter System, Element type)</a:t>
            </a:r>
            <a:br>
              <a:rPr lang="en-US" sz="2800" b="1" dirty="0" smtClean="0"/>
            </a:br>
            <a:r>
              <a:rPr lang="en-US" sz="2800" b="1" dirty="0" smtClean="0"/>
              <a:t>(Hollingsworth &amp; </a:t>
            </a:r>
            <a:r>
              <a:rPr lang="en-US" sz="2800" b="1" dirty="0" err="1" smtClean="0"/>
              <a:t>Vose</a:t>
            </a:r>
            <a:r>
              <a:rPr lang="en-US" sz="2800" b="1" dirty="0" smtClean="0"/>
              <a:t>)</a:t>
            </a:r>
            <a:endParaRPr lang="en-US" sz="2800" b="1" dirty="0"/>
          </a:p>
        </p:txBody>
      </p:sp>
      <p:graphicFrame>
        <p:nvGraphicFramePr>
          <p:cNvPr id="4" name="Content Placeholder 3"/>
          <p:cNvGraphicFramePr>
            <a:graphicFrameLocks noGrp="1"/>
          </p:cNvGraphicFramePr>
          <p:nvPr>
            <p:ph idx="1"/>
            <p:extLst/>
          </p:nvPr>
        </p:nvGraphicFramePr>
        <p:xfrm>
          <a:off x="1600200" y="1295400"/>
          <a:ext cx="7391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6200" y="1524000"/>
            <a:ext cx="1295400" cy="923330"/>
          </a:xfrm>
          <a:prstGeom prst="rect">
            <a:avLst/>
          </a:prstGeom>
          <a:solidFill>
            <a:srgbClr val="FFC000"/>
          </a:solidFill>
          <a:ln>
            <a:solidFill>
              <a:srgbClr val="FFC000"/>
            </a:solidFill>
          </a:ln>
        </p:spPr>
        <p:txBody>
          <a:bodyPr wrap="square" rtlCol="0">
            <a:spAutoFit/>
          </a:bodyPr>
          <a:lstStyle/>
          <a:p>
            <a:pPr algn="ctr"/>
            <a:r>
              <a:rPr lang="en-US" dirty="0" smtClean="0"/>
              <a:t>Factors Influencing Selection</a:t>
            </a:r>
            <a:endParaRPr lang="en-US" dirty="0"/>
          </a:p>
        </p:txBody>
      </p:sp>
      <p:grpSp>
        <p:nvGrpSpPr>
          <p:cNvPr id="6" name="Group 5"/>
          <p:cNvGrpSpPr/>
          <p:nvPr/>
        </p:nvGrpSpPr>
        <p:grpSpPr>
          <a:xfrm>
            <a:off x="228600" y="3396719"/>
            <a:ext cx="978963" cy="489481"/>
            <a:chOff x="112" y="1727195"/>
            <a:chExt cx="978963" cy="489481"/>
          </a:xfrm>
          <a:solidFill>
            <a:srgbClr val="FFC000"/>
          </a:solidFill>
        </p:grpSpPr>
        <p:sp>
          <p:nvSpPr>
            <p:cNvPr id="7" name="Rectangle 6"/>
            <p:cNvSpPr/>
            <p:nvPr/>
          </p:nvSpPr>
          <p:spPr>
            <a:xfrm>
              <a:off x="112" y="1727195"/>
              <a:ext cx="978963" cy="48948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112" y="1727195"/>
              <a:ext cx="978963" cy="4894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Turbine Location</a:t>
              </a:r>
              <a:endParaRPr lang="en-US" sz="1200" b="1" kern="1200" dirty="0">
                <a:solidFill>
                  <a:schemeClr val="tx1"/>
                </a:solidFill>
              </a:endParaRPr>
            </a:p>
          </p:txBody>
        </p:sp>
      </p:grpSp>
      <p:grpSp>
        <p:nvGrpSpPr>
          <p:cNvPr id="9" name="Group 8"/>
          <p:cNvGrpSpPr/>
          <p:nvPr/>
        </p:nvGrpSpPr>
        <p:grpSpPr>
          <a:xfrm>
            <a:off x="228600" y="3962400"/>
            <a:ext cx="978963" cy="489481"/>
            <a:chOff x="112" y="1727195"/>
            <a:chExt cx="978963" cy="489481"/>
          </a:xfrm>
          <a:solidFill>
            <a:srgbClr val="FFC000"/>
          </a:solidFill>
        </p:grpSpPr>
        <p:sp>
          <p:nvSpPr>
            <p:cNvPr id="10" name="Rectangle 9"/>
            <p:cNvSpPr/>
            <p:nvPr/>
          </p:nvSpPr>
          <p:spPr>
            <a:xfrm>
              <a:off x="112" y="1727195"/>
              <a:ext cx="978963" cy="48948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10"/>
            <p:cNvSpPr/>
            <p:nvPr/>
          </p:nvSpPr>
          <p:spPr>
            <a:xfrm>
              <a:off x="112" y="1727195"/>
              <a:ext cx="978963" cy="4894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Test Standard</a:t>
              </a:r>
              <a:endParaRPr lang="en-US" sz="1200" b="1" kern="1200" dirty="0">
                <a:solidFill>
                  <a:schemeClr val="tx1"/>
                </a:solidFill>
              </a:endParaRPr>
            </a:p>
          </p:txBody>
        </p:sp>
      </p:grpSp>
      <p:grpSp>
        <p:nvGrpSpPr>
          <p:cNvPr id="12" name="Group 11"/>
          <p:cNvGrpSpPr/>
          <p:nvPr/>
        </p:nvGrpSpPr>
        <p:grpSpPr>
          <a:xfrm>
            <a:off x="228600" y="4539719"/>
            <a:ext cx="990600" cy="641881"/>
            <a:chOff x="112" y="1727195"/>
            <a:chExt cx="990600" cy="641881"/>
          </a:xfrm>
          <a:solidFill>
            <a:srgbClr val="FFC000"/>
          </a:solidFill>
        </p:grpSpPr>
        <p:sp>
          <p:nvSpPr>
            <p:cNvPr id="13" name="Rectangle 12"/>
            <p:cNvSpPr/>
            <p:nvPr/>
          </p:nvSpPr>
          <p:spPr>
            <a:xfrm>
              <a:off x="112" y="1727195"/>
              <a:ext cx="978963" cy="48948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13"/>
            <p:cNvSpPr/>
            <p:nvPr/>
          </p:nvSpPr>
          <p:spPr>
            <a:xfrm>
              <a:off x="112" y="1727195"/>
              <a:ext cx="990600" cy="6418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Turbine </a:t>
              </a:r>
              <a:r>
                <a:rPr lang="en-US" sz="1200" b="1" dirty="0" smtClean="0">
                  <a:solidFill>
                    <a:schemeClr val="tx1"/>
                  </a:solidFill>
                </a:rPr>
                <a:t>R</a:t>
              </a:r>
              <a:r>
                <a:rPr lang="en-US" sz="1200" b="1" kern="1200" dirty="0" smtClean="0">
                  <a:solidFill>
                    <a:schemeClr val="tx1"/>
                  </a:solidFill>
                </a:rPr>
                <a:t>egime</a:t>
              </a:r>
              <a:r>
                <a:rPr lang="en-US" sz="1200" b="1" dirty="0" smtClean="0">
                  <a:solidFill>
                    <a:schemeClr val="tx1"/>
                  </a:solidFill>
                </a:rPr>
                <a:t> and</a:t>
              </a:r>
              <a:r>
                <a:rPr lang="en-US" sz="1200" b="1" kern="1200" dirty="0" smtClean="0">
                  <a:solidFill>
                    <a:schemeClr val="tx1"/>
                  </a:solidFill>
                </a:rPr>
                <a:t> Type</a:t>
              </a:r>
              <a:endParaRPr lang="en-US" sz="1200" b="1" kern="1200" dirty="0">
                <a:solidFill>
                  <a:schemeClr val="tx1"/>
                </a:solidFill>
              </a:endParaRPr>
            </a:p>
          </p:txBody>
        </p:sp>
      </p:grpSp>
      <p:sp>
        <p:nvSpPr>
          <p:cNvPr id="15" name="Right Arrow 14"/>
          <p:cNvSpPr/>
          <p:nvPr/>
        </p:nvSpPr>
        <p:spPr bwMode="auto">
          <a:xfrm rot="5400000">
            <a:off x="426680" y="2714499"/>
            <a:ext cx="582802" cy="458592"/>
          </a:xfrm>
          <a:prstGeom prst="rightArrow">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bg1"/>
              </a:solidFill>
              <a:effectLst/>
              <a:latin typeface="Arial" charset="0"/>
            </a:endParaRPr>
          </a:p>
        </p:txBody>
      </p:sp>
    </p:spTree>
    <p:extLst>
      <p:ext uri="{BB962C8B-B14F-4D97-AF65-F5344CB8AC3E}">
        <p14:creationId xmlns:p14="http://schemas.microsoft.com/office/powerpoint/2010/main" val="3706578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a:r>
              <a:rPr lang="en-US" sz="2800" b="1" dirty="0" smtClean="0">
                <a:latin typeface="+mj-lt"/>
              </a:rPr>
              <a:t>Test Standard to be </a:t>
            </a:r>
            <a:r>
              <a:rPr lang="en-US" sz="2800" b="1" dirty="0">
                <a:latin typeface="+mj-lt"/>
              </a:rPr>
              <a:t>C</a:t>
            </a:r>
            <a:r>
              <a:rPr lang="en-US" sz="2800" b="1" dirty="0" smtClean="0">
                <a:latin typeface="+mj-lt"/>
              </a:rPr>
              <a:t>onsidered</a:t>
            </a:r>
            <a:br>
              <a:rPr lang="en-US" sz="2800" b="1" dirty="0" smtClean="0">
                <a:latin typeface="+mj-lt"/>
              </a:rPr>
            </a:br>
            <a:r>
              <a:rPr lang="en-US" sz="2800" b="1" dirty="0" smtClean="0">
                <a:latin typeface="+mj-lt"/>
              </a:rPr>
              <a:t>(Hollingsworth &amp; </a:t>
            </a:r>
            <a:r>
              <a:rPr lang="en-US" sz="2800" b="1" dirty="0" err="1" smtClean="0">
                <a:latin typeface="+mj-lt"/>
              </a:rPr>
              <a:t>Vose</a:t>
            </a:r>
            <a:r>
              <a:rPr lang="en-US" sz="2800" b="1" dirty="0" smtClean="0">
                <a:latin typeface="+mj-lt"/>
              </a:rPr>
              <a:t>)</a:t>
            </a:r>
            <a:endParaRPr lang="en-US" sz="2800" b="1" dirty="0">
              <a:latin typeface="+mj-lt"/>
            </a:endParaRPr>
          </a:p>
        </p:txBody>
      </p:sp>
      <p:sp>
        <p:nvSpPr>
          <p:cNvPr id="3" name="Content Placeholder 2"/>
          <p:cNvSpPr>
            <a:spLocks noGrp="1"/>
          </p:cNvSpPr>
          <p:nvPr>
            <p:ph idx="1"/>
          </p:nvPr>
        </p:nvSpPr>
        <p:spPr/>
        <p:txBody>
          <a:bodyPr>
            <a:normAutofit lnSpcReduction="10000"/>
          </a:bodyPr>
          <a:lstStyle/>
          <a:p>
            <a:pPr lvl="1"/>
            <a:r>
              <a:rPr lang="en-US" sz="3000" dirty="0" smtClean="0"/>
              <a:t>Mechanical vs Charged Media</a:t>
            </a:r>
            <a:endParaRPr lang="en-US" sz="2200" dirty="0" smtClean="0"/>
          </a:p>
          <a:p>
            <a:pPr lvl="2"/>
            <a:r>
              <a:rPr lang="en-US" sz="2600" dirty="0" smtClean="0"/>
              <a:t>There are major differences in the test – and classification systems of standards and their revision</a:t>
            </a:r>
          </a:p>
          <a:p>
            <a:pPr lvl="3"/>
            <a:r>
              <a:rPr lang="en-US" sz="2000" dirty="0" smtClean="0"/>
              <a:t>ASHRAE 52.2 : 2007 or 2015, Appendix J</a:t>
            </a:r>
          </a:p>
          <a:p>
            <a:pPr lvl="4"/>
            <a:r>
              <a:rPr lang="en-US" sz="2000" dirty="0" smtClean="0"/>
              <a:t>Discharging is not mandatory and has no effect on classification</a:t>
            </a:r>
          </a:p>
          <a:p>
            <a:pPr lvl="3"/>
            <a:r>
              <a:rPr lang="en-US" sz="2000" dirty="0" smtClean="0"/>
              <a:t>EN779 : 2002 or 2012</a:t>
            </a:r>
          </a:p>
          <a:p>
            <a:pPr lvl="4"/>
            <a:r>
              <a:rPr lang="en-US" sz="2000" dirty="0" smtClean="0"/>
              <a:t>2002: discharged value is reported but has no effect on classification</a:t>
            </a:r>
          </a:p>
          <a:p>
            <a:pPr lvl="4"/>
            <a:r>
              <a:rPr lang="en-US" sz="2000" dirty="0" smtClean="0"/>
              <a:t>2012: discharging is mandatory for F7 – F9 and influences classification</a:t>
            </a:r>
            <a:endParaRPr lang="en-US" sz="2000" dirty="0"/>
          </a:p>
        </p:txBody>
      </p:sp>
    </p:spTree>
    <p:extLst>
      <p:ext uri="{BB962C8B-B14F-4D97-AF65-F5344CB8AC3E}">
        <p14:creationId xmlns:p14="http://schemas.microsoft.com/office/powerpoint/2010/main" val="7049442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380636" y="1471750"/>
            <a:ext cx="8382727" cy="5005250"/>
          </a:xfrm>
          <a:prstGeom prst="rect">
            <a:avLst/>
          </a:prstGeom>
          <a:ln>
            <a:solidFill>
              <a:schemeClr val="bg1"/>
            </a:solidFill>
          </a:ln>
        </p:spPr>
      </p:pic>
      <p:sp>
        <p:nvSpPr>
          <p:cNvPr id="2" name="Title 1"/>
          <p:cNvSpPr>
            <a:spLocks noGrp="1"/>
          </p:cNvSpPr>
          <p:nvPr>
            <p:ph type="title"/>
          </p:nvPr>
        </p:nvSpPr>
        <p:spPr>
          <a:xfrm>
            <a:off x="228600" y="381000"/>
            <a:ext cx="8077200" cy="685800"/>
          </a:xfrm>
        </p:spPr>
        <p:txBody>
          <a:bodyPr>
            <a:normAutofit fontScale="90000"/>
          </a:bodyPr>
          <a:lstStyle/>
          <a:p>
            <a:r>
              <a:rPr lang="en-US" sz="2800" b="1" dirty="0" smtClean="0"/>
              <a:t>HVAC – Discharge Impact of Charged Media </a:t>
            </a:r>
            <a:r>
              <a:rPr lang="en-US" sz="2800" b="1" dirty="0"/>
              <a:t/>
            </a:r>
            <a:br>
              <a:rPr lang="en-US" sz="2800" b="1" dirty="0"/>
            </a:br>
            <a:r>
              <a:rPr lang="en-US" sz="2800" b="1" dirty="0"/>
              <a:t>(Hollingsworth &amp; </a:t>
            </a:r>
            <a:r>
              <a:rPr lang="en-US" sz="2800" b="1" dirty="0" err="1"/>
              <a:t>Vose</a:t>
            </a:r>
            <a:r>
              <a:rPr lang="en-US" sz="2800" b="1" dirty="0"/>
              <a:t>)</a:t>
            </a:r>
          </a:p>
        </p:txBody>
      </p:sp>
      <p:sp>
        <p:nvSpPr>
          <p:cNvPr id="32" name="TextBox 31"/>
          <p:cNvSpPr txBox="1"/>
          <p:nvPr/>
        </p:nvSpPr>
        <p:spPr>
          <a:xfrm>
            <a:off x="2895600" y="2996625"/>
            <a:ext cx="1295400" cy="584775"/>
          </a:xfrm>
          <a:prstGeom prst="rect">
            <a:avLst/>
          </a:prstGeom>
          <a:noFill/>
          <a:ln>
            <a:solidFill>
              <a:srgbClr val="FF0000"/>
            </a:solidFill>
          </a:ln>
        </p:spPr>
        <p:txBody>
          <a:bodyPr wrap="square" rtlCol="0">
            <a:spAutoFit/>
          </a:bodyPr>
          <a:lstStyle/>
          <a:p>
            <a:r>
              <a:rPr lang="en-US" altLang="zh-CN" sz="1600" dirty="0" smtClean="0">
                <a:solidFill>
                  <a:schemeClr val="tx1"/>
                </a:solidFill>
              </a:rPr>
              <a:t>ASHRAE 52.2 App J</a:t>
            </a:r>
            <a:endParaRPr lang="zh-CN" altLang="en-US" sz="1600" dirty="0">
              <a:solidFill>
                <a:schemeClr val="tx1"/>
              </a:solidFill>
            </a:endParaRPr>
          </a:p>
        </p:txBody>
      </p:sp>
      <p:sp>
        <p:nvSpPr>
          <p:cNvPr id="33" name="TextBox 32"/>
          <p:cNvSpPr txBox="1"/>
          <p:nvPr/>
        </p:nvSpPr>
        <p:spPr>
          <a:xfrm>
            <a:off x="1981200" y="3700046"/>
            <a:ext cx="1447800" cy="338554"/>
          </a:xfrm>
          <a:prstGeom prst="rect">
            <a:avLst/>
          </a:prstGeom>
          <a:solidFill>
            <a:schemeClr val="bg1"/>
          </a:solidFill>
          <a:ln>
            <a:solidFill>
              <a:srgbClr val="92D050"/>
            </a:solidFill>
          </a:ln>
        </p:spPr>
        <p:txBody>
          <a:bodyPr wrap="square" rtlCol="0">
            <a:spAutoFit/>
          </a:bodyPr>
          <a:lstStyle/>
          <a:p>
            <a:r>
              <a:rPr lang="en-US" altLang="zh-CN" sz="1600" dirty="0" smtClean="0">
                <a:solidFill>
                  <a:schemeClr val="tx1"/>
                </a:solidFill>
              </a:rPr>
              <a:t>EN779:2012</a:t>
            </a:r>
            <a:endParaRPr lang="zh-CN" altLang="en-US" sz="1600" dirty="0">
              <a:solidFill>
                <a:schemeClr val="tx1"/>
              </a:solidFill>
            </a:endParaRPr>
          </a:p>
        </p:txBody>
      </p:sp>
      <p:cxnSp>
        <p:nvCxnSpPr>
          <p:cNvPr id="35" name="Straight Arrow Connector 34"/>
          <p:cNvCxnSpPr>
            <a:stCxn id="33" idx="2"/>
          </p:cNvCxnSpPr>
          <p:nvPr/>
        </p:nvCxnSpPr>
        <p:spPr bwMode="auto">
          <a:xfrm flipH="1">
            <a:off x="2590800" y="4038600"/>
            <a:ext cx="114300" cy="726263"/>
          </a:xfrm>
          <a:prstGeom prst="straightConnector1">
            <a:avLst/>
          </a:prstGeom>
          <a:solidFill>
            <a:schemeClr val="accent1"/>
          </a:solidFill>
          <a:ln w="9525" cap="flat" cmpd="sng" algn="ctr">
            <a:solidFill>
              <a:srgbClr val="92D050"/>
            </a:solidFill>
            <a:prstDash val="solid"/>
            <a:round/>
            <a:headEnd type="none" w="med" len="med"/>
            <a:tailEnd type="arrow"/>
          </a:ln>
          <a:effectLst/>
        </p:spPr>
      </p:cxnSp>
      <p:cxnSp>
        <p:nvCxnSpPr>
          <p:cNvPr id="8" name="Straight Arrow Connector 7"/>
          <p:cNvCxnSpPr>
            <a:stCxn id="32" idx="1"/>
          </p:cNvCxnSpPr>
          <p:nvPr/>
        </p:nvCxnSpPr>
        <p:spPr bwMode="auto">
          <a:xfrm flipH="1" flipV="1">
            <a:off x="2590800" y="3124200"/>
            <a:ext cx="304800" cy="164813"/>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9" name="TextBox 8"/>
          <p:cNvSpPr txBox="1"/>
          <p:nvPr/>
        </p:nvSpPr>
        <p:spPr>
          <a:xfrm>
            <a:off x="1219200" y="1616402"/>
            <a:ext cx="1143000" cy="646331"/>
          </a:xfrm>
          <a:prstGeom prst="rect">
            <a:avLst/>
          </a:prstGeom>
          <a:noFill/>
          <a:ln>
            <a:solidFill>
              <a:srgbClr val="0070C0"/>
            </a:solidFill>
          </a:ln>
        </p:spPr>
        <p:txBody>
          <a:bodyPr wrap="square" rtlCol="0">
            <a:spAutoFit/>
          </a:bodyPr>
          <a:lstStyle/>
          <a:p>
            <a:r>
              <a:rPr lang="en-US" dirty="0" smtClean="0"/>
              <a:t>Initial Frac Eff.</a:t>
            </a:r>
            <a:endParaRPr lang="en-US" dirty="0"/>
          </a:p>
        </p:txBody>
      </p:sp>
      <p:cxnSp>
        <p:nvCxnSpPr>
          <p:cNvPr id="11" name="Straight Arrow Connector 10"/>
          <p:cNvCxnSpPr/>
          <p:nvPr/>
        </p:nvCxnSpPr>
        <p:spPr bwMode="auto">
          <a:xfrm>
            <a:off x="2362200" y="2262733"/>
            <a:ext cx="228600" cy="404267"/>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119699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153400" cy="685800"/>
          </a:xfrm>
        </p:spPr>
        <p:txBody>
          <a:bodyPr>
            <a:noAutofit/>
          </a:bodyPr>
          <a:lstStyle/>
          <a:p>
            <a:r>
              <a:rPr lang="en-US" sz="2500" b="1" dirty="0" smtClean="0"/>
              <a:t>Discharge Characteristic of Mechanical</a:t>
            </a:r>
            <a:r>
              <a:rPr lang="en-US" sz="2500" b="1" baseline="24000" dirty="0" smtClean="0"/>
              <a:t> </a:t>
            </a:r>
            <a:r>
              <a:rPr lang="en-US" sz="2500" b="1" dirty="0" smtClean="0"/>
              <a:t>Media</a:t>
            </a:r>
            <a:br>
              <a:rPr lang="en-US" sz="2500" b="1" dirty="0" smtClean="0"/>
            </a:br>
            <a:r>
              <a:rPr lang="en-US" sz="2500" b="1" dirty="0" smtClean="0"/>
              <a:t>Wet laid glass and NanoWave</a:t>
            </a:r>
            <a:r>
              <a:rPr lang="en-US" sz="2500" b="1" baseline="12000" dirty="0" smtClean="0"/>
              <a:t>®</a:t>
            </a:r>
            <a:r>
              <a:rPr lang="en-US" sz="2500" b="1" baseline="24000" dirty="0" smtClean="0"/>
              <a:t> </a:t>
            </a:r>
            <a:br>
              <a:rPr lang="en-US" sz="2500" b="1" baseline="24000" dirty="0" smtClean="0"/>
            </a:br>
            <a:r>
              <a:rPr lang="en-US" sz="2500" b="1" dirty="0"/>
              <a:t>(Hollingsworth &amp; </a:t>
            </a:r>
            <a:r>
              <a:rPr lang="en-US" sz="2500" b="1" dirty="0" err="1"/>
              <a:t>Vose</a:t>
            </a:r>
            <a:r>
              <a:rPr lang="en-US" sz="2500" b="1" dirty="0"/>
              <a:t>)</a:t>
            </a:r>
          </a:p>
        </p:txBody>
      </p:sp>
      <p:pic>
        <p:nvPicPr>
          <p:cNvPr id="4" name="Picture 3"/>
          <p:cNvPicPr>
            <a:picLocks noChangeAspect="1"/>
          </p:cNvPicPr>
          <p:nvPr/>
        </p:nvPicPr>
        <p:blipFill>
          <a:blip r:embed="rId3" cstate="print"/>
          <a:stretch>
            <a:fillRect/>
          </a:stretch>
        </p:blipFill>
        <p:spPr>
          <a:xfrm>
            <a:off x="304800" y="1600200"/>
            <a:ext cx="7923872" cy="4724400"/>
          </a:xfrm>
          <a:prstGeom prst="rect">
            <a:avLst/>
          </a:prstGeom>
        </p:spPr>
      </p:pic>
    </p:spTree>
    <p:extLst>
      <p:ext uri="{BB962C8B-B14F-4D97-AF65-F5344CB8AC3E}">
        <p14:creationId xmlns:p14="http://schemas.microsoft.com/office/powerpoint/2010/main" val="146664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2800" b="1" dirty="0" smtClean="0"/>
              <a:t>GT Inlet Air Filter Decision Guide is part of a whole system</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3750141"/>
              </p:ext>
            </p:extLst>
          </p:nvPr>
        </p:nvGraphicFramePr>
        <p:xfrm>
          <a:off x="457201" y="1524000"/>
          <a:ext cx="8229599" cy="357632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1422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r>
                        <a:rPr lang="en-US" dirty="0" smtClean="0"/>
                        <a:t>IFN article</a:t>
                      </a:r>
                      <a:endParaRPr lang="en-US" dirty="0"/>
                    </a:p>
                  </a:txBody>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r>
              <a:tr h="370840">
                <a:tc>
                  <a:txBody>
                    <a:bodyPr/>
                    <a:lstStyle/>
                    <a:p>
                      <a:endParaRPr lang="en-US" dirty="0"/>
                    </a:p>
                  </a:txBody>
                  <a:tcPr>
                    <a:solidFill>
                      <a:srgbClr val="FF0000"/>
                    </a:solidFill>
                  </a:tcPr>
                </a:tc>
                <a:tc gridSpan="5">
                  <a:txBody>
                    <a:bodyPr/>
                    <a:lstStyle/>
                    <a:p>
                      <a:r>
                        <a:rPr lang="en-US" dirty="0" smtClean="0"/>
                        <a:t> Gas Turbine and Combined Cycle Decisions </a:t>
                      </a:r>
                      <a:r>
                        <a:rPr lang="en-US" baseline="0" dirty="0" smtClean="0"/>
                        <a:t> Program with GTCC Decision Orchard, decision guides, and operating system</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endParaRPr lang="en-US" dirty="0"/>
                    </a:p>
                  </a:txBody>
                  <a:tcPr>
                    <a:solidFill>
                      <a:srgbClr val="FF0000"/>
                    </a:solidFill>
                  </a:tcPr>
                </a:tc>
              </a:tr>
              <a:tr h="370840">
                <a:tc>
                  <a:txBody>
                    <a:bodyPr/>
                    <a:lstStyle/>
                    <a:p>
                      <a:endParaRPr lang="en-US" dirty="0"/>
                    </a:p>
                  </a:txBody>
                  <a:tcPr>
                    <a:solidFill>
                      <a:srgbClr val="FF0000"/>
                    </a:solidFill>
                  </a:tcPr>
                </a:tc>
                <a:tc gridSpan="5">
                  <a:txBody>
                    <a:bodyPr/>
                    <a:lstStyle/>
                    <a:p>
                      <a:r>
                        <a:rPr lang="en-US" sz="1600" dirty="0" smtClean="0"/>
                        <a:t>4As</a:t>
                      </a:r>
                      <a:r>
                        <a:rPr lang="en-US" sz="1600" baseline="0" dirty="0" smtClean="0"/>
                        <a:t> Operating system</a:t>
                      </a:r>
                    </a:p>
                    <a:p>
                      <a:pPr marL="285750" indent="-285750">
                        <a:buFont typeface="Arial" panose="020B0604020202020204" pitchFamily="34" charset="0"/>
                        <a:buChar char="•"/>
                      </a:pPr>
                      <a:r>
                        <a:rPr lang="en-US" sz="1600" b="1" dirty="0" smtClean="0"/>
                        <a:t>Alerts</a:t>
                      </a:r>
                      <a:r>
                        <a:rPr lang="en-US" sz="1600" dirty="0" smtClean="0"/>
                        <a:t>:  Weekly</a:t>
                      </a:r>
                      <a:r>
                        <a:rPr lang="en-US" sz="1600" baseline="0" dirty="0" smtClean="0"/>
                        <a:t> GTCC Alert and articles in CCJ and IFN</a:t>
                      </a:r>
                    </a:p>
                    <a:p>
                      <a:pPr marL="285750" indent="-285750">
                        <a:buFont typeface="Arial" panose="020B0604020202020204" pitchFamily="34" charset="0"/>
                        <a:buChar char="•"/>
                      </a:pPr>
                      <a:r>
                        <a:rPr lang="en-US" sz="1600" b="1" baseline="0" dirty="0" smtClean="0"/>
                        <a:t>Answers</a:t>
                      </a:r>
                      <a:r>
                        <a:rPr lang="en-US" sz="1600" baseline="0" dirty="0" smtClean="0"/>
                        <a:t>:  Orchard Answers with Decision guide locator</a:t>
                      </a:r>
                    </a:p>
                    <a:p>
                      <a:pPr marL="285750" indent="-285750">
                        <a:buFont typeface="Arial" panose="020B0604020202020204" pitchFamily="34" charset="0"/>
                        <a:buChar char="•"/>
                      </a:pPr>
                      <a:r>
                        <a:rPr lang="en-US" sz="1600" b="1" baseline="0" dirty="0" smtClean="0"/>
                        <a:t>Analysis</a:t>
                      </a:r>
                      <a:r>
                        <a:rPr lang="en-US" sz="1600" baseline="0" dirty="0" smtClean="0"/>
                        <a:t>:  conference debates, hot topic hours , expert support , white papers and </a:t>
                      </a:r>
                      <a:r>
                        <a:rPr lang="en-US" sz="1600" b="1" kern="1200" dirty="0" err="1" smtClean="0">
                          <a:solidFill>
                            <a:schemeClr val="dk1"/>
                          </a:solidFill>
                          <a:effectLst/>
                          <a:latin typeface="+mn-lt"/>
                          <a:ea typeface="+mn-ea"/>
                          <a:cs typeface="+mn-cs"/>
                          <a:hlinkClick r:id="rId2"/>
                        </a:rPr>
                        <a:t>InterWebviews</a:t>
                      </a:r>
                      <a:r>
                        <a:rPr lang="en-US" sz="1600" b="1" kern="1200" dirty="0" smtClean="0">
                          <a:solidFill>
                            <a:schemeClr val="dk1"/>
                          </a:solidFill>
                          <a:effectLst/>
                          <a:latin typeface="+mn-lt"/>
                          <a:ea typeface="+mn-ea"/>
                          <a:cs typeface="+mn-cs"/>
                          <a:hlinkClick r:id="rId2"/>
                        </a:rPr>
                        <a:t>™</a:t>
                      </a:r>
                      <a:r>
                        <a:rPr lang="en-US" sz="1600" b="1" kern="1200" dirty="0" smtClean="0">
                          <a:solidFill>
                            <a:schemeClr val="dk1"/>
                          </a:solidFill>
                          <a:effectLst/>
                          <a:latin typeface="+mn-lt"/>
                          <a:ea typeface="+mn-ea"/>
                          <a:cs typeface="+mn-cs"/>
                        </a:rPr>
                        <a:t>  </a:t>
                      </a:r>
                      <a:r>
                        <a:rPr lang="en-US" sz="1600" baseline="0" dirty="0" smtClean="0"/>
                        <a:t> in many languages</a:t>
                      </a:r>
                    </a:p>
                    <a:p>
                      <a:pPr marL="285750" indent="-285750">
                        <a:buFont typeface="Arial" panose="020B0604020202020204" pitchFamily="34" charset="0"/>
                        <a:buChar char="•"/>
                      </a:pPr>
                      <a:r>
                        <a:rPr lang="en-US" sz="1600" b="1" baseline="0" dirty="0" smtClean="0"/>
                        <a:t>Advancement</a:t>
                      </a:r>
                      <a:r>
                        <a:rPr lang="en-US" sz="1600" baseline="0" dirty="0" smtClean="0"/>
                        <a:t>:  recorded webinars and access to program</a:t>
                      </a:r>
                      <a:endParaRPr lang="en-US" sz="1600" dirty="0" smtClean="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dirty="0"/>
                    </a:p>
                  </a:txBody>
                  <a:tcPr>
                    <a:solidFill>
                      <a:srgbClr val="FF0000"/>
                    </a:solidFill>
                  </a:tcPr>
                </a:tc>
              </a:tr>
              <a:tr h="370840">
                <a:tc gridSpan="7">
                  <a:txBody>
                    <a:bodyPr/>
                    <a:lstStyle/>
                    <a:p>
                      <a:r>
                        <a:rPr lang="en-US" sz="1600" dirty="0" smtClean="0"/>
                        <a:t>---------------------------------------  Global Decisions Orchard  ---------------------------------------</a:t>
                      </a:r>
                      <a:endParaRPr lang="en-US" sz="16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r>
            </a:tbl>
          </a:graphicData>
        </a:graphic>
      </p:graphicFrame>
      <p:sp>
        <p:nvSpPr>
          <p:cNvPr id="5" name="TextBox 4"/>
          <p:cNvSpPr txBox="1"/>
          <p:nvPr/>
        </p:nvSpPr>
        <p:spPr>
          <a:xfrm flipH="1">
            <a:off x="762000" y="5657671"/>
            <a:ext cx="7467600" cy="1200329"/>
          </a:xfrm>
          <a:prstGeom prst="rect">
            <a:avLst/>
          </a:prstGeom>
          <a:noFill/>
        </p:spPr>
        <p:txBody>
          <a:bodyPr wrap="square" rtlCol="0">
            <a:spAutoFit/>
          </a:bodyPr>
          <a:lstStyle/>
          <a:p>
            <a:r>
              <a:rPr lang="en-US" sz="1400" dirty="0" smtClean="0"/>
              <a:t>This </a:t>
            </a:r>
            <a:r>
              <a:rPr lang="en-US" sz="1400" dirty="0" err="1" smtClean="0"/>
              <a:t>GdPS</a:t>
            </a:r>
            <a:r>
              <a:rPr lang="en-US" sz="1400" dirty="0" smtClean="0"/>
              <a:t> is part of a whole system.  It is route map to the larger database and a  complete service for gas turbine operators – </a:t>
            </a:r>
            <a:r>
              <a:rPr lang="en-US" sz="1400" i="1" dirty="0" smtClean="0"/>
              <a:t>Gas Turbine and Combined Cycle Decisions.  </a:t>
            </a:r>
          </a:p>
          <a:p>
            <a:endParaRPr lang="en-US" sz="1400" i="1" dirty="0"/>
          </a:p>
          <a:p>
            <a:r>
              <a:rPr lang="en-US" sz="1400" dirty="0" smtClean="0"/>
              <a:t>The June  Filtration news article will be a compressed version of the revised summary as shaped by the AFS session</a:t>
            </a:r>
            <a:r>
              <a:rPr lang="en-US" sz="1600" dirty="0" smtClean="0"/>
              <a:t>.</a:t>
            </a:r>
            <a:endParaRPr lang="en-US" sz="1600" dirty="0"/>
          </a:p>
        </p:txBody>
      </p:sp>
    </p:spTree>
    <p:extLst>
      <p:ext uri="{BB962C8B-B14F-4D97-AF65-F5344CB8AC3E}">
        <p14:creationId xmlns:p14="http://schemas.microsoft.com/office/powerpoint/2010/main" val="1891527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57200"/>
            <a:ext cx="8077200" cy="685800"/>
          </a:xfrm>
        </p:spPr>
        <p:txBody>
          <a:bodyPr>
            <a:normAutofit fontScale="90000"/>
          </a:bodyPr>
          <a:lstStyle/>
          <a:p>
            <a:r>
              <a:rPr lang="en-GB" sz="2800" b="1" dirty="0"/>
              <a:t>Evolution of Filter </a:t>
            </a:r>
            <a:r>
              <a:rPr lang="en-GB" sz="2800" b="1" dirty="0" smtClean="0"/>
              <a:t>Performance</a:t>
            </a:r>
            <a:br>
              <a:rPr lang="en-GB" sz="2800" b="1" dirty="0" smtClean="0"/>
            </a:br>
            <a:r>
              <a:rPr lang="en-US" sz="2800" b="1" dirty="0"/>
              <a:t>(Hollingsworth &amp; </a:t>
            </a:r>
            <a:r>
              <a:rPr lang="en-US" sz="2800" b="1" dirty="0" err="1"/>
              <a:t>Vose</a:t>
            </a:r>
            <a:r>
              <a:rPr lang="en-US" sz="2800" b="1" dirty="0"/>
              <a:t>)</a:t>
            </a:r>
          </a:p>
        </p:txBody>
      </p:sp>
      <p:sp>
        <p:nvSpPr>
          <p:cNvPr id="5" name="Content Placeholder 4"/>
          <p:cNvSpPr>
            <a:spLocks noGrp="1"/>
          </p:cNvSpPr>
          <p:nvPr>
            <p:ph sz="half" idx="1"/>
          </p:nvPr>
        </p:nvSpPr>
        <p:spPr>
          <a:xfrm>
            <a:off x="228600" y="1524000"/>
            <a:ext cx="4191000" cy="533400"/>
          </a:xfrm>
        </p:spPr>
        <p:txBody>
          <a:bodyPr/>
          <a:lstStyle/>
          <a:p>
            <a:pPr marL="0" indent="0" algn="ctr">
              <a:buNone/>
            </a:pPr>
            <a:r>
              <a:rPr lang="en-US" sz="1900" b="1" dirty="0" smtClean="0"/>
              <a:t>Rapid Loss of 0.4µm Efficiency</a:t>
            </a:r>
            <a:endParaRPr lang="en-US" sz="1900" b="1" dirty="0"/>
          </a:p>
        </p:txBody>
      </p:sp>
      <p:sp>
        <p:nvSpPr>
          <p:cNvPr id="6" name="Content Placeholder 5"/>
          <p:cNvSpPr>
            <a:spLocks noGrp="1"/>
          </p:cNvSpPr>
          <p:nvPr>
            <p:ph sz="half" idx="2"/>
          </p:nvPr>
        </p:nvSpPr>
        <p:spPr>
          <a:xfrm>
            <a:off x="4484224" y="1524000"/>
            <a:ext cx="4507376" cy="533400"/>
          </a:xfrm>
        </p:spPr>
        <p:txBody>
          <a:bodyPr/>
          <a:lstStyle/>
          <a:p>
            <a:pPr marL="0" indent="0" algn="ctr">
              <a:buNone/>
            </a:pPr>
            <a:r>
              <a:rPr lang="en-US" sz="2000" b="1" dirty="0" smtClean="0"/>
              <a:t>Increased Air </a:t>
            </a:r>
            <a:r>
              <a:rPr lang="en-US" sz="1900" b="1" dirty="0" smtClean="0"/>
              <a:t>Resistance</a:t>
            </a:r>
            <a:r>
              <a:rPr lang="en-US" sz="2000" b="1" dirty="0" smtClean="0"/>
              <a:t> in 2 weeks</a:t>
            </a:r>
            <a:endParaRPr lang="en-US" sz="2000" b="1" dirty="0"/>
          </a:p>
        </p:txBody>
      </p:sp>
      <p:pic>
        <p:nvPicPr>
          <p:cNvPr id="1026" name="Picture 2"/>
          <p:cNvPicPr>
            <a:picLocks noChangeAspect="1" noChangeArrowheads="1"/>
          </p:cNvPicPr>
          <p:nvPr/>
        </p:nvPicPr>
        <p:blipFill>
          <a:blip r:embed="rId3" cstate="print"/>
          <a:srcRect/>
          <a:stretch>
            <a:fillRect/>
          </a:stretch>
        </p:blipFill>
        <p:spPr bwMode="auto">
          <a:xfrm>
            <a:off x="211975" y="2209800"/>
            <a:ext cx="4301681" cy="3276600"/>
          </a:xfrm>
          <a:prstGeom prst="rect">
            <a:avLst/>
          </a:prstGeom>
          <a:noFill/>
          <a:ln w="9525">
            <a:noFill/>
            <a:miter lim="800000"/>
            <a:headEnd/>
            <a:tailEnd/>
          </a:ln>
          <a:effectLst/>
        </p:spPr>
      </p:pic>
      <p:cxnSp>
        <p:nvCxnSpPr>
          <p:cNvPr id="8" name="Straight Connector 7"/>
          <p:cNvCxnSpPr/>
          <p:nvPr/>
        </p:nvCxnSpPr>
        <p:spPr bwMode="auto">
          <a:xfrm>
            <a:off x="852055" y="3691307"/>
            <a:ext cx="2297576" cy="0"/>
          </a:xfrm>
          <a:prstGeom prst="line">
            <a:avLst/>
          </a:prstGeom>
          <a:solidFill>
            <a:schemeClr val="accent1"/>
          </a:solidFill>
          <a:ln w="38100" cap="flat" cmpd="sng" algn="ctr">
            <a:solidFill>
              <a:srgbClr val="92D050"/>
            </a:solidFill>
            <a:prstDash val="sysDash"/>
            <a:round/>
            <a:headEnd type="none" w="med" len="med"/>
            <a:tailEnd type="none" w="med" len="med"/>
          </a:ln>
          <a:effectLst/>
        </p:spPr>
      </p:cxnSp>
      <p:cxnSp>
        <p:nvCxnSpPr>
          <p:cNvPr id="9" name="Straight Connector 8"/>
          <p:cNvCxnSpPr/>
          <p:nvPr/>
        </p:nvCxnSpPr>
        <p:spPr bwMode="auto">
          <a:xfrm>
            <a:off x="852055" y="3962857"/>
            <a:ext cx="2297576" cy="0"/>
          </a:xfrm>
          <a:prstGeom prst="line">
            <a:avLst/>
          </a:prstGeom>
          <a:solidFill>
            <a:schemeClr val="accent1"/>
          </a:solidFill>
          <a:ln w="38100" cap="flat" cmpd="sng" algn="ctr">
            <a:solidFill>
              <a:srgbClr val="0070C0"/>
            </a:solidFill>
            <a:prstDash val="sysDash"/>
            <a:round/>
            <a:headEnd type="none" w="med" len="med"/>
            <a:tailEnd type="none" w="med" len="med"/>
          </a:ln>
          <a:effectLst/>
        </p:spPr>
      </p:cxnSp>
      <p:cxnSp>
        <p:nvCxnSpPr>
          <p:cNvPr id="10" name="Straight Connector 9"/>
          <p:cNvCxnSpPr/>
          <p:nvPr/>
        </p:nvCxnSpPr>
        <p:spPr bwMode="auto">
          <a:xfrm>
            <a:off x="838200" y="4638967"/>
            <a:ext cx="2297576" cy="0"/>
          </a:xfrm>
          <a:prstGeom prst="line">
            <a:avLst/>
          </a:prstGeom>
          <a:solidFill>
            <a:schemeClr val="accent1"/>
          </a:solidFill>
          <a:ln w="38100" cap="flat" cmpd="sng" algn="ctr">
            <a:solidFill>
              <a:srgbClr val="C00000"/>
            </a:solidFill>
            <a:prstDash val="sysDash"/>
            <a:round/>
            <a:headEnd type="none" w="med" len="med"/>
            <a:tailEnd type="none" w="med" len="med"/>
          </a:ln>
          <a:effectLst/>
        </p:spPr>
      </p:cxnSp>
      <p:cxnSp>
        <p:nvCxnSpPr>
          <p:cNvPr id="11" name="Straight Connector 10"/>
          <p:cNvCxnSpPr/>
          <p:nvPr/>
        </p:nvCxnSpPr>
        <p:spPr bwMode="auto">
          <a:xfrm>
            <a:off x="3276600" y="5180672"/>
            <a:ext cx="845357" cy="0"/>
          </a:xfrm>
          <a:prstGeom prst="line">
            <a:avLst/>
          </a:prstGeom>
          <a:solidFill>
            <a:schemeClr val="accent1"/>
          </a:solidFill>
          <a:ln w="28575" cap="flat" cmpd="sng" algn="ctr">
            <a:solidFill>
              <a:schemeClr val="tx1"/>
            </a:solidFill>
            <a:prstDash val="sysDash"/>
            <a:round/>
            <a:headEnd type="none" w="med" len="med"/>
            <a:tailEnd type="none" w="med" len="med"/>
          </a:ln>
          <a:effectLst/>
        </p:spPr>
      </p:cxnSp>
      <p:sp>
        <p:nvSpPr>
          <p:cNvPr id="12" name="TextBox 11"/>
          <p:cNvSpPr txBox="1"/>
          <p:nvPr/>
        </p:nvSpPr>
        <p:spPr>
          <a:xfrm>
            <a:off x="3124200" y="4799672"/>
            <a:ext cx="1143000" cy="369332"/>
          </a:xfrm>
          <a:prstGeom prst="rect">
            <a:avLst/>
          </a:prstGeom>
          <a:solidFill>
            <a:schemeClr val="bg1"/>
          </a:solidFill>
        </p:spPr>
        <p:txBody>
          <a:bodyPr wrap="square" rtlCol="0">
            <a:spAutoFit/>
          </a:bodyPr>
          <a:lstStyle/>
          <a:p>
            <a:r>
              <a:rPr lang="en-GB" sz="900" dirty="0" smtClean="0">
                <a:solidFill>
                  <a:schemeClr val="tx1"/>
                </a:solidFill>
              </a:rPr>
              <a:t>IPA Discharged Efficiency</a:t>
            </a:r>
            <a:endParaRPr lang="en-GB" sz="900" dirty="0">
              <a:solidFill>
                <a:schemeClr val="tx1"/>
              </a:solidFill>
            </a:endParaRPr>
          </a:p>
        </p:txBody>
      </p:sp>
      <p:sp>
        <p:nvSpPr>
          <p:cNvPr id="20" name="TextBox 19"/>
          <p:cNvSpPr txBox="1"/>
          <p:nvPr/>
        </p:nvSpPr>
        <p:spPr>
          <a:xfrm>
            <a:off x="235525" y="5722203"/>
            <a:ext cx="4274821" cy="830997"/>
          </a:xfrm>
          <a:prstGeom prst="rect">
            <a:avLst/>
          </a:prstGeom>
          <a:noFill/>
          <a:ln>
            <a:solidFill>
              <a:srgbClr val="FF0000"/>
            </a:solidFill>
          </a:ln>
        </p:spPr>
        <p:txBody>
          <a:bodyPr wrap="square" rtlCol="0">
            <a:spAutoFit/>
          </a:bodyPr>
          <a:lstStyle/>
          <a:p>
            <a:pPr marL="285750" indent="-285750">
              <a:buFont typeface="Wingdings" pitchFamily="2" charset="2"/>
              <a:buChar char="§"/>
            </a:pPr>
            <a:r>
              <a:rPr lang="en-GB" sz="1600" b="1" dirty="0" smtClean="0">
                <a:solidFill>
                  <a:srgbClr val="FF0000"/>
                </a:solidFill>
              </a:rPr>
              <a:t>Charged media can </a:t>
            </a:r>
            <a:r>
              <a:rPr lang="en-GB" sz="1600" b="1" dirty="0">
                <a:solidFill>
                  <a:srgbClr val="FF0000"/>
                </a:solidFill>
              </a:rPr>
              <a:t>rapidly </a:t>
            </a:r>
            <a:r>
              <a:rPr lang="en-GB" sz="1600" b="1" dirty="0" smtClean="0">
                <a:solidFill>
                  <a:srgbClr val="FF0000"/>
                </a:solidFill>
              </a:rPr>
              <a:t>lose </a:t>
            </a:r>
            <a:r>
              <a:rPr lang="en-GB" sz="1600" b="1" dirty="0">
                <a:solidFill>
                  <a:srgbClr val="FF0000"/>
                </a:solidFill>
              </a:rPr>
              <a:t>all </a:t>
            </a:r>
            <a:r>
              <a:rPr lang="en-GB" sz="1600" b="1" dirty="0" smtClean="0">
                <a:solidFill>
                  <a:srgbClr val="FF0000"/>
                </a:solidFill>
              </a:rPr>
              <a:t>performance</a:t>
            </a:r>
          </a:p>
          <a:p>
            <a:pPr marL="285750" indent="-285750" algn="l">
              <a:buFont typeface="Wingdings" pitchFamily="2" charset="2"/>
              <a:buChar char="§"/>
            </a:pPr>
            <a:r>
              <a:rPr lang="en-GB" sz="1600" b="1" dirty="0" smtClean="0">
                <a:solidFill>
                  <a:srgbClr val="FF0000"/>
                </a:solidFill>
              </a:rPr>
              <a:t>IPA </a:t>
            </a:r>
            <a:r>
              <a:rPr lang="en-GB" sz="1600" b="1" dirty="0">
                <a:solidFill>
                  <a:srgbClr val="FF0000"/>
                </a:solidFill>
              </a:rPr>
              <a:t>d</a:t>
            </a:r>
            <a:r>
              <a:rPr lang="en-GB" sz="1600" b="1" dirty="0" smtClean="0">
                <a:solidFill>
                  <a:srgbClr val="FF0000"/>
                </a:solidFill>
              </a:rPr>
              <a:t>ischarge simulates real life</a:t>
            </a:r>
            <a:endParaRPr lang="en-GB" sz="1600" b="1" dirty="0">
              <a:solidFill>
                <a:srgbClr val="FF0000"/>
              </a:solidFill>
            </a:endParaRPr>
          </a:p>
        </p:txBody>
      </p:sp>
      <p:sp>
        <p:nvSpPr>
          <p:cNvPr id="23" name="TextBox 22"/>
          <p:cNvSpPr txBox="1"/>
          <p:nvPr/>
        </p:nvSpPr>
        <p:spPr>
          <a:xfrm>
            <a:off x="4585531" y="5721021"/>
            <a:ext cx="4507993" cy="830997"/>
          </a:xfrm>
          <a:prstGeom prst="rect">
            <a:avLst/>
          </a:prstGeom>
          <a:noFill/>
          <a:ln>
            <a:solidFill>
              <a:srgbClr val="FF0000"/>
            </a:solidFill>
          </a:ln>
        </p:spPr>
        <p:txBody>
          <a:bodyPr wrap="square" rtlCol="0">
            <a:spAutoFit/>
          </a:bodyPr>
          <a:lstStyle/>
          <a:p>
            <a:pPr marL="285750" indent="-285750">
              <a:buFont typeface="Wingdings" pitchFamily="2" charset="2"/>
              <a:buChar char="§"/>
            </a:pPr>
            <a:r>
              <a:rPr lang="en-GB" sz="1600" b="1" dirty="0" smtClean="0">
                <a:solidFill>
                  <a:srgbClr val="FF0000"/>
                </a:solidFill>
              </a:rPr>
              <a:t>Charged </a:t>
            </a:r>
            <a:r>
              <a:rPr lang="en-GB" sz="1600" b="1" dirty="0">
                <a:solidFill>
                  <a:srgbClr val="FF0000"/>
                </a:solidFill>
              </a:rPr>
              <a:t>synthetic media </a:t>
            </a:r>
            <a:r>
              <a:rPr lang="en-GB" sz="1600" b="1" dirty="0" smtClean="0">
                <a:solidFill>
                  <a:srgbClr val="FF0000"/>
                </a:solidFill>
              </a:rPr>
              <a:t>quickly increases air resistance</a:t>
            </a:r>
            <a:endParaRPr lang="en-GB" sz="1600" b="1" dirty="0">
              <a:solidFill>
                <a:srgbClr val="FF0000"/>
              </a:solidFill>
            </a:endParaRPr>
          </a:p>
          <a:p>
            <a:pPr marL="285750" indent="-285750" algn="l">
              <a:buFont typeface="Wingdings" pitchFamily="2" charset="2"/>
              <a:buChar char="§"/>
            </a:pPr>
            <a:r>
              <a:rPr lang="en-GB" sz="1600" b="1" dirty="0" smtClean="0">
                <a:solidFill>
                  <a:srgbClr val="FF0000"/>
                </a:solidFill>
              </a:rPr>
              <a:t>High air resistance and energy usage</a:t>
            </a:r>
            <a:endParaRPr lang="en-GB" sz="1600" b="1" dirty="0">
              <a:solidFill>
                <a:srgbClr val="FF0000"/>
              </a:solidFill>
            </a:endParaRPr>
          </a:p>
        </p:txBody>
      </p:sp>
      <p:pic>
        <p:nvPicPr>
          <p:cNvPr id="1028" name="Picture 4"/>
          <p:cNvPicPr>
            <a:picLocks noChangeAspect="1" noChangeArrowheads="1"/>
          </p:cNvPicPr>
          <p:nvPr/>
        </p:nvPicPr>
        <p:blipFill>
          <a:blip r:embed="rId4" cstate="print"/>
          <a:srcRect/>
          <a:stretch>
            <a:fillRect/>
          </a:stretch>
        </p:blipFill>
        <p:spPr bwMode="auto">
          <a:xfrm>
            <a:off x="4565075" y="2196840"/>
            <a:ext cx="4563548" cy="3276600"/>
          </a:xfrm>
          <a:prstGeom prst="rect">
            <a:avLst/>
          </a:prstGeom>
          <a:noFill/>
          <a:ln w="9525">
            <a:noFill/>
            <a:miter lim="800000"/>
            <a:headEnd/>
            <a:tailEnd/>
          </a:ln>
          <a:effectLst/>
        </p:spPr>
      </p:pic>
      <p:sp>
        <p:nvSpPr>
          <p:cNvPr id="2" name="TextBox 1"/>
          <p:cNvSpPr txBox="1"/>
          <p:nvPr/>
        </p:nvSpPr>
        <p:spPr>
          <a:xfrm>
            <a:off x="714828" y="2325469"/>
            <a:ext cx="3352800" cy="646331"/>
          </a:xfrm>
          <a:prstGeom prst="rect">
            <a:avLst/>
          </a:prstGeom>
          <a:solidFill>
            <a:schemeClr val="bg1"/>
          </a:solidFill>
        </p:spPr>
        <p:txBody>
          <a:bodyPr wrap="square" rtlCol="0">
            <a:spAutoFit/>
          </a:bodyPr>
          <a:lstStyle/>
          <a:p>
            <a:pPr algn="ctr"/>
            <a:r>
              <a:rPr lang="en-US" b="1" dirty="0" smtClean="0"/>
              <a:t>MERV12 Filter Field Testing</a:t>
            </a:r>
          </a:p>
          <a:p>
            <a:pPr algn="ctr"/>
            <a:r>
              <a:rPr lang="en-US" b="1" dirty="0" smtClean="0"/>
              <a:t>0.4µm Efficiency </a:t>
            </a:r>
            <a:endParaRPr lang="en-US" b="1" dirty="0"/>
          </a:p>
        </p:txBody>
      </p:sp>
      <p:sp>
        <p:nvSpPr>
          <p:cNvPr id="15" name="TextBox 14"/>
          <p:cNvSpPr txBox="1"/>
          <p:nvPr/>
        </p:nvSpPr>
        <p:spPr>
          <a:xfrm>
            <a:off x="5181600" y="2414336"/>
            <a:ext cx="3352800" cy="646331"/>
          </a:xfrm>
          <a:prstGeom prst="rect">
            <a:avLst/>
          </a:prstGeom>
          <a:solidFill>
            <a:schemeClr val="bg1"/>
          </a:solidFill>
        </p:spPr>
        <p:txBody>
          <a:bodyPr wrap="square" rtlCol="0">
            <a:spAutoFit/>
          </a:bodyPr>
          <a:lstStyle/>
          <a:p>
            <a:pPr algn="ctr"/>
            <a:r>
              <a:rPr lang="en-US" b="1" dirty="0" smtClean="0"/>
              <a:t>MERV12 Filter Field Testing</a:t>
            </a:r>
          </a:p>
          <a:p>
            <a:pPr algn="ctr"/>
            <a:r>
              <a:rPr lang="en-US" b="1" dirty="0" smtClean="0"/>
              <a:t>Air Resistance in Pa</a:t>
            </a:r>
            <a:endParaRPr lang="en-US" b="1" dirty="0"/>
          </a:p>
        </p:txBody>
      </p:sp>
      <p:cxnSp>
        <p:nvCxnSpPr>
          <p:cNvPr id="16" name="Straight Connector 15"/>
          <p:cNvCxnSpPr/>
          <p:nvPr/>
        </p:nvCxnSpPr>
        <p:spPr bwMode="auto">
          <a:xfrm flipV="1">
            <a:off x="1295400" y="3095173"/>
            <a:ext cx="0" cy="1828799"/>
          </a:xfrm>
          <a:prstGeom prst="line">
            <a:avLst/>
          </a:prstGeom>
          <a:solidFill>
            <a:schemeClr val="accent1"/>
          </a:solidFill>
          <a:ln w="28575" cap="flat" cmpd="sng" algn="ctr">
            <a:solidFill>
              <a:srgbClr val="C00000"/>
            </a:solidFill>
            <a:prstDash val="dash"/>
            <a:round/>
            <a:headEnd type="none" w="med" len="med"/>
            <a:tailEnd type="none" w="med" len="med"/>
          </a:ln>
          <a:effectLst/>
        </p:spPr>
      </p:cxnSp>
      <p:cxnSp>
        <p:nvCxnSpPr>
          <p:cNvPr id="18" name="Straight Connector 17"/>
          <p:cNvCxnSpPr/>
          <p:nvPr/>
        </p:nvCxnSpPr>
        <p:spPr bwMode="auto">
          <a:xfrm flipV="1">
            <a:off x="5685972" y="3276600"/>
            <a:ext cx="0" cy="1589316"/>
          </a:xfrm>
          <a:prstGeom prst="line">
            <a:avLst/>
          </a:prstGeom>
          <a:solidFill>
            <a:schemeClr val="accent1"/>
          </a:solidFill>
          <a:ln w="28575" cap="flat" cmpd="sng" algn="ctr">
            <a:solidFill>
              <a:srgbClr val="C00000"/>
            </a:solidFill>
            <a:prstDash val="dash"/>
            <a:round/>
            <a:headEnd type="none" w="med" len="med"/>
            <a:tailEnd type="none" w="med" len="med"/>
          </a:ln>
          <a:effectLst/>
        </p:spPr>
      </p:cxnSp>
      <p:sp>
        <p:nvSpPr>
          <p:cNvPr id="21" name="TextBox 20"/>
          <p:cNvSpPr txBox="1"/>
          <p:nvPr/>
        </p:nvSpPr>
        <p:spPr>
          <a:xfrm>
            <a:off x="8458200" y="6400800"/>
            <a:ext cx="533400" cy="369332"/>
          </a:xfrm>
          <a:prstGeom prst="rect">
            <a:avLst/>
          </a:prstGeom>
          <a:noFill/>
        </p:spPr>
        <p:txBody>
          <a:bodyPr wrap="square" rtlCol="0">
            <a:spAutoFit/>
          </a:bodyPr>
          <a:lstStyle/>
          <a:p>
            <a:pPr algn="ctr"/>
            <a:r>
              <a:rPr lang="en-US" dirty="0" smtClean="0"/>
              <a:t>24</a:t>
            </a:r>
            <a:endParaRPr lang="en-US" dirty="0"/>
          </a:p>
        </p:txBody>
      </p:sp>
    </p:spTree>
    <p:extLst>
      <p:ext uri="{BB962C8B-B14F-4D97-AF65-F5344CB8AC3E}">
        <p14:creationId xmlns:p14="http://schemas.microsoft.com/office/powerpoint/2010/main" val="34855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H&amp;V Media Selection for </a:t>
            </a:r>
            <a:r>
              <a:rPr lang="en-US" sz="2800" b="1" dirty="0"/>
              <a:t>GT</a:t>
            </a:r>
            <a:br>
              <a:rPr lang="en-US" sz="2800" b="1" dirty="0"/>
            </a:br>
            <a:r>
              <a:rPr lang="en-US" sz="2800" b="1" dirty="0"/>
              <a:t>(Hollingsworth &amp; </a:t>
            </a:r>
            <a:r>
              <a:rPr lang="en-US" sz="2800" b="1" dirty="0" err="1"/>
              <a:t>Vose</a:t>
            </a:r>
            <a:r>
              <a:rPr lang="en-US" sz="2800" b="1" dirty="0"/>
              <a:t>)</a:t>
            </a:r>
          </a:p>
        </p:txBody>
      </p:sp>
      <p:graphicFrame>
        <p:nvGraphicFramePr>
          <p:cNvPr id="4" name="Content Placeholder 3"/>
          <p:cNvGraphicFramePr>
            <a:graphicFrameLocks noGrp="1"/>
          </p:cNvGraphicFramePr>
          <p:nvPr>
            <p:ph idx="1"/>
            <p:extLst/>
          </p:nvPr>
        </p:nvGraphicFramePr>
        <p:xfrm>
          <a:off x="685800" y="1600200"/>
          <a:ext cx="7772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bwMode="auto">
          <a:xfrm>
            <a:off x="6858000" y="1600200"/>
            <a:ext cx="1524000" cy="144780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rPr>
              <a:t>Pleated media</a:t>
            </a:r>
          </a:p>
        </p:txBody>
      </p:sp>
      <p:sp>
        <p:nvSpPr>
          <p:cNvPr id="6" name="Oval 5"/>
          <p:cNvSpPr/>
          <p:nvPr/>
        </p:nvSpPr>
        <p:spPr bwMode="auto">
          <a:xfrm>
            <a:off x="3886200" y="3352800"/>
            <a:ext cx="1386840" cy="124968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alibri" pitchFamily="34" charset="0"/>
                <a:cs typeface="Calibri" pitchFamily="34" charset="0"/>
              </a:rPr>
              <a:t>H&amp;V</a:t>
            </a:r>
          </a:p>
        </p:txBody>
      </p:sp>
      <p:sp>
        <p:nvSpPr>
          <p:cNvPr id="7" name="Oval 6"/>
          <p:cNvSpPr/>
          <p:nvPr/>
        </p:nvSpPr>
        <p:spPr bwMode="auto">
          <a:xfrm>
            <a:off x="762000" y="1600200"/>
            <a:ext cx="1447800" cy="1371600"/>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Arial" charset="0"/>
              </a:rPr>
              <a:t>Pocket</a:t>
            </a:r>
            <a:r>
              <a:rPr kumimoji="0" lang="en-US" sz="2000" b="0" i="0" u="none" strike="noStrike" cap="none" normalizeH="0" dirty="0" smtClean="0">
                <a:ln>
                  <a:noFill/>
                </a:ln>
                <a:solidFill>
                  <a:schemeClr val="bg1"/>
                </a:solidFill>
                <a:effectLst/>
                <a:latin typeface="Arial" charset="0"/>
              </a:rPr>
              <a:t> Media</a:t>
            </a:r>
            <a:endParaRPr kumimoji="0" lang="en-US" sz="20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3405749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Polymer Group Gas Turbine Media</a:t>
            </a:r>
            <a:endParaRPr lang="en-US" dirty="0"/>
          </a:p>
        </p:txBody>
      </p:sp>
      <p:sp>
        <p:nvSpPr>
          <p:cNvPr id="3" name="Content Placeholder 2"/>
          <p:cNvSpPr>
            <a:spLocks noGrp="1"/>
          </p:cNvSpPr>
          <p:nvPr>
            <p:ph idx="1"/>
          </p:nvPr>
        </p:nvSpPr>
        <p:spPr>
          <a:xfrm>
            <a:off x="457200" y="1295400"/>
            <a:ext cx="8229600" cy="5029200"/>
          </a:xfrm>
        </p:spPr>
        <p:txBody>
          <a:bodyPr>
            <a:normAutofit fontScale="92500"/>
          </a:bodyPr>
          <a:lstStyle/>
          <a:p>
            <a:pPr algn="ctr">
              <a:buNone/>
            </a:pPr>
            <a:r>
              <a:rPr lang="en-US" sz="3000" dirty="0" err="1" smtClean="0"/>
              <a:t>Everist</a:t>
            </a:r>
            <a:r>
              <a:rPr lang="en-US" sz="3000" dirty="0" smtClean="0"/>
              <a:t>™ high efficiency filtration media </a:t>
            </a:r>
          </a:p>
          <a:p>
            <a:pPr algn="ctr">
              <a:buNone/>
            </a:pPr>
            <a:r>
              <a:rPr lang="en-US" sz="1600" i="1" dirty="0" smtClean="0"/>
              <a:t>outperforms traditional mechanical and synthetic composite media</a:t>
            </a:r>
          </a:p>
          <a:p>
            <a:pPr algn="ctr">
              <a:buNone/>
            </a:pPr>
            <a:r>
              <a:rPr lang="en-US" sz="1600" i="1" dirty="0" smtClean="0"/>
              <a:t>meets all demands put forward by gas turbine manufacturers</a:t>
            </a:r>
          </a:p>
          <a:p>
            <a:pPr lvl="1">
              <a:buFont typeface="Wingdings" pitchFamily="2" charset="2"/>
              <a:buChar char="v"/>
            </a:pPr>
            <a:r>
              <a:rPr lang="en-US" sz="1600" dirty="0" err="1" smtClean="0"/>
              <a:t>Nanofiber</a:t>
            </a:r>
            <a:r>
              <a:rPr lang="en-US" sz="1600" dirty="0" smtClean="0"/>
              <a:t>-based technology</a:t>
            </a:r>
          </a:p>
          <a:p>
            <a:pPr lvl="1">
              <a:buFont typeface="Wingdings" pitchFamily="2" charset="2"/>
              <a:buChar char="v"/>
            </a:pPr>
            <a:r>
              <a:rPr lang="en-US" sz="1600" dirty="0" smtClean="0"/>
              <a:t>Enhanced Efficiency</a:t>
            </a:r>
          </a:p>
          <a:p>
            <a:pPr lvl="2"/>
            <a:r>
              <a:rPr lang="en-US" sz="1600" dirty="0" err="1" smtClean="0"/>
              <a:t>Everist</a:t>
            </a:r>
            <a:r>
              <a:rPr lang="en-US" sz="1600" dirty="0" smtClean="0"/>
              <a:t> media provides a higher initial efficiency and the same mechanical efficiency as glass, while providing the same initial efficiency and a higher discharge efficiency vs. synthetics</a:t>
            </a:r>
          </a:p>
          <a:p>
            <a:pPr lvl="1">
              <a:buFont typeface="Wingdings" pitchFamily="2" charset="2"/>
              <a:buChar char="v"/>
            </a:pPr>
            <a:r>
              <a:rPr lang="en-US" sz="1600" dirty="0" smtClean="0"/>
              <a:t>Low Pressure Drops</a:t>
            </a:r>
          </a:p>
          <a:p>
            <a:pPr lvl="2"/>
            <a:r>
              <a:rPr lang="en-US" sz="1600" dirty="0" smtClean="0"/>
              <a:t>The </a:t>
            </a:r>
            <a:r>
              <a:rPr lang="en-US" sz="1600" dirty="0" err="1" smtClean="0"/>
              <a:t>nanofiber</a:t>
            </a:r>
            <a:r>
              <a:rPr lang="en-US" sz="1600" dirty="0" smtClean="0"/>
              <a:t>-based technology in </a:t>
            </a:r>
            <a:r>
              <a:rPr lang="en-US" sz="1600" dirty="0" err="1" smtClean="0"/>
              <a:t>Everist</a:t>
            </a:r>
            <a:r>
              <a:rPr lang="en-US" sz="1600" dirty="0" smtClean="0"/>
              <a:t> media provides half the pressure drop of glass media and is similar to </a:t>
            </a:r>
            <a:r>
              <a:rPr lang="en-US" sz="1600" dirty="0" err="1" smtClean="0"/>
              <a:t>electrostatically</a:t>
            </a:r>
            <a:r>
              <a:rPr lang="en-US" sz="1600" dirty="0" smtClean="0"/>
              <a:t>-charged synthetics. </a:t>
            </a:r>
          </a:p>
          <a:p>
            <a:pPr lvl="1">
              <a:buFont typeface="Wingdings" pitchFamily="2" charset="2"/>
              <a:buChar char="v"/>
            </a:pPr>
            <a:r>
              <a:rPr lang="en-US" sz="1600" dirty="0" smtClean="0"/>
              <a:t>Excellent Dirt Holding Capacity</a:t>
            </a:r>
          </a:p>
          <a:p>
            <a:pPr lvl="2"/>
            <a:r>
              <a:rPr lang="en-US" sz="1600" dirty="0" smtClean="0"/>
              <a:t>PGI's </a:t>
            </a:r>
            <a:r>
              <a:rPr lang="en-US" sz="1600" dirty="0" err="1" smtClean="0"/>
              <a:t>Everist</a:t>
            </a:r>
            <a:r>
              <a:rPr lang="en-US" sz="1600" dirty="0" smtClean="0"/>
              <a:t> media doubles the dirt holding capacity of synthetic composites and has a similar capacity to glass</a:t>
            </a:r>
          </a:p>
          <a:p>
            <a:pPr lvl="1">
              <a:buFont typeface="Wingdings" pitchFamily="2" charset="2"/>
              <a:buChar char="v"/>
            </a:pPr>
            <a:r>
              <a:rPr lang="en-US" sz="1600" dirty="0" smtClean="0"/>
              <a:t>Best-in-Class Processing</a:t>
            </a:r>
          </a:p>
          <a:p>
            <a:pPr lvl="2"/>
            <a:r>
              <a:rPr lang="en-US" sz="1600" dirty="0" err="1" smtClean="0"/>
              <a:t>Everist</a:t>
            </a:r>
            <a:r>
              <a:rPr lang="en-US" sz="1600" dirty="0" smtClean="0"/>
              <a:t> media pleats on both rotary and blade </a:t>
            </a:r>
            <a:r>
              <a:rPr lang="en-US" sz="1600" dirty="0" err="1" smtClean="0"/>
              <a:t>pleaters</a:t>
            </a:r>
            <a:r>
              <a:rPr lang="en-US" sz="1600" dirty="0" smtClean="0"/>
              <a:t> and can be sonically welded</a:t>
            </a:r>
          </a:p>
          <a:p>
            <a:pPr lvl="1">
              <a:buFont typeface="Wingdings" pitchFamily="2" charset="2"/>
              <a:buChar char="v"/>
            </a:pPr>
            <a:r>
              <a:rPr lang="en-US" sz="1600" dirty="0" smtClean="0"/>
              <a:t>High Durability and Sustainability</a:t>
            </a:r>
          </a:p>
          <a:p>
            <a:pPr lvl="2"/>
            <a:r>
              <a:rPr lang="en-US" sz="1600" dirty="0" smtClean="0"/>
              <a:t>This new technology is both more durable than glass and greener than traditional media</a:t>
            </a:r>
          </a:p>
          <a:p>
            <a:pPr lvl="1"/>
            <a:endParaRPr lang="en-US"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smtClean="0"/>
              <a:t>TurboWeb</a:t>
            </a:r>
            <a:r>
              <a:rPr lang="en-US" sz="2800" b="1" baseline="30000" dirty="0" err="1" smtClean="0"/>
              <a:t>TM</a:t>
            </a:r>
            <a:r>
              <a:rPr lang="en-US" sz="2800" b="1" dirty="0" smtClean="0"/>
              <a:t> Filter Compared to Other Media (</a:t>
            </a:r>
            <a:r>
              <a:rPr lang="en-US" sz="2800" b="1" dirty="0" err="1" smtClean="0"/>
              <a:t>Midwesco</a:t>
            </a:r>
            <a:r>
              <a:rPr lang="en-US" sz="2800" b="1" dirty="0" smtClean="0"/>
              <a:t>)</a:t>
            </a:r>
            <a:endParaRPr lang="en-US" sz="2800" b="1" dirty="0"/>
          </a:p>
        </p:txBody>
      </p:sp>
      <p:pic>
        <p:nvPicPr>
          <p:cNvPr id="4" name="Content Placeholder 3"/>
          <p:cNvPicPr>
            <a:picLocks noGrp="1" noChangeAspect="1"/>
          </p:cNvPicPr>
          <p:nvPr>
            <p:ph idx="1"/>
          </p:nvPr>
        </p:nvPicPr>
        <p:blipFill>
          <a:blip r:embed="rId2"/>
          <a:stretch>
            <a:fillRect/>
          </a:stretch>
        </p:blipFill>
        <p:spPr>
          <a:xfrm>
            <a:off x="1981200" y="2691020"/>
            <a:ext cx="5029200" cy="3751118"/>
          </a:xfrm>
          <a:prstGeom prst="rect">
            <a:avLst/>
          </a:prstGeom>
        </p:spPr>
      </p:pic>
      <p:sp>
        <p:nvSpPr>
          <p:cNvPr id="5" name="TextBox 4"/>
          <p:cNvSpPr txBox="1"/>
          <p:nvPr/>
        </p:nvSpPr>
        <p:spPr>
          <a:xfrm>
            <a:off x="533400" y="1456055"/>
            <a:ext cx="8153400" cy="1200329"/>
          </a:xfrm>
          <a:prstGeom prst="rect">
            <a:avLst/>
          </a:prstGeom>
          <a:noFill/>
        </p:spPr>
        <p:txBody>
          <a:bodyPr wrap="square" rtlCol="0">
            <a:spAutoFit/>
          </a:bodyPr>
          <a:lstStyle/>
          <a:p>
            <a:r>
              <a:rPr lang="en-US" dirty="0" err="1" smtClean="0"/>
              <a:t>TurboWeb</a:t>
            </a:r>
            <a:r>
              <a:rPr lang="en-US" baseline="30000" dirty="0" err="1" smtClean="0"/>
              <a:t>TM</a:t>
            </a:r>
            <a:r>
              <a:rPr lang="en-US" dirty="0" smtClean="0"/>
              <a:t> is a </a:t>
            </a:r>
            <a:r>
              <a:rPr lang="en-US" dirty="0"/>
              <a:t>3 layer ultra-high efficiency </a:t>
            </a:r>
            <a:r>
              <a:rPr lang="en-US" dirty="0" smtClean="0"/>
              <a:t>media.</a:t>
            </a:r>
          </a:p>
          <a:p>
            <a:pPr marL="285750" indent="-285750">
              <a:buFont typeface="Arial" panose="020B0604020202020204" pitchFamily="34" charset="0"/>
              <a:buChar char="•"/>
            </a:pPr>
            <a:r>
              <a:rPr lang="en-US" dirty="0" smtClean="0"/>
              <a:t>Layer 1: Proprietary high efficiency laminate</a:t>
            </a:r>
          </a:p>
          <a:p>
            <a:pPr marL="285750" indent="-285750">
              <a:buFont typeface="Arial" panose="020B0604020202020204" pitchFamily="34" charset="0"/>
              <a:buChar char="•"/>
            </a:pPr>
            <a:r>
              <a:rPr lang="en-US" dirty="0" smtClean="0"/>
              <a:t>Layer 2:  Special treatment to resist moisture and salt from entering the media</a:t>
            </a:r>
          </a:p>
          <a:p>
            <a:pPr marL="285750" indent="-285750">
              <a:buFont typeface="Arial" panose="020B0604020202020204" pitchFamily="34" charset="0"/>
              <a:buChar char="•"/>
            </a:pPr>
            <a:r>
              <a:rPr lang="en-US" dirty="0" smtClean="0"/>
              <a:t>Layer 3:  100% synthetic</a:t>
            </a:r>
            <a:endParaRPr lang="en-US" dirty="0"/>
          </a:p>
        </p:txBody>
      </p:sp>
    </p:spTree>
    <p:extLst>
      <p:ext uri="{BB962C8B-B14F-4D97-AF65-F5344CB8AC3E}">
        <p14:creationId xmlns:p14="http://schemas.microsoft.com/office/powerpoint/2010/main" val="1083868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Nanofibers (</a:t>
            </a:r>
            <a:r>
              <a:rPr lang="en-US" sz="2800" b="1" dirty="0" err="1" smtClean="0"/>
              <a:t>Lydall</a:t>
            </a:r>
            <a:r>
              <a:rPr lang="en-US" sz="2800" b="1" dirty="0" smtClean="0"/>
              <a:t>)</a:t>
            </a:r>
            <a:endParaRPr lang="en-US" sz="2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219200"/>
            <a:ext cx="6454647" cy="4861813"/>
          </a:xfrm>
        </p:spPr>
      </p:pic>
    </p:spTree>
    <p:extLst>
      <p:ext uri="{BB962C8B-B14F-4D97-AF65-F5344CB8AC3E}">
        <p14:creationId xmlns:p14="http://schemas.microsoft.com/office/powerpoint/2010/main" val="1384733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Lydall Gas Turbine Filter Media Simplified Decision Matrix</a:t>
            </a:r>
            <a:endParaRPr lang="en-US" dirty="0"/>
          </a:p>
        </p:txBody>
      </p:sp>
      <p:graphicFrame>
        <p:nvGraphicFramePr>
          <p:cNvPr id="8" name="Table 7"/>
          <p:cNvGraphicFramePr>
            <a:graphicFrameLocks noGrp="1"/>
          </p:cNvGraphicFramePr>
          <p:nvPr/>
        </p:nvGraphicFramePr>
        <p:xfrm>
          <a:off x="457200" y="2267973"/>
          <a:ext cx="8229601" cy="3190417"/>
        </p:xfrm>
        <a:graphic>
          <a:graphicData uri="http://schemas.openxmlformats.org/drawingml/2006/table">
            <a:tbl>
              <a:tblPr/>
              <a:tblGrid>
                <a:gridCol w="1241110"/>
                <a:gridCol w="1484692"/>
                <a:gridCol w="687250"/>
                <a:gridCol w="556760"/>
                <a:gridCol w="426269"/>
                <a:gridCol w="426269"/>
                <a:gridCol w="426269"/>
                <a:gridCol w="417569"/>
                <a:gridCol w="521962"/>
                <a:gridCol w="521962"/>
                <a:gridCol w="684350"/>
                <a:gridCol w="835139"/>
              </a:tblGrid>
              <a:tr h="399889">
                <a:tc rowSpan="2">
                  <a:txBody>
                    <a:bodyPr/>
                    <a:lstStyle/>
                    <a:p>
                      <a:pPr algn="ctr" fontAlgn="ctr"/>
                      <a:r>
                        <a:rPr lang="en-US" sz="1000" b="1" i="0" u="none" strike="noStrike">
                          <a:solidFill>
                            <a:srgbClr val="000000"/>
                          </a:solidFill>
                          <a:effectLst/>
                          <a:latin typeface="Calibri"/>
                        </a:rPr>
                        <a:t>Solution</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1" i="0" u="none" strike="noStrike">
                          <a:solidFill>
                            <a:srgbClr val="000000"/>
                          </a:solidFill>
                          <a:effectLst/>
                          <a:latin typeface="Calibri"/>
                        </a:rPr>
                        <a:t>Technology</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000" b="1" i="0" u="none" strike="noStrike">
                          <a:solidFill>
                            <a:srgbClr val="000000"/>
                          </a:solidFill>
                          <a:effectLst/>
                          <a:latin typeface="Calibri"/>
                        </a:rPr>
                        <a:t>Filtration </a:t>
                      </a:r>
                      <a:br>
                        <a:rPr lang="en-US" sz="1000" b="1" i="0" u="none" strike="noStrike">
                          <a:solidFill>
                            <a:srgbClr val="000000"/>
                          </a:solidFill>
                          <a:effectLst/>
                          <a:latin typeface="Calibri"/>
                        </a:rPr>
                      </a:br>
                      <a:r>
                        <a:rPr lang="en-US" sz="1000" b="1" i="0" u="none" strike="noStrike">
                          <a:solidFill>
                            <a:srgbClr val="000000"/>
                          </a:solidFill>
                          <a:effectLst/>
                          <a:latin typeface="Calibri"/>
                        </a:rPr>
                        <a:t>Efficiency</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000" b="1" i="0" u="none" strike="noStrike">
                          <a:solidFill>
                            <a:srgbClr val="000000"/>
                          </a:solidFill>
                          <a:effectLst/>
                          <a:latin typeface="Calibri"/>
                        </a:rPr>
                        <a:t>Cleaning </a:t>
                      </a:r>
                      <a:br>
                        <a:rPr lang="en-US" sz="1000" b="1" i="0" u="none" strike="noStrike">
                          <a:solidFill>
                            <a:srgbClr val="000000"/>
                          </a:solidFill>
                          <a:effectLst/>
                          <a:latin typeface="Calibri"/>
                        </a:rPr>
                      </a:br>
                      <a:r>
                        <a:rPr lang="en-US" sz="1000" b="1" i="0" u="none" strike="noStrike">
                          <a:solidFill>
                            <a:srgbClr val="000000"/>
                          </a:solidFill>
                          <a:effectLst/>
                          <a:latin typeface="Calibri"/>
                        </a:rPr>
                        <a:t>Mode</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algn="ctr" fontAlgn="ctr"/>
                      <a:r>
                        <a:rPr lang="en-US" sz="1000" b="1" i="0" u="none" strike="noStrike">
                          <a:solidFill>
                            <a:srgbClr val="000000"/>
                          </a:solidFill>
                          <a:effectLst/>
                          <a:latin typeface="Calibri"/>
                        </a:rPr>
                        <a:t>Filtration Mechanism</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rowSpan="2">
                  <a:txBody>
                    <a:bodyPr/>
                    <a:lstStyle/>
                    <a:p>
                      <a:pPr algn="ctr" fontAlgn="ctr"/>
                      <a:r>
                        <a:rPr lang="en-US" sz="1000" b="1" i="0" u="none" strike="noStrike">
                          <a:solidFill>
                            <a:srgbClr val="000000"/>
                          </a:solidFill>
                          <a:effectLst/>
                          <a:latin typeface="Calibri"/>
                        </a:rPr>
                        <a:t>Water Resistance</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1" i="0" u="none" strike="noStrike">
                          <a:solidFill>
                            <a:srgbClr val="000000"/>
                          </a:solidFill>
                          <a:effectLst/>
                          <a:latin typeface="Calibri"/>
                        </a:rPr>
                        <a:t>Oil Management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288">
                <a:tc vMerge="1">
                  <a:txBody>
                    <a:bodyPr/>
                    <a:lstStyle/>
                    <a:p>
                      <a:endParaRPr lang="en-US"/>
                    </a:p>
                  </a:txBody>
                  <a:tcPr/>
                </a:tc>
                <a:tc vMerge="1">
                  <a:txBody>
                    <a:bodyPr/>
                    <a:lstStyle/>
                    <a:p>
                      <a:endParaRPr lang="en-US"/>
                    </a:p>
                  </a:txBody>
                  <a:tcPr/>
                </a:tc>
                <a:tc>
                  <a:txBody>
                    <a:bodyPr/>
                    <a:lstStyle/>
                    <a:p>
                      <a:pPr algn="ctr" fontAlgn="ctr"/>
                      <a:r>
                        <a:rPr lang="en-US" sz="1000" b="0" i="0" u="none" strike="noStrike">
                          <a:solidFill>
                            <a:srgbClr val="000000"/>
                          </a:solidFill>
                          <a:effectLst/>
                          <a:latin typeface="Calibri"/>
                        </a:rPr>
                        <a:t>MERV 11-15 </a:t>
                      </a:r>
                      <a:br>
                        <a:rPr lang="en-US" sz="1000" b="0" i="0" u="none" strike="noStrike">
                          <a:solidFill>
                            <a:srgbClr val="000000"/>
                          </a:solidFill>
                          <a:effectLst/>
                          <a:latin typeface="Calibri"/>
                        </a:rPr>
                      </a:br>
                      <a:r>
                        <a:rPr lang="en-US" sz="1000" b="0" i="0" u="none" strike="noStrike">
                          <a:solidFill>
                            <a:srgbClr val="000000"/>
                          </a:solidFill>
                          <a:effectLst/>
                          <a:latin typeface="Calibri"/>
                        </a:rPr>
                        <a:t>F6-F8</a:t>
                      </a:r>
                    </a:p>
                  </a:txBody>
                  <a:tcPr marL="8693" marR="8693" marT="869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MERV 16</a:t>
                      </a:r>
                      <a:br>
                        <a:rPr lang="en-US" sz="1000" b="0" i="0" u="none" strike="noStrike">
                          <a:solidFill>
                            <a:srgbClr val="000000"/>
                          </a:solidFill>
                          <a:effectLst/>
                          <a:latin typeface="Calibri"/>
                        </a:rPr>
                      </a:br>
                      <a:r>
                        <a:rPr lang="en-US" sz="1000" b="0" i="0" u="none" strike="noStrike">
                          <a:solidFill>
                            <a:srgbClr val="000000"/>
                          </a:solidFill>
                          <a:effectLst/>
                          <a:latin typeface="Calibri"/>
                        </a:rPr>
                        <a:t>F9</a:t>
                      </a:r>
                    </a:p>
                  </a:txBody>
                  <a:tcPr marL="8693" marR="8693" marT="869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E10</a:t>
                      </a:r>
                    </a:p>
                  </a:txBody>
                  <a:tcPr marL="8693" marR="8693" marT="869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E12</a:t>
                      </a:r>
                    </a:p>
                  </a:txBody>
                  <a:tcPr marL="8693" marR="8693" marT="869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Pulse</a:t>
                      </a:r>
                    </a:p>
                  </a:txBody>
                  <a:tcPr marL="8693" marR="8693" marT="869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Static</a:t>
                      </a:r>
                    </a:p>
                  </a:txBody>
                  <a:tcPr marL="8693" marR="8693" marT="869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Mech.</a:t>
                      </a:r>
                    </a:p>
                  </a:txBody>
                  <a:tcPr marL="8693" marR="8693" marT="869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Charged</a:t>
                      </a:r>
                    </a:p>
                  </a:txBody>
                  <a:tcPr marL="8693" marR="8693" marT="869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82502">
                <a:tc>
                  <a:txBody>
                    <a:bodyPr/>
                    <a:lstStyle/>
                    <a:p>
                      <a:pPr algn="l" fontAlgn="ctr"/>
                      <a:r>
                        <a:rPr lang="en-US" sz="1000" b="0" i="1" u="none" strike="noStrike">
                          <a:solidFill>
                            <a:srgbClr val="000000"/>
                          </a:solidFill>
                          <a:effectLst/>
                          <a:latin typeface="Calibri"/>
                        </a:rPr>
                        <a:t>Arioso </a:t>
                      </a:r>
                      <a:r>
                        <a:rPr lang="en-US" sz="1000" b="0" i="0" u="none" strike="noStrike">
                          <a:solidFill>
                            <a:srgbClr val="000000"/>
                          </a:solidFill>
                          <a:effectLst/>
                          <a:latin typeface="Calibri"/>
                        </a:rPr>
                        <a:t>Composites</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l" fontAlgn="ctr"/>
                      <a:r>
                        <a:rPr lang="en-US" sz="1000" b="0" i="0" u="none" strike="noStrike">
                          <a:solidFill>
                            <a:srgbClr val="000000"/>
                          </a:solidFill>
                          <a:effectLst/>
                          <a:latin typeface="Calibri"/>
                        </a:rPr>
                        <a:t>Membrane Composites</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8CCE4"/>
                    </a:solidFill>
                  </a:tcPr>
                </a:tc>
              </a:tr>
              <a:tr h="382502">
                <a:tc>
                  <a:txBody>
                    <a:bodyPr/>
                    <a:lstStyle/>
                    <a:p>
                      <a:pPr algn="l" fontAlgn="ctr"/>
                      <a:r>
                        <a:rPr lang="en-US" sz="1000" b="0" i="1" u="none" strike="noStrike">
                          <a:solidFill>
                            <a:srgbClr val="000000"/>
                          </a:solidFill>
                          <a:effectLst/>
                          <a:latin typeface="Calibri"/>
                        </a:rPr>
                        <a:t>LydAir</a:t>
                      </a:r>
                      <a:r>
                        <a:rPr lang="en-US" sz="1000" b="0" i="0" u="none" strike="noStrike">
                          <a:solidFill>
                            <a:srgbClr val="000000"/>
                          </a:solidFill>
                          <a:effectLst/>
                          <a:latin typeface="Calibri"/>
                        </a:rPr>
                        <a:t> MG ASHRAE</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ctr"/>
                      <a:r>
                        <a:rPr lang="en-US" sz="1000" b="0" i="0" u="none" strike="noStrike">
                          <a:solidFill>
                            <a:srgbClr val="000000"/>
                          </a:solidFill>
                          <a:effectLst/>
                          <a:latin typeface="Calibri"/>
                        </a:rPr>
                        <a:t>MicroGlass</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r>
              <a:tr h="382502">
                <a:tc>
                  <a:txBody>
                    <a:bodyPr/>
                    <a:lstStyle/>
                    <a:p>
                      <a:pPr algn="l" fontAlgn="ctr"/>
                      <a:r>
                        <a:rPr lang="en-US" sz="1000" b="0" i="1" u="none" strike="noStrike">
                          <a:solidFill>
                            <a:srgbClr val="000000"/>
                          </a:solidFill>
                          <a:effectLst/>
                          <a:latin typeface="Calibri"/>
                        </a:rPr>
                        <a:t>LydAir </a:t>
                      </a:r>
                      <a:r>
                        <a:rPr lang="en-US" sz="1000" b="0" i="0" u="none" strike="noStrike">
                          <a:solidFill>
                            <a:srgbClr val="000000"/>
                          </a:solidFill>
                          <a:effectLst/>
                          <a:latin typeface="Calibri"/>
                        </a:rPr>
                        <a:t>MG HEPA</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l" fontAlgn="ctr"/>
                      <a:r>
                        <a:rPr lang="en-US" sz="1000" b="0" i="0" u="none" strike="noStrike">
                          <a:solidFill>
                            <a:srgbClr val="000000"/>
                          </a:solidFill>
                          <a:effectLst/>
                          <a:latin typeface="Calibri"/>
                        </a:rPr>
                        <a:t>MicroGlass</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w="635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a:noFill/>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a:noFill/>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w="635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a:noFill/>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8CCE4"/>
                    </a:solidFill>
                  </a:tcPr>
                </a:tc>
              </a:tr>
              <a:tr h="382502">
                <a:tc>
                  <a:txBody>
                    <a:bodyPr/>
                    <a:lstStyle/>
                    <a:p>
                      <a:pPr algn="l" fontAlgn="ctr"/>
                      <a:r>
                        <a:rPr lang="en-US" sz="1000" b="0" i="1" u="none" strike="noStrike">
                          <a:solidFill>
                            <a:srgbClr val="000000"/>
                          </a:solidFill>
                          <a:effectLst/>
                          <a:latin typeface="Calibri"/>
                        </a:rPr>
                        <a:t>LydAir</a:t>
                      </a:r>
                      <a:r>
                        <a:rPr lang="en-US" sz="1000" b="0" i="0" u="none" strike="noStrike">
                          <a:solidFill>
                            <a:srgbClr val="000000"/>
                          </a:solidFill>
                          <a:effectLst/>
                          <a:latin typeface="Calibri"/>
                        </a:rPr>
                        <a:t> SC</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ctr"/>
                      <a:r>
                        <a:rPr lang="en-US" sz="1000" b="0" i="0" u="none" strike="noStrike">
                          <a:solidFill>
                            <a:srgbClr val="000000"/>
                          </a:solidFill>
                          <a:effectLst/>
                          <a:latin typeface="Calibri"/>
                        </a:rPr>
                        <a:t>Synthetic Composite</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r>
              <a:tr h="382502">
                <a:tc>
                  <a:txBody>
                    <a:bodyPr/>
                    <a:lstStyle/>
                    <a:p>
                      <a:pPr algn="l" fontAlgn="ctr"/>
                      <a:r>
                        <a:rPr lang="en-US" sz="1000" b="0" i="1" u="none" strike="noStrike">
                          <a:solidFill>
                            <a:srgbClr val="000000"/>
                          </a:solidFill>
                          <a:effectLst/>
                          <a:latin typeface="Calibri"/>
                        </a:rPr>
                        <a:t>LydAir </a:t>
                      </a:r>
                      <a:r>
                        <a:rPr lang="en-US" sz="1000" b="0" i="0" u="none" strike="noStrike">
                          <a:solidFill>
                            <a:srgbClr val="000000"/>
                          </a:solidFill>
                          <a:effectLst/>
                          <a:latin typeface="Calibri"/>
                        </a:rPr>
                        <a:t>MB</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l" fontAlgn="ctr"/>
                      <a:r>
                        <a:rPr lang="en-US" sz="1000" b="0" i="0" u="none" strike="noStrike">
                          <a:solidFill>
                            <a:srgbClr val="000000"/>
                          </a:solidFill>
                          <a:effectLst/>
                          <a:latin typeface="Calibri"/>
                        </a:rPr>
                        <a:t>Meltblown</a:t>
                      </a:r>
                    </a:p>
                  </a:txBody>
                  <a:tcPr marL="78239"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a:noFill/>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a:noFill/>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 </a:t>
                      </a:r>
                    </a:p>
                  </a:txBody>
                  <a:tcPr marL="8693" marR="8693" marT="869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000" b="0" i="0" u="none" strike="noStrike">
                          <a:solidFill>
                            <a:srgbClr val="000000"/>
                          </a:solidFill>
                          <a:effectLst/>
                          <a:latin typeface="Calibri"/>
                        </a:rPr>
                        <a:t>++</a:t>
                      </a:r>
                    </a:p>
                  </a:txBody>
                  <a:tcPr marL="8693" marR="8693" marT="86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8CCE4"/>
                    </a:solidFill>
                  </a:tcPr>
                </a:tc>
              </a:tr>
              <a:tr h="173865">
                <a:tc>
                  <a:txBody>
                    <a:bodyPr/>
                    <a:lstStyle/>
                    <a:p>
                      <a:pPr algn="l" fontAlgn="b"/>
                      <a:endParaRPr lang="en-US" sz="1000" b="0" i="0" u="none" strike="noStrike">
                        <a:solidFill>
                          <a:srgbClr val="000000"/>
                        </a:solidFill>
                        <a:effectLst/>
                        <a:latin typeface="Calibri"/>
                      </a:endParaRPr>
                    </a:p>
                  </a:txBody>
                  <a:tcPr marL="8693" marR="8693" marT="869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8693" marR="8693" marT="869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w="6350" cap="flat" cmpd="sng" algn="ctr">
                      <a:solidFill>
                        <a:srgbClr val="000000"/>
                      </a:solidFill>
                      <a:prstDash val="solid"/>
                      <a:round/>
                      <a:headEnd type="none" w="med" len="med"/>
                      <a:tailEnd type="none" w="med" len="med"/>
                    </a:lnT>
                    <a:lnB>
                      <a:noFill/>
                    </a:lnB>
                  </a:tcPr>
                </a:tc>
              </a:tr>
              <a:tr h="173865">
                <a:tc gridSpan="10">
                  <a:txBody>
                    <a:bodyPr/>
                    <a:lstStyle/>
                    <a:p>
                      <a:pPr algn="l" fontAlgn="b"/>
                      <a:r>
                        <a:rPr lang="en-US" sz="1000" b="1" i="0" u="none" strike="noStrike">
                          <a:solidFill>
                            <a:srgbClr val="000000"/>
                          </a:solidFill>
                          <a:effectLst/>
                          <a:latin typeface="Calibri"/>
                        </a:rPr>
                        <a:t>Note: </a:t>
                      </a:r>
                      <a:r>
                        <a:rPr lang="en-US" sz="1000" b="0" i="0" u="none" strike="noStrike">
                          <a:solidFill>
                            <a:srgbClr val="000000"/>
                          </a:solidFill>
                          <a:effectLst/>
                          <a:latin typeface="Calibri"/>
                        </a:rPr>
                        <a:t>Lydall Lamination Techologies and multiple Functional Support Layers are available for use with all product families.</a:t>
                      </a:r>
                    </a:p>
                  </a:txBody>
                  <a:tcPr marL="8693" marR="8693" marT="869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1000" b="0" i="0" u="none" strike="noStrike">
                        <a:solidFill>
                          <a:srgbClr val="000000"/>
                        </a:solidFill>
                        <a:effectLst/>
                        <a:latin typeface="Calibri"/>
                      </a:endParaRPr>
                    </a:p>
                  </a:txBody>
                  <a:tcPr marL="8693" marR="8693" marT="8693" marB="0" anchor="ctr">
                    <a:lnL>
                      <a:noFill/>
                    </a:lnL>
                    <a:lnR>
                      <a:noFill/>
                    </a:lnR>
                    <a:lnT>
                      <a:noFill/>
                    </a:lnT>
                    <a:lnB>
                      <a:noFill/>
                    </a:lnB>
                  </a:tcPr>
                </a:tc>
                <a:tc>
                  <a:txBody>
                    <a:bodyPr/>
                    <a:lstStyle/>
                    <a:p>
                      <a:pPr algn="ctr" fontAlgn="ctr"/>
                      <a:endParaRPr lang="en-US" sz="1000" b="0" i="0" u="none" strike="noStrike" dirty="0">
                        <a:solidFill>
                          <a:srgbClr val="000000"/>
                        </a:solidFill>
                        <a:effectLst/>
                        <a:latin typeface="Calibri"/>
                      </a:endParaRPr>
                    </a:p>
                  </a:txBody>
                  <a:tcPr marL="8693" marR="8693" marT="8693" marB="0" anchor="ctr">
                    <a:lnL>
                      <a:noFill/>
                    </a:lnL>
                    <a:lnR>
                      <a:noFill/>
                    </a:lnR>
                    <a:lnT>
                      <a:noFill/>
                    </a:lnT>
                    <a:lnB>
                      <a:noFill/>
                    </a:lnB>
                  </a:tcPr>
                </a:tc>
              </a:tr>
            </a:tbl>
          </a:graphicData>
        </a:graphic>
      </p:graphicFrame>
    </p:spTree>
    <p:extLst>
      <p:ext uri="{BB962C8B-B14F-4D97-AF65-F5344CB8AC3E}">
        <p14:creationId xmlns:p14="http://schemas.microsoft.com/office/powerpoint/2010/main" val="10123827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685800"/>
          </a:xfrm>
        </p:spPr>
        <p:txBody>
          <a:bodyPr>
            <a:noAutofit/>
          </a:bodyPr>
          <a:lstStyle/>
          <a:p>
            <a:r>
              <a:rPr lang="en-US" sz="2400" dirty="0" smtClean="0"/>
              <a:t>Gas Turbine Air Inlet Filtration: Membrane Composite Considerations</a:t>
            </a:r>
            <a:endParaRPr lang="en-US" sz="2400" dirty="0"/>
          </a:p>
        </p:txBody>
      </p:sp>
      <p:cxnSp>
        <p:nvCxnSpPr>
          <p:cNvPr id="5" name="Straight Connector 4"/>
          <p:cNvCxnSpPr/>
          <p:nvPr/>
        </p:nvCxnSpPr>
        <p:spPr>
          <a:xfrm>
            <a:off x="4572000" y="914400"/>
            <a:ext cx="0" cy="571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34290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400" y="762000"/>
            <a:ext cx="4267200" cy="584775"/>
          </a:xfrm>
          <a:prstGeom prst="rect">
            <a:avLst/>
          </a:prstGeom>
          <a:noFill/>
        </p:spPr>
        <p:txBody>
          <a:bodyPr wrap="square" rtlCol="0">
            <a:spAutoFit/>
          </a:bodyPr>
          <a:lstStyle/>
          <a:p>
            <a:r>
              <a:rPr lang="en-US" b="1" dirty="0" smtClean="0"/>
              <a:t>Mechanical Filtration Efficiency</a:t>
            </a:r>
          </a:p>
          <a:p>
            <a:r>
              <a:rPr lang="en-US" sz="1400" dirty="0" smtClean="0"/>
              <a:t>Tests at design velocity to prove E10 to E12 performance</a:t>
            </a:r>
            <a:endParaRPr lang="en-US" sz="1400" dirty="0"/>
          </a:p>
        </p:txBody>
      </p:sp>
      <p:sp>
        <p:nvSpPr>
          <p:cNvPr id="10" name="TextBox 9"/>
          <p:cNvSpPr txBox="1"/>
          <p:nvPr/>
        </p:nvSpPr>
        <p:spPr>
          <a:xfrm>
            <a:off x="188686" y="3581400"/>
            <a:ext cx="4078514" cy="584775"/>
          </a:xfrm>
          <a:prstGeom prst="rect">
            <a:avLst/>
          </a:prstGeom>
          <a:noFill/>
        </p:spPr>
        <p:txBody>
          <a:bodyPr wrap="square" rtlCol="0">
            <a:spAutoFit/>
          </a:bodyPr>
          <a:lstStyle/>
          <a:p>
            <a:r>
              <a:rPr lang="en-US" b="1" dirty="0" smtClean="0"/>
              <a:t>Designs for Pulse or Static Operation</a:t>
            </a:r>
          </a:p>
          <a:p>
            <a:r>
              <a:rPr lang="en-US" sz="1400" dirty="0" smtClean="0"/>
              <a:t>Pulse testing to validate durability and dust release</a:t>
            </a:r>
            <a:endParaRPr lang="en-US" sz="1400" dirty="0"/>
          </a:p>
        </p:txBody>
      </p:sp>
      <p:sp>
        <p:nvSpPr>
          <p:cNvPr id="11" name="TextBox 10"/>
          <p:cNvSpPr txBox="1"/>
          <p:nvPr/>
        </p:nvSpPr>
        <p:spPr>
          <a:xfrm>
            <a:off x="4800600" y="762000"/>
            <a:ext cx="4191000" cy="584775"/>
          </a:xfrm>
          <a:prstGeom prst="rect">
            <a:avLst/>
          </a:prstGeom>
          <a:noFill/>
        </p:spPr>
        <p:txBody>
          <a:bodyPr wrap="square" rtlCol="0">
            <a:spAutoFit/>
          </a:bodyPr>
          <a:lstStyle/>
          <a:p>
            <a:r>
              <a:rPr lang="en-US" b="1" dirty="0" smtClean="0"/>
              <a:t>Oil &amp; Hydrocarbon Management</a:t>
            </a:r>
          </a:p>
          <a:p>
            <a:r>
              <a:rPr lang="en-US" sz="1400" dirty="0" smtClean="0"/>
              <a:t>Oil loading to simulate oily/hydrocarbon environments</a:t>
            </a:r>
            <a:endParaRPr lang="en-US" sz="1400" dirty="0"/>
          </a:p>
        </p:txBody>
      </p:sp>
      <p:sp>
        <p:nvSpPr>
          <p:cNvPr id="12" name="TextBox 11"/>
          <p:cNvSpPr txBox="1"/>
          <p:nvPr/>
        </p:nvSpPr>
        <p:spPr>
          <a:xfrm>
            <a:off x="4800600" y="3581400"/>
            <a:ext cx="4038600" cy="584775"/>
          </a:xfrm>
          <a:prstGeom prst="rect">
            <a:avLst/>
          </a:prstGeom>
          <a:noFill/>
        </p:spPr>
        <p:txBody>
          <a:bodyPr wrap="square" rtlCol="0">
            <a:spAutoFit/>
          </a:bodyPr>
          <a:lstStyle/>
          <a:p>
            <a:r>
              <a:rPr lang="en-US" b="1" dirty="0" smtClean="0"/>
              <a:t>Filter Life</a:t>
            </a:r>
          </a:p>
          <a:p>
            <a:r>
              <a:rPr lang="en-US" sz="1400" dirty="0" smtClean="0"/>
              <a:t>Depth loading membranes, versus surface loading</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616" y="4263038"/>
            <a:ext cx="3795032" cy="229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447800"/>
            <a:ext cx="3501166" cy="185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308270"/>
            <a:ext cx="3872229" cy="224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86" y="1433286"/>
            <a:ext cx="4195762" cy="179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Connector 15"/>
          <p:cNvCxnSpPr>
            <a:stCxn id="13" idx="0"/>
          </p:cNvCxnSpPr>
          <p:nvPr/>
        </p:nvCxnSpPr>
        <p:spPr>
          <a:xfrm flipV="1">
            <a:off x="3086100" y="1752600"/>
            <a:ext cx="0" cy="838200"/>
          </a:xfrm>
          <a:prstGeom prst="line">
            <a:avLst/>
          </a:prstGeom>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a:xfrm flipV="1">
            <a:off x="1905000" y="1752600"/>
            <a:ext cx="0" cy="838200"/>
          </a:xfrm>
          <a:prstGeom prst="line">
            <a:avLst/>
          </a:prstGeom>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2895600" y="2590800"/>
            <a:ext cx="381000" cy="2154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800" b="1" dirty="0" smtClean="0"/>
              <a:t>E12</a:t>
            </a:r>
            <a:endParaRPr lang="en-US" sz="800" b="1" dirty="0"/>
          </a:p>
        </p:txBody>
      </p:sp>
      <p:sp>
        <p:nvSpPr>
          <p:cNvPr id="20" name="TextBox 19"/>
          <p:cNvSpPr txBox="1"/>
          <p:nvPr/>
        </p:nvSpPr>
        <p:spPr>
          <a:xfrm>
            <a:off x="1676400" y="2590800"/>
            <a:ext cx="381000" cy="2154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800" b="1" dirty="0" smtClean="0"/>
              <a:t>E11</a:t>
            </a:r>
            <a:endParaRPr lang="en-US" sz="800" b="1" dirty="0"/>
          </a:p>
        </p:txBody>
      </p:sp>
    </p:spTree>
    <p:extLst>
      <p:ext uri="{BB962C8B-B14F-4D97-AF65-F5344CB8AC3E}">
        <p14:creationId xmlns:p14="http://schemas.microsoft.com/office/powerpoint/2010/main" val="39872481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b="1" dirty="0" smtClean="0">
                <a:solidFill>
                  <a:srgbClr val="0070C0"/>
                </a:solidFill>
              </a:rPr>
              <a:t>Decision Route – Fibers and Media</a:t>
            </a:r>
            <a:endParaRPr lang="en-US" sz="2800" b="1" dirty="0">
              <a:solidFill>
                <a:srgbClr val="0070C0"/>
              </a:solidFill>
            </a:endParaRPr>
          </a:p>
        </p:txBody>
      </p:sp>
      <p:sp>
        <p:nvSpPr>
          <p:cNvPr id="5" name="Text Placeholder 4"/>
          <p:cNvSpPr>
            <a:spLocks noGrp="1"/>
          </p:cNvSpPr>
          <p:nvPr>
            <p:ph type="body" idx="1"/>
          </p:nvPr>
        </p:nvSpPr>
        <p:spPr/>
        <p:txBody>
          <a:bodyPr>
            <a:normAutofit/>
          </a:bodyPr>
          <a:lstStyle/>
          <a:p>
            <a:r>
              <a:rPr lang="en-US" sz="2200" dirty="0" smtClean="0"/>
              <a:t>Webinars (Protected)</a:t>
            </a:r>
            <a:endParaRPr lang="en-US" sz="2200" dirty="0"/>
          </a:p>
        </p:txBody>
      </p:sp>
      <p:graphicFrame>
        <p:nvGraphicFramePr>
          <p:cNvPr id="12" name="Content Placeholder 11"/>
          <p:cNvGraphicFramePr>
            <a:graphicFrameLocks noGrp="1"/>
          </p:cNvGraphicFramePr>
          <p:nvPr>
            <p:ph sz="half" idx="2"/>
            <p:extLst/>
          </p:nvPr>
        </p:nvGraphicFramePr>
        <p:xfrm>
          <a:off x="457200" y="2174875"/>
          <a:ext cx="3657600" cy="3495040"/>
        </p:xfrm>
        <a:graphic>
          <a:graphicData uri="http://schemas.openxmlformats.org/drawingml/2006/table">
            <a:tbl>
              <a:tblPr firstRow="1" bandRow="1">
                <a:tableStyleId>{5C22544A-7EE6-4342-B048-85BDC9FD1C3A}</a:tableStyleId>
              </a:tblPr>
              <a:tblGrid>
                <a:gridCol w="1371600"/>
                <a:gridCol w="2286000"/>
              </a:tblGrid>
              <a:tr h="370840">
                <a:tc>
                  <a:txBody>
                    <a:bodyPr/>
                    <a:lstStyle/>
                    <a:p>
                      <a:r>
                        <a:rPr lang="en-US" sz="1800" dirty="0" smtClean="0"/>
                        <a:t>Date</a:t>
                      </a:r>
                      <a:endParaRPr lang="en-US" sz="1800" dirty="0"/>
                    </a:p>
                  </a:txBody>
                  <a:tcPr>
                    <a:solidFill>
                      <a:srgbClr val="0070C0"/>
                    </a:solidFill>
                  </a:tcPr>
                </a:tc>
                <a:tc>
                  <a:txBody>
                    <a:bodyPr/>
                    <a:lstStyle/>
                    <a:p>
                      <a:r>
                        <a:rPr lang="en-US" sz="1800" dirty="0" smtClean="0"/>
                        <a:t>Recording Title</a:t>
                      </a:r>
                      <a:endParaRPr lang="en-US" sz="1800" dirty="0"/>
                    </a:p>
                  </a:txBody>
                  <a:tcPr>
                    <a:solidFill>
                      <a:srgbClr val="0070C0"/>
                    </a:solidFill>
                  </a:tcPr>
                </a:tc>
              </a:tr>
              <a:tr h="370840">
                <a:tc>
                  <a:txBody>
                    <a:bodyPr/>
                    <a:lstStyle/>
                    <a:p>
                      <a:r>
                        <a:rPr lang="en-US" sz="1800" dirty="0">
                          <a:effectLst/>
                          <a:latin typeface="Times New Roman" panose="02020603050405020304" pitchFamily="18" charset="0"/>
                        </a:rPr>
                        <a:t>February 5, 2015</a:t>
                      </a:r>
                    </a:p>
                  </a:txBody>
                  <a:tcPr marL="68580" marR="68580" marT="0" marB="0"/>
                </a:tc>
                <a:tc>
                  <a:txBody>
                    <a:bodyPr/>
                    <a:lstStyle/>
                    <a:p>
                      <a:r>
                        <a:rPr lang="en-US" sz="1600" b="1" dirty="0">
                          <a:solidFill>
                            <a:srgbClr val="FF0000"/>
                          </a:solidFill>
                          <a:effectLst/>
                          <a:latin typeface="Times New Roman" panose="02020603050405020304" pitchFamily="18" charset="0"/>
                        </a:rPr>
                        <a:t>Gas Turbine Regulatory </a:t>
                      </a:r>
                      <a:r>
                        <a:rPr lang="en-US" sz="1600" b="1" dirty="0" smtClean="0">
                          <a:solidFill>
                            <a:srgbClr val="FF0000"/>
                          </a:solidFill>
                          <a:effectLst/>
                          <a:latin typeface="Times New Roman" panose="02020603050405020304" pitchFamily="18" charset="0"/>
                        </a:rPr>
                        <a:t>Drivers</a:t>
                      </a:r>
                      <a:r>
                        <a:rPr lang="en-US" sz="1600" b="1" dirty="0" smtClean="0">
                          <a:solidFill>
                            <a:srgbClr val="008000"/>
                          </a:solidFill>
                          <a:effectLst/>
                          <a:latin typeface="Times New Roman" panose="02020603050405020304" pitchFamily="18" charset="0"/>
                        </a:rPr>
                        <a:t> </a:t>
                      </a:r>
                      <a:r>
                        <a:rPr lang="en-US" sz="1600" dirty="0">
                          <a:solidFill>
                            <a:srgbClr val="00B050"/>
                          </a:solidFill>
                          <a:effectLst/>
                          <a:latin typeface="Times New Roman" panose="02020603050405020304" pitchFamily="18" charset="0"/>
                        </a:rPr>
                        <a:t>120 </a:t>
                      </a:r>
                      <a:r>
                        <a:rPr lang="en-US" sz="1600" dirty="0" smtClean="0">
                          <a:solidFill>
                            <a:srgbClr val="00B050"/>
                          </a:solidFill>
                          <a:effectLst/>
                          <a:latin typeface="Times New Roman" panose="02020603050405020304" pitchFamily="18" charset="0"/>
                        </a:rPr>
                        <a:t>minutes</a:t>
                      </a:r>
                      <a:endParaRPr lang="en-US" sz="1600" dirty="0">
                        <a:solidFill>
                          <a:srgbClr val="00B050"/>
                        </a:solidFill>
                        <a:effectLst/>
                        <a:latin typeface="Times New Roman" panose="02020603050405020304" pitchFamily="18" charset="0"/>
                      </a:endParaRPr>
                    </a:p>
                  </a:txBody>
                  <a:tcPr marL="68580" marR="68580" marT="0" marB="0"/>
                </a:tc>
              </a:tr>
              <a:tr h="370840">
                <a:tc>
                  <a:txBody>
                    <a:bodyPr/>
                    <a:lstStyle/>
                    <a:p>
                      <a:r>
                        <a:rPr lang="en-US" sz="1800" dirty="0">
                          <a:effectLst/>
                          <a:latin typeface="Times New Roman" panose="02020603050405020304" pitchFamily="18" charset="0"/>
                        </a:rPr>
                        <a:t>May 15, 2014</a:t>
                      </a:r>
                    </a:p>
                  </a:txBody>
                  <a:tcPr marL="68580" marR="68580" marT="0" marB="0"/>
                </a:tc>
                <a:tc>
                  <a:txBody>
                    <a:bodyPr/>
                    <a:lstStyle/>
                    <a:p>
                      <a:r>
                        <a:rPr lang="en-US" sz="1600" b="1" dirty="0">
                          <a:solidFill>
                            <a:srgbClr val="FF0000"/>
                          </a:solidFill>
                          <a:effectLst/>
                          <a:latin typeface="Times New Roman" panose="02020603050405020304" pitchFamily="18" charset="0"/>
                        </a:rPr>
                        <a:t>Gas Intake Filters: HEPA or Medium </a:t>
                      </a:r>
                      <a:r>
                        <a:rPr lang="en-US" sz="1600" b="1" dirty="0" smtClean="0">
                          <a:solidFill>
                            <a:srgbClr val="FF0000"/>
                          </a:solidFill>
                          <a:effectLst/>
                          <a:latin typeface="Times New Roman" panose="02020603050405020304" pitchFamily="18" charset="0"/>
                        </a:rPr>
                        <a:t>Efficiency</a:t>
                      </a:r>
                    </a:p>
                    <a:p>
                      <a:r>
                        <a:rPr lang="en-US" sz="1600" dirty="0" smtClean="0">
                          <a:solidFill>
                            <a:srgbClr val="00B050"/>
                          </a:solidFill>
                          <a:effectLst/>
                          <a:latin typeface="Times New Roman" panose="02020603050405020304" pitchFamily="18" charset="0"/>
                        </a:rPr>
                        <a:t>101 minutes</a:t>
                      </a:r>
                      <a:endParaRPr lang="en-US" sz="1600" dirty="0">
                        <a:effectLst/>
                        <a:latin typeface="Times New Roman" panose="02020603050405020304" pitchFamily="18" charset="0"/>
                      </a:endParaRPr>
                    </a:p>
                  </a:txBody>
                  <a:tcPr marL="68580" marR="68580" marT="0" marB="0"/>
                </a:tc>
              </a:tr>
              <a:tr h="370840">
                <a:tc gridSpan="2">
                  <a:txBody>
                    <a:bodyPr/>
                    <a:lstStyle/>
                    <a:p>
                      <a:endParaRPr lang="en-US" sz="1000" b="1" dirty="0" smtClean="0">
                        <a:effectLst/>
                        <a:latin typeface="+mj-lt"/>
                      </a:endParaRPr>
                    </a:p>
                    <a:p>
                      <a:r>
                        <a:rPr lang="en-US" sz="2200" b="1" dirty="0" err="1" smtClean="0">
                          <a:effectLst/>
                          <a:latin typeface="+mj-lt"/>
                        </a:rPr>
                        <a:t>InterWebViews</a:t>
                      </a:r>
                      <a:r>
                        <a:rPr lang="en-US" sz="2200" b="1" baseline="30000" dirty="0" err="1" smtClean="0">
                          <a:effectLst/>
                          <a:latin typeface="+mj-lt"/>
                        </a:rPr>
                        <a:t>TM</a:t>
                      </a:r>
                      <a:r>
                        <a:rPr lang="en-US" sz="2200" b="1" baseline="0" dirty="0" smtClean="0">
                          <a:effectLst/>
                          <a:latin typeface="+mj-lt"/>
                        </a:rPr>
                        <a:t> (Free)</a:t>
                      </a:r>
                      <a:endParaRPr lang="en-US" sz="2200" b="1" dirty="0">
                        <a:effectLst/>
                        <a:latin typeface="+mj-lt"/>
                      </a:endParaRPr>
                    </a:p>
                  </a:txBody>
                  <a:tcPr marL="68580" marR="68580" marT="0" marB="0">
                    <a:noFill/>
                  </a:tcPr>
                </a:tc>
                <a:tc hMerge="1">
                  <a:txBody>
                    <a:bodyPr/>
                    <a:lstStyle/>
                    <a:p>
                      <a:endParaRPr lang="en-US" sz="1800" dirty="0">
                        <a:solidFill>
                          <a:srgbClr val="FF0000"/>
                        </a:solidFill>
                        <a:effectLst/>
                        <a:latin typeface="Times New Roman" panose="02020603050405020304" pitchFamily="18" charset="0"/>
                      </a:endParaRPr>
                    </a:p>
                  </a:txBody>
                  <a:tcPr marL="68580" marR="68580" marT="0" marB="0"/>
                </a:tc>
              </a:tr>
              <a:tr h="370840">
                <a:tc>
                  <a:txBody>
                    <a:bodyPr/>
                    <a:lstStyle/>
                    <a:p>
                      <a:r>
                        <a:rPr lang="en-US" sz="1800" b="1" dirty="0" smtClean="0">
                          <a:solidFill>
                            <a:schemeClr val="bg1"/>
                          </a:solidFill>
                          <a:effectLst/>
                          <a:latin typeface="+mj-lt"/>
                        </a:rPr>
                        <a:t>Date</a:t>
                      </a:r>
                      <a:endParaRPr lang="en-US" sz="1800" b="1" dirty="0">
                        <a:solidFill>
                          <a:schemeClr val="bg1"/>
                        </a:solidFill>
                        <a:effectLst/>
                        <a:latin typeface="+mj-lt"/>
                      </a:endParaRPr>
                    </a:p>
                  </a:txBody>
                  <a:tcPr marL="68580" marR="68580" marT="0" marB="0">
                    <a:solidFill>
                      <a:srgbClr val="0070C0"/>
                    </a:solidFill>
                  </a:tcPr>
                </a:tc>
                <a:tc>
                  <a:txBody>
                    <a:bodyPr/>
                    <a:lstStyle/>
                    <a:p>
                      <a:r>
                        <a:rPr lang="en-US" sz="1800" b="1" dirty="0" smtClean="0">
                          <a:solidFill>
                            <a:schemeClr val="bg1"/>
                          </a:solidFill>
                          <a:effectLst/>
                          <a:latin typeface="+mj-lt"/>
                        </a:rPr>
                        <a:t>Topic</a:t>
                      </a:r>
                      <a:endParaRPr lang="en-US" sz="1800" b="1" dirty="0">
                        <a:solidFill>
                          <a:schemeClr val="bg1"/>
                        </a:solidFill>
                        <a:effectLst/>
                        <a:latin typeface="+mj-lt"/>
                      </a:endParaRPr>
                    </a:p>
                  </a:txBody>
                  <a:tcPr marL="68580" marR="68580" marT="0" marB="0">
                    <a:solidFill>
                      <a:srgbClr val="0070C0"/>
                    </a:solidFill>
                  </a:tcPr>
                </a:tc>
              </a:tr>
              <a:tr h="370840">
                <a:tc>
                  <a:txBody>
                    <a:bodyPr/>
                    <a:lstStyle/>
                    <a:p>
                      <a:endParaRPr lang="en-US" sz="1600" dirty="0">
                        <a:effectLst/>
                        <a:latin typeface="Times New Roman" panose="02020603050405020304" pitchFamily="18" charset="0"/>
                      </a:endParaRPr>
                    </a:p>
                  </a:txBody>
                  <a:tcPr marL="68580" marR="68580" marT="0" marB="0"/>
                </a:tc>
                <a:tc>
                  <a:txBody>
                    <a:bodyPr/>
                    <a:lstStyle/>
                    <a:p>
                      <a:endParaRPr lang="en-US" sz="1800" dirty="0">
                        <a:solidFill>
                          <a:srgbClr val="FF0000"/>
                        </a:solidFill>
                        <a:effectLst/>
                        <a:latin typeface="Times New Roman" panose="02020603050405020304" pitchFamily="18" charset="0"/>
                      </a:endParaRPr>
                    </a:p>
                  </a:txBody>
                  <a:tcPr marL="68580" marR="68580" marT="0" marB="0"/>
                </a:tc>
              </a:tr>
              <a:tr h="370840">
                <a:tc>
                  <a:txBody>
                    <a:bodyPr/>
                    <a:lstStyle/>
                    <a:p>
                      <a:endParaRPr lang="en-US" sz="1600" dirty="0">
                        <a:effectLst/>
                        <a:latin typeface="Times New Roman" panose="02020603050405020304" pitchFamily="18" charset="0"/>
                      </a:endParaRPr>
                    </a:p>
                  </a:txBody>
                  <a:tcPr marL="68580" marR="68580" marT="0" marB="0"/>
                </a:tc>
                <a:tc>
                  <a:txBody>
                    <a:bodyPr/>
                    <a:lstStyle/>
                    <a:p>
                      <a:endParaRPr lang="en-US" sz="1800" dirty="0">
                        <a:solidFill>
                          <a:srgbClr val="FF0000"/>
                        </a:solidFill>
                        <a:effectLst/>
                        <a:latin typeface="Times New Roman" panose="02020603050405020304" pitchFamily="18" charset="0"/>
                      </a:endParaRPr>
                    </a:p>
                  </a:txBody>
                  <a:tcPr marL="68580" marR="68580" marT="0" marB="0"/>
                </a:tc>
              </a:tr>
            </a:tbl>
          </a:graphicData>
        </a:graphic>
      </p:graphicFrame>
      <p:sp>
        <p:nvSpPr>
          <p:cNvPr id="7" name="Text Placeholder 6"/>
          <p:cNvSpPr>
            <a:spLocks noGrp="1"/>
          </p:cNvSpPr>
          <p:nvPr>
            <p:ph type="body" sz="quarter" idx="3"/>
          </p:nvPr>
        </p:nvSpPr>
        <p:spPr/>
        <p:txBody>
          <a:bodyPr>
            <a:normAutofit/>
          </a:bodyPr>
          <a:lstStyle/>
          <a:p>
            <a:r>
              <a:rPr lang="en-US" dirty="0" smtClean="0"/>
              <a:t>Intelligence System Key Words</a:t>
            </a:r>
            <a:endParaRPr lang="en-US" dirty="0"/>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1827475273"/>
              </p:ext>
            </p:extLst>
          </p:nvPr>
        </p:nvGraphicFramePr>
        <p:xfrm>
          <a:off x="4645025" y="2174875"/>
          <a:ext cx="4206240" cy="2291080"/>
        </p:xfrm>
        <a:graphic>
          <a:graphicData uri="http://schemas.openxmlformats.org/drawingml/2006/table">
            <a:tbl>
              <a:tblPr firstRow="1" bandRow="1">
                <a:tableStyleId>{5C22544A-7EE6-4342-B048-85BDC9FD1C3A}</a:tableStyleId>
              </a:tblPr>
              <a:tblGrid>
                <a:gridCol w="1527175"/>
                <a:gridCol w="2679065"/>
              </a:tblGrid>
              <a:tr h="339725">
                <a:tc>
                  <a:txBody>
                    <a:bodyPr/>
                    <a:lstStyle/>
                    <a:p>
                      <a:r>
                        <a:rPr lang="en-US" dirty="0" smtClean="0"/>
                        <a:t>Search Category</a:t>
                      </a:r>
                      <a:endParaRPr lang="en-US" dirty="0"/>
                    </a:p>
                  </a:txBody>
                  <a:tcPr>
                    <a:solidFill>
                      <a:srgbClr val="0070C0"/>
                    </a:solidFill>
                  </a:tcPr>
                </a:tc>
                <a:tc>
                  <a:txBody>
                    <a:bodyPr/>
                    <a:lstStyle/>
                    <a:p>
                      <a:r>
                        <a:rPr lang="en-US" dirty="0" smtClean="0"/>
                        <a:t>Key Words</a:t>
                      </a:r>
                      <a:endParaRPr lang="en-US" dirty="0"/>
                    </a:p>
                  </a:txBody>
                  <a:tcPr>
                    <a:solidFill>
                      <a:srgbClr val="0070C0"/>
                    </a:solidFill>
                  </a:tcPr>
                </a:tc>
              </a:tr>
              <a:tr h="370840">
                <a:tc>
                  <a:txBody>
                    <a:bodyPr/>
                    <a:lstStyle/>
                    <a:p>
                      <a:r>
                        <a:rPr lang="en-US" baseline="0" dirty="0" smtClean="0"/>
                        <a:t>By Product</a:t>
                      </a:r>
                    </a:p>
                  </a:txBody>
                  <a:tcPr/>
                </a:tc>
                <a:tc>
                  <a:txBody>
                    <a:bodyPr/>
                    <a:lstStyle/>
                    <a:p>
                      <a:r>
                        <a:rPr lang="en-US" dirty="0" smtClean="0">
                          <a:solidFill>
                            <a:srgbClr val="0070C0"/>
                          </a:solidFill>
                        </a:rPr>
                        <a:t>Air Filter</a:t>
                      </a:r>
                    </a:p>
                    <a:p>
                      <a:r>
                        <a:rPr lang="en-US" dirty="0" smtClean="0">
                          <a:solidFill>
                            <a:srgbClr val="0070C0"/>
                          </a:solidFill>
                        </a:rPr>
                        <a:t>Air Intake House</a:t>
                      </a:r>
                      <a:endParaRPr lang="en-US" dirty="0">
                        <a:solidFill>
                          <a:srgbClr val="0070C0"/>
                        </a:solidFill>
                      </a:endParaRPr>
                    </a:p>
                  </a:txBody>
                  <a:tcPr/>
                </a:tc>
              </a:tr>
              <a:tr h="370840">
                <a:tc>
                  <a:txBody>
                    <a:bodyPr/>
                    <a:lstStyle/>
                    <a:p>
                      <a:r>
                        <a:rPr lang="en-US" baseline="0" dirty="0" smtClean="0"/>
                        <a:t>By Company</a:t>
                      </a:r>
                    </a:p>
                  </a:txBody>
                  <a:tcPr/>
                </a:tc>
                <a:tc>
                  <a:txBody>
                    <a:bodyPr/>
                    <a:lstStyle/>
                    <a:p>
                      <a:r>
                        <a:rPr lang="en-US" dirty="0" err="1" smtClean="0">
                          <a:solidFill>
                            <a:srgbClr val="0070C0"/>
                          </a:solidFill>
                        </a:rPr>
                        <a:t>Dexmet</a:t>
                      </a:r>
                      <a:r>
                        <a:rPr lang="en-US" dirty="0" smtClean="0">
                          <a:solidFill>
                            <a:srgbClr val="0070C0"/>
                          </a:solidFill>
                        </a:rPr>
                        <a:t>, Hollingsworth &amp; </a:t>
                      </a:r>
                      <a:r>
                        <a:rPr lang="en-US" dirty="0" err="1" smtClean="0">
                          <a:solidFill>
                            <a:srgbClr val="0070C0"/>
                          </a:solidFill>
                        </a:rPr>
                        <a:t>Vose</a:t>
                      </a:r>
                      <a:r>
                        <a:rPr lang="en-US" dirty="0" smtClean="0">
                          <a:solidFill>
                            <a:srgbClr val="0070C0"/>
                          </a:solidFill>
                        </a:rPr>
                        <a:t>, </a:t>
                      </a:r>
                      <a:r>
                        <a:rPr lang="en-US" dirty="0" err="1" smtClean="0">
                          <a:solidFill>
                            <a:srgbClr val="0070C0"/>
                          </a:solidFill>
                        </a:rPr>
                        <a:t>Lydall</a:t>
                      </a:r>
                      <a:r>
                        <a:rPr lang="en-US" dirty="0" smtClean="0">
                          <a:solidFill>
                            <a:srgbClr val="0070C0"/>
                          </a:solidFill>
                        </a:rPr>
                        <a:t>, </a:t>
                      </a:r>
                      <a:r>
                        <a:rPr lang="en-US" dirty="0" err="1" smtClean="0">
                          <a:solidFill>
                            <a:srgbClr val="0070C0"/>
                          </a:solidFill>
                        </a:rPr>
                        <a:t>Midwesco</a:t>
                      </a:r>
                      <a:endParaRPr lang="en-US" dirty="0">
                        <a:solidFill>
                          <a:srgbClr val="0070C0"/>
                        </a:solidFill>
                      </a:endParaRPr>
                    </a:p>
                  </a:txBody>
                  <a:tcPr/>
                </a:tc>
              </a:tr>
              <a:tr h="370840">
                <a:tc>
                  <a:txBody>
                    <a:bodyPr/>
                    <a:lstStyle/>
                    <a:p>
                      <a:r>
                        <a:rPr lang="en-US" baseline="0" dirty="0" smtClean="0"/>
                        <a:t>By Topic</a:t>
                      </a:r>
                    </a:p>
                  </a:txBody>
                  <a:tcPr/>
                </a:tc>
                <a:tc>
                  <a:txBody>
                    <a:bodyPr/>
                    <a:lstStyle/>
                    <a:p>
                      <a:r>
                        <a:rPr lang="en-US" dirty="0" smtClean="0">
                          <a:solidFill>
                            <a:srgbClr val="0070C0"/>
                          </a:solidFill>
                        </a:rPr>
                        <a:t>Efficiency</a:t>
                      </a:r>
                      <a:endParaRPr lang="en-US" dirty="0">
                        <a:solidFill>
                          <a:srgbClr val="0070C0"/>
                        </a:solidFill>
                      </a:endParaRPr>
                    </a:p>
                  </a:txBody>
                  <a:tcPr/>
                </a:tc>
              </a:tr>
            </a:tbl>
          </a:graphicData>
        </a:graphic>
      </p:graphicFrame>
    </p:spTree>
    <p:extLst>
      <p:ext uri="{BB962C8B-B14F-4D97-AF65-F5344CB8AC3E}">
        <p14:creationId xmlns:p14="http://schemas.microsoft.com/office/powerpoint/2010/main" val="39449364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914"/>
            <a:ext cx="8229600" cy="1143000"/>
          </a:xfrm>
        </p:spPr>
        <p:txBody>
          <a:bodyPr/>
          <a:lstStyle/>
          <a:p>
            <a:r>
              <a:rPr lang="en-US" dirty="0" smtClean="0"/>
              <a:t>Filter Choices</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7" name="Picture 6"/>
          <p:cNvPicPr>
            <a:picLocks noChangeAspect="1"/>
          </p:cNvPicPr>
          <p:nvPr/>
        </p:nvPicPr>
        <p:blipFill>
          <a:blip r:embed="rId2"/>
          <a:stretch>
            <a:fillRect/>
          </a:stretch>
        </p:blipFill>
        <p:spPr>
          <a:xfrm>
            <a:off x="4800600" y="2163863"/>
            <a:ext cx="3985871" cy="3766109"/>
          </a:xfrm>
          <a:prstGeom prst="rect">
            <a:avLst/>
          </a:prstGeom>
        </p:spPr>
      </p:pic>
    </p:spTree>
    <p:extLst>
      <p:ext uri="{BB962C8B-B14F-4D97-AF65-F5344CB8AC3E}">
        <p14:creationId xmlns:p14="http://schemas.microsoft.com/office/powerpoint/2010/main" val="1356458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228600"/>
            <a:ext cx="8229600" cy="1143000"/>
          </a:xfrm>
        </p:spPr>
        <p:txBody>
          <a:bodyPr>
            <a:noAutofit/>
          </a:bodyPr>
          <a:lstStyle/>
          <a:p>
            <a:r>
              <a:rPr lang="en-US" sz="2800" b="1" dirty="0" smtClean="0">
                <a:solidFill>
                  <a:srgbClr val="FF0000"/>
                </a:solidFill>
              </a:rPr>
              <a:t>III.  Filter Choices #1 - Performance</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668284532"/>
              </p:ext>
            </p:extLst>
          </p:nvPr>
        </p:nvGraphicFramePr>
        <p:xfrm>
          <a:off x="381000" y="1076961"/>
          <a:ext cx="8321040" cy="5186680"/>
        </p:xfrm>
        <a:graphic>
          <a:graphicData uri="http://schemas.openxmlformats.org/drawingml/2006/table">
            <a:tbl>
              <a:tblPr firstRow="1" bandRow="1">
                <a:tableStyleId>{5C22544A-7EE6-4342-B048-85BDC9FD1C3A}</a:tableStyleId>
              </a:tblPr>
              <a:tblGrid>
                <a:gridCol w="2103120"/>
                <a:gridCol w="1402080"/>
                <a:gridCol w="4815840"/>
              </a:tblGrid>
              <a:tr h="370840">
                <a:tc>
                  <a:txBody>
                    <a:bodyPr/>
                    <a:lstStyle/>
                    <a:p>
                      <a:r>
                        <a:rPr lang="en-US" sz="1800" dirty="0" smtClean="0">
                          <a:latin typeface="+mj-lt"/>
                        </a:rPr>
                        <a:t>Subject</a:t>
                      </a:r>
                      <a:endParaRPr lang="en-US" sz="1800" dirty="0">
                        <a:latin typeface="+mj-lt"/>
                      </a:endParaRPr>
                    </a:p>
                  </a:txBody>
                  <a:tcPr/>
                </a:tc>
                <a:tc>
                  <a:txBody>
                    <a:bodyPr/>
                    <a:lstStyle/>
                    <a:p>
                      <a:r>
                        <a:rPr lang="en-US" sz="1800" dirty="0" smtClean="0">
                          <a:latin typeface="+mj-lt"/>
                        </a:rPr>
                        <a:t>Slide Contributor</a:t>
                      </a:r>
                      <a:endParaRPr lang="en-US" sz="1800" dirty="0">
                        <a:latin typeface="+mj-lt"/>
                      </a:endParaRPr>
                    </a:p>
                  </a:txBody>
                  <a:tcPr/>
                </a:tc>
                <a:tc>
                  <a:txBody>
                    <a:bodyPr/>
                    <a:lstStyle/>
                    <a:p>
                      <a:r>
                        <a:rPr lang="en-US" sz="1800" dirty="0" smtClean="0">
                          <a:latin typeface="+mj-lt"/>
                        </a:rPr>
                        <a:t>Relevant decision</a:t>
                      </a:r>
                      <a:endParaRPr lang="en-US" sz="1800" dirty="0">
                        <a:latin typeface="+mj-lt"/>
                      </a:endParaRPr>
                    </a:p>
                  </a:txBody>
                  <a:tcPr/>
                </a:tc>
              </a:tr>
              <a:tr h="370840">
                <a:tc gridSpan="3">
                  <a:txBody>
                    <a:bodyPr/>
                    <a:lstStyle/>
                    <a:p>
                      <a:r>
                        <a:rPr lang="en-US" b="1" dirty="0" smtClean="0">
                          <a:solidFill>
                            <a:srgbClr val="FF0000"/>
                          </a:solidFill>
                        </a:rPr>
                        <a:t>Performance Criteria</a:t>
                      </a:r>
                      <a:endParaRPr lang="en-US" b="1" dirty="0">
                        <a:solidFill>
                          <a:srgbClr val="FF0000"/>
                        </a:solidFill>
                      </a:endParaRPr>
                    </a:p>
                  </a:txBody>
                  <a:tcPr/>
                </a:tc>
                <a:tc hMerge="1">
                  <a:txBody>
                    <a:bodyPr/>
                    <a:lstStyle/>
                    <a:p>
                      <a:endParaRPr lang="en-US" dirty="0"/>
                    </a:p>
                  </a:txBody>
                  <a:tcPr/>
                </a:tc>
                <a:tc hMerge="1">
                  <a:txBody>
                    <a:bodyPr/>
                    <a:lstStyle/>
                    <a:p>
                      <a:endParaRPr lang="en-US" sz="1700" b="1" dirty="0">
                        <a:solidFill>
                          <a:schemeClr val="accent5"/>
                        </a:solidFill>
                        <a:latin typeface="+mj-lt"/>
                      </a:endParaRPr>
                    </a:p>
                  </a:txBody>
                  <a:tcPr/>
                </a:tc>
              </a:tr>
              <a:tr h="370840">
                <a:tc>
                  <a:txBody>
                    <a:bodyPr/>
                    <a:lstStyle/>
                    <a:p>
                      <a:r>
                        <a:rPr lang="en-US" dirty="0" smtClean="0"/>
                        <a:t>Pressure</a:t>
                      </a:r>
                      <a:r>
                        <a:rPr lang="en-US" baseline="0" dirty="0" smtClean="0"/>
                        <a:t> Losses</a:t>
                      </a:r>
                      <a:endParaRPr lang="en-US" dirty="0"/>
                    </a:p>
                  </a:txBody>
                  <a:tcPr/>
                </a:tc>
                <a:tc>
                  <a:txBody>
                    <a:bodyPr/>
                    <a:lstStyle/>
                    <a:p>
                      <a:r>
                        <a:rPr lang="en-US" dirty="0" smtClean="0"/>
                        <a:t>Southwest</a:t>
                      </a:r>
                      <a:endParaRPr lang="en-US" dirty="0"/>
                    </a:p>
                  </a:txBody>
                  <a:tcPr/>
                </a:tc>
                <a:tc>
                  <a:txBody>
                    <a:bodyPr/>
                    <a:lstStyle/>
                    <a:p>
                      <a:r>
                        <a:rPr lang="en-US" sz="1700" b="1" dirty="0" smtClean="0">
                          <a:solidFill>
                            <a:schemeClr val="accent5"/>
                          </a:solidFill>
                          <a:latin typeface="+mj-lt"/>
                        </a:rPr>
                        <a:t>What filter designs provide acceptable pressure losses?</a:t>
                      </a:r>
                      <a:endParaRPr lang="en-US" sz="1700" b="1" dirty="0">
                        <a:solidFill>
                          <a:schemeClr val="accent5"/>
                        </a:solidFill>
                        <a:latin typeface="+mj-lt"/>
                      </a:endParaRPr>
                    </a:p>
                  </a:txBody>
                  <a:tcPr/>
                </a:tc>
              </a:tr>
              <a:tr h="370840">
                <a:tc>
                  <a:txBody>
                    <a:bodyPr/>
                    <a:lstStyle/>
                    <a:p>
                      <a:r>
                        <a:rPr lang="en-US" dirty="0" smtClean="0"/>
                        <a:t>Problems with Particulates </a:t>
                      </a:r>
                      <a:endParaRPr lang="en-US" dirty="0"/>
                    </a:p>
                  </a:txBody>
                  <a:tcPr/>
                </a:tc>
                <a:tc>
                  <a:txBody>
                    <a:bodyPr/>
                    <a:lstStyle/>
                    <a:p>
                      <a:r>
                        <a:rPr lang="en-US" dirty="0" err="1" smtClean="0"/>
                        <a:t>Mcilvaine</a:t>
                      </a:r>
                      <a:endParaRPr lang="en-US" dirty="0"/>
                    </a:p>
                  </a:txBody>
                  <a:tcPr/>
                </a:tc>
                <a:tc>
                  <a:txBody>
                    <a:bodyPr/>
                    <a:lstStyle/>
                    <a:p>
                      <a:r>
                        <a:rPr lang="en-US" sz="1700" b="1" dirty="0" smtClean="0">
                          <a:solidFill>
                            <a:schemeClr val="accent5"/>
                          </a:solidFill>
                          <a:latin typeface="+mj-lt"/>
                        </a:rPr>
                        <a:t>How</a:t>
                      </a:r>
                      <a:r>
                        <a:rPr lang="en-US" sz="1700" b="1" baseline="0" dirty="0" smtClean="0">
                          <a:solidFill>
                            <a:schemeClr val="accent5"/>
                          </a:solidFill>
                          <a:latin typeface="+mj-lt"/>
                        </a:rPr>
                        <a:t> can air inlet systems be designed to</a:t>
                      </a:r>
                      <a:r>
                        <a:rPr lang="en-US" sz="1700" b="1" dirty="0" smtClean="0">
                          <a:solidFill>
                            <a:schemeClr val="accent5"/>
                          </a:solidFill>
                          <a:latin typeface="+mj-lt"/>
                        </a:rPr>
                        <a:t> address corrosion, erosion or fouling issues?</a:t>
                      </a:r>
                      <a:endParaRPr lang="en-US" sz="1700" b="1" dirty="0">
                        <a:solidFill>
                          <a:schemeClr val="accent5"/>
                        </a:solidFill>
                        <a:latin typeface="+mj-lt"/>
                      </a:endParaRPr>
                    </a:p>
                  </a:txBody>
                  <a:tcPr/>
                </a:tc>
              </a:tr>
              <a:tr h="299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Problems with Particulates</a:t>
                      </a:r>
                      <a:endParaRPr lang="en-US" sz="1800" dirty="0">
                        <a:latin typeface="+mj-lt"/>
                      </a:endParaRPr>
                    </a:p>
                  </a:txBody>
                  <a:tcPr/>
                </a:tc>
                <a:tc>
                  <a:txBody>
                    <a:bodyPr/>
                    <a:lstStyle/>
                    <a:p>
                      <a:r>
                        <a:rPr lang="en-US" sz="1800" dirty="0" err="1" smtClean="0">
                          <a:latin typeface="+mj-lt"/>
                        </a:rPr>
                        <a:t>Clarcor</a:t>
                      </a:r>
                      <a:endParaRPr lang="en-US" sz="1800" dirty="0">
                        <a:latin typeface="+mj-lt"/>
                      </a:endParaRPr>
                    </a:p>
                  </a:txBody>
                  <a:tcPr/>
                </a:tc>
                <a:tc>
                  <a:txBody>
                    <a:bodyPr/>
                    <a:lstStyle/>
                    <a:p>
                      <a:r>
                        <a:rPr lang="en-US" sz="1700" b="1" dirty="0" smtClean="0">
                          <a:solidFill>
                            <a:schemeClr val="accent5"/>
                          </a:solidFill>
                          <a:latin typeface="+mj-lt"/>
                        </a:rPr>
                        <a:t>How can air inlet systems address fouling?  </a:t>
                      </a:r>
                      <a:r>
                        <a:rPr lang="en-US" sz="1700" b="1" smtClean="0">
                          <a:solidFill>
                            <a:schemeClr val="accent5"/>
                          </a:solidFill>
                          <a:latin typeface="+mj-lt"/>
                        </a:rPr>
                        <a:t>(4 slides)</a:t>
                      </a:r>
                      <a:endParaRPr lang="en-US" sz="1700" b="1" dirty="0">
                        <a:solidFill>
                          <a:schemeClr val="accent5"/>
                        </a:solidFill>
                        <a:latin typeface="+mj-lt"/>
                      </a:endParaRPr>
                    </a:p>
                  </a:txBody>
                  <a:tcPr/>
                </a:tc>
              </a:tr>
              <a:tr h="299720">
                <a:tc>
                  <a:txBody>
                    <a:bodyPr/>
                    <a:lstStyle/>
                    <a:p>
                      <a:r>
                        <a:rPr lang="en-US" sz="1800" dirty="0" smtClean="0">
                          <a:latin typeface="+mj-lt"/>
                        </a:rPr>
                        <a:t>Problems with Moisture</a:t>
                      </a:r>
                      <a:endParaRPr lang="en-US" sz="1800" dirty="0">
                        <a:latin typeface="+mj-lt"/>
                      </a:endParaRPr>
                    </a:p>
                  </a:txBody>
                  <a:tcPr/>
                </a:tc>
                <a:tc>
                  <a:txBody>
                    <a:bodyPr/>
                    <a:lstStyle/>
                    <a:p>
                      <a:r>
                        <a:rPr lang="en-US" sz="1800" dirty="0" err="1" smtClean="0">
                          <a:latin typeface="+mj-lt"/>
                        </a:rPr>
                        <a:t>Nederman</a:t>
                      </a:r>
                      <a:endParaRPr lang="en-US" sz="1800" dirty="0">
                        <a:latin typeface="+mj-lt"/>
                      </a:endParaRPr>
                    </a:p>
                  </a:txBody>
                  <a:tcPr/>
                </a:tc>
                <a:tc>
                  <a:txBody>
                    <a:bodyPr/>
                    <a:lstStyle/>
                    <a:p>
                      <a:r>
                        <a:rPr lang="en-US" sz="1700" b="1" dirty="0" smtClean="0">
                          <a:solidFill>
                            <a:schemeClr val="accent5"/>
                          </a:solidFill>
                          <a:latin typeface="+mj-lt"/>
                        </a:rPr>
                        <a:t>How should</a:t>
                      </a:r>
                      <a:r>
                        <a:rPr lang="en-US" sz="1700" b="1" baseline="0" dirty="0" smtClean="0">
                          <a:solidFill>
                            <a:schemeClr val="accent5"/>
                          </a:solidFill>
                          <a:latin typeface="+mj-lt"/>
                        </a:rPr>
                        <a:t> a filter house be designed to address moisture issues?</a:t>
                      </a:r>
                      <a:endParaRPr lang="en-US" sz="1700" b="1" dirty="0">
                        <a:solidFill>
                          <a:schemeClr val="accent5"/>
                        </a:solidFill>
                        <a:latin typeface="+mj-lt"/>
                      </a:endParaRPr>
                    </a:p>
                  </a:txBody>
                  <a:tcPr/>
                </a:tc>
              </a:tr>
              <a:tr h="299720">
                <a:tc>
                  <a:txBody>
                    <a:bodyPr/>
                    <a:lstStyle/>
                    <a:p>
                      <a:r>
                        <a:rPr lang="en-US" dirty="0" smtClean="0"/>
                        <a:t>Problems with Moisture</a:t>
                      </a:r>
                      <a:endParaRPr lang="en-US" dirty="0"/>
                    </a:p>
                  </a:txBody>
                  <a:tcPr/>
                </a:tc>
                <a:tc>
                  <a:txBody>
                    <a:bodyPr/>
                    <a:lstStyle/>
                    <a:p>
                      <a:r>
                        <a:rPr lang="en-US" dirty="0" smtClean="0"/>
                        <a:t>Freudenberg</a:t>
                      </a:r>
                      <a:endParaRPr lang="en-US" dirty="0"/>
                    </a:p>
                  </a:txBody>
                  <a:tcPr/>
                </a:tc>
                <a:tc>
                  <a:txBody>
                    <a:bodyPr/>
                    <a:lstStyle/>
                    <a:p>
                      <a:r>
                        <a:rPr lang="en-US" sz="1700" b="1" dirty="0" smtClean="0">
                          <a:solidFill>
                            <a:schemeClr val="accent5"/>
                          </a:solidFill>
                          <a:latin typeface="+mj-lt"/>
                        </a:rPr>
                        <a:t>How can air inlet</a:t>
                      </a:r>
                      <a:r>
                        <a:rPr lang="en-US" sz="1700" b="1" baseline="0" dirty="0" smtClean="0">
                          <a:solidFill>
                            <a:schemeClr val="accent5"/>
                          </a:solidFill>
                          <a:latin typeface="+mj-lt"/>
                        </a:rPr>
                        <a:t> systems be designed to address moisture issues? (3 slides)</a:t>
                      </a:r>
                      <a:endParaRPr lang="en-US" sz="1700" b="1" dirty="0">
                        <a:solidFill>
                          <a:schemeClr val="accent5"/>
                        </a:solidFill>
                        <a:latin typeface="+mj-lt"/>
                      </a:endParaRPr>
                    </a:p>
                  </a:txBody>
                  <a:tcPr/>
                </a:tc>
              </a:tr>
              <a:tr h="299720">
                <a:tc>
                  <a:txBody>
                    <a:bodyPr/>
                    <a:lstStyle/>
                    <a:p>
                      <a:r>
                        <a:rPr lang="en-US" dirty="0" smtClean="0"/>
                        <a:t>Options for Snow and Ice</a:t>
                      </a:r>
                      <a:endParaRPr lang="en-US" dirty="0"/>
                    </a:p>
                  </a:txBody>
                  <a:tcPr/>
                </a:tc>
                <a:tc>
                  <a:txBody>
                    <a:bodyPr/>
                    <a:lstStyle/>
                    <a:p>
                      <a:r>
                        <a:rPr lang="en-US" dirty="0" smtClean="0"/>
                        <a:t>GE</a:t>
                      </a:r>
                      <a:endParaRPr lang="en-US" dirty="0"/>
                    </a:p>
                  </a:txBody>
                  <a:tcPr/>
                </a:tc>
                <a:tc>
                  <a:txBody>
                    <a:bodyPr/>
                    <a:lstStyle/>
                    <a:p>
                      <a:r>
                        <a:rPr lang="en-US" sz="1700" b="1" dirty="0" smtClean="0">
                          <a:solidFill>
                            <a:schemeClr val="accent5"/>
                          </a:solidFill>
                          <a:latin typeface="+mj-lt"/>
                        </a:rPr>
                        <a:t>What options are most effective in dealing with snow and ice?</a:t>
                      </a:r>
                      <a:endParaRPr lang="en-US" sz="1700" b="1" dirty="0">
                        <a:solidFill>
                          <a:schemeClr val="accent5"/>
                        </a:solidFill>
                        <a:latin typeface="+mj-lt"/>
                      </a:endParaRPr>
                    </a:p>
                  </a:txBody>
                  <a:tcPr/>
                </a:tc>
              </a:tr>
              <a:tr h="29972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bl>
          </a:graphicData>
        </a:graphic>
      </p:graphicFrame>
    </p:spTree>
    <p:extLst>
      <p:ext uri="{BB962C8B-B14F-4D97-AF65-F5344CB8AC3E}">
        <p14:creationId xmlns:p14="http://schemas.microsoft.com/office/powerpoint/2010/main" val="65430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Panelists</a:t>
            </a:r>
            <a:endParaRPr lang="en-US" sz="4000"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470680"/>
              </p:ext>
            </p:extLst>
          </p:nvPr>
        </p:nvGraphicFramePr>
        <p:xfrm>
          <a:off x="457200" y="1600200"/>
          <a:ext cx="8229600" cy="323596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Company</a:t>
                      </a:r>
                      <a:endParaRPr lang="en-US" dirty="0"/>
                    </a:p>
                  </a:txBody>
                  <a:tcPr/>
                </a:tc>
                <a:tc>
                  <a:txBody>
                    <a:bodyPr/>
                    <a:lstStyle/>
                    <a:p>
                      <a:r>
                        <a:rPr lang="en-US" dirty="0" smtClean="0"/>
                        <a:t>Name</a:t>
                      </a:r>
                      <a:endParaRPr lang="en-US" dirty="0"/>
                    </a:p>
                  </a:txBody>
                  <a:tcPr/>
                </a:tc>
              </a:tr>
              <a:tr h="370840">
                <a:tc>
                  <a:txBody>
                    <a:bodyPr/>
                    <a:lstStyle/>
                    <a:p>
                      <a:r>
                        <a:rPr lang="en-US" dirty="0" smtClean="0"/>
                        <a:t>Ahlstrom</a:t>
                      </a:r>
                      <a:endParaRPr lang="en-US" dirty="0"/>
                    </a:p>
                  </a:txBody>
                  <a:tcPr/>
                </a:tc>
                <a:tc>
                  <a:txBody>
                    <a:bodyPr/>
                    <a:lstStyle/>
                    <a:p>
                      <a:r>
                        <a:rPr lang="en-US" smtClean="0"/>
                        <a:t>Ina Parker</a:t>
                      </a:r>
                      <a:endParaRPr lang="en-US" dirty="0"/>
                    </a:p>
                  </a:txBody>
                  <a:tcPr/>
                </a:tc>
              </a:tr>
              <a:tr h="370840">
                <a:tc>
                  <a:txBody>
                    <a:bodyPr/>
                    <a:lstStyle/>
                    <a:p>
                      <a:r>
                        <a:rPr lang="en-US" dirty="0" err="1" smtClean="0"/>
                        <a:t>Clarcor</a:t>
                      </a:r>
                      <a:endParaRPr lang="en-US" dirty="0"/>
                    </a:p>
                  </a:txBody>
                  <a:tcPr/>
                </a:tc>
                <a:tc>
                  <a:txBody>
                    <a:bodyPr/>
                    <a:lstStyle/>
                    <a:p>
                      <a:r>
                        <a:rPr lang="en-US" dirty="0" smtClean="0"/>
                        <a:t>Steve </a:t>
                      </a:r>
                      <a:r>
                        <a:rPr lang="en-US" dirty="0" err="1" smtClean="0"/>
                        <a:t>Hiner</a:t>
                      </a:r>
                      <a:endParaRPr lang="en-US" dirty="0"/>
                    </a:p>
                  </a:txBody>
                  <a:tcPr/>
                </a:tc>
              </a:tr>
              <a:tr h="370840">
                <a:tc>
                  <a:txBody>
                    <a:bodyPr/>
                    <a:lstStyle/>
                    <a:p>
                      <a:r>
                        <a:rPr lang="en-US" dirty="0" smtClean="0"/>
                        <a:t>Donaldson</a:t>
                      </a:r>
                      <a:endParaRPr lang="en-US" dirty="0"/>
                    </a:p>
                  </a:txBody>
                  <a:tcPr/>
                </a:tc>
                <a:tc>
                  <a:txBody>
                    <a:bodyPr/>
                    <a:lstStyle/>
                    <a:p>
                      <a:r>
                        <a:rPr lang="en-US" dirty="0" smtClean="0"/>
                        <a:t>Eli Ross</a:t>
                      </a:r>
                      <a:endParaRPr lang="en-US" dirty="0"/>
                    </a:p>
                  </a:txBody>
                  <a:tcPr/>
                </a:tc>
              </a:tr>
              <a:tr h="370840">
                <a:tc>
                  <a:txBody>
                    <a:bodyPr/>
                    <a:lstStyle/>
                    <a:p>
                      <a:r>
                        <a:rPr lang="en-US" dirty="0" smtClean="0"/>
                        <a:t>Freudenberg</a:t>
                      </a:r>
                      <a:endParaRPr lang="en-US" dirty="0"/>
                    </a:p>
                  </a:txBody>
                  <a:tcPr/>
                </a:tc>
                <a:tc>
                  <a:txBody>
                    <a:bodyPr/>
                    <a:lstStyle/>
                    <a:p>
                      <a:r>
                        <a:rPr lang="en-US" dirty="0" smtClean="0"/>
                        <a:t>Mike Garnett</a:t>
                      </a:r>
                      <a:endParaRPr lang="en-US" dirty="0"/>
                    </a:p>
                  </a:txBody>
                  <a:tcPr/>
                </a:tc>
              </a:tr>
              <a:tr h="370840">
                <a:tc>
                  <a:txBody>
                    <a:bodyPr/>
                    <a:lstStyle/>
                    <a:p>
                      <a:r>
                        <a:rPr lang="en-US" dirty="0" smtClean="0"/>
                        <a:t>Hollingsworth &amp; </a:t>
                      </a:r>
                      <a:r>
                        <a:rPr lang="en-US" dirty="0" err="1" smtClean="0"/>
                        <a:t>Vose</a:t>
                      </a:r>
                      <a:endParaRPr lang="en-US" dirty="0"/>
                    </a:p>
                  </a:txBody>
                  <a:tcPr/>
                </a:tc>
                <a:tc>
                  <a:txBody>
                    <a:bodyPr/>
                    <a:lstStyle/>
                    <a:p>
                      <a:r>
                        <a:rPr lang="en-US" dirty="0" smtClean="0"/>
                        <a:t>Andre Boni</a:t>
                      </a:r>
                    </a:p>
                    <a:p>
                      <a:r>
                        <a:rPr lang="en-US" dirty="0" smtClean="0"/>
                        <a:t>Mike</a:t>
                      </a:r>
                      <a:r>
                        <a:rPr lang="en-US" baseline="0" dirty="0" smtClean="0"/>
                        <a:t> Malloy</a:t>
                      </a:r>
                      <a:endParaRPr lang="en-US" dirty="0"/>
                    </a:p>
                  </a:txBody>
                  <a:tcPr/>
                </a:tc>
              </a:tr>
              <a:tr h="370840">
                <a:tc>
                  <a:txBody>
                    <a:bodyPr/>
                    <a:lstStyle/>
                    <a:p>
                      <a:r>
                        <a:rPr lang="en-US" dirty="0" err="1" smtClean="0"/>
                        <a:t>Lydall</a:t>
                      </a:r>
                      <a:endParaRPr lang="en-US" dirty="0"/>
                    </a:p>
                  </a:txBody>
                  <a:tcPr/>
                </a:tc>
                <a:tc>
                  <a:txBody>
                    <a:bodyPr/>
                    <a:lstStyle/>
                    <a:p>
                      <a:r>
                        <a:rPr lang="en-US" dirty="0" smtClean="0"/>
                        <a:t>Geoff Crosby</a:t>
                      </a:r>
                      <a:endParaRPr lang="en-US" dirty="0"/>
                    </a:p>
                  </a:txBody>
                  <a:tcPr/>
                </a:tc>
              </a:tr>
              <a:tr h="370840">
                <a:tc>
                  <a:txBody>
                    <a:bodyPr/>
                    <a:lstStyle/>
                    <a:p>
                      <a:r>
                        <a:rPr lang="en-US" dirty="0" smtClean="0"/>
                        <a:t>W.L. Gore</a:t>
                      </a:r>
                      <a:endParaRPr lang="en-US" dirty="0"/>
                    </a:p>
                  </a:txBody>
                  <a:tcPr/>
                </a:tc>
                <a:tc>
                  <a:txBody>
                    <a:bodyPr/>
                    <a:lstStyle/>
                    <a:p>
                      <a:r>
                        <a:rPr lang="en-US" dirty="0" smtClean="0"/>
                        <a:t>Tom</a:t>
                      </a:r>
                      <a:r>
                        <a:rPr lang="en-US" baseline="0" dirty="0" smtClean="0"/>
                        <a:t> Kelmartin</a:t>
                      </a:r>
                      <a:endParaRPr lang="en-US" dirty="0"/>
                    </a:p>
                  </a:txBody>
                  <a:tcPr/>
                </a:tc>
              </a:tr>
            </a:tbl>
          </a:graphicData>
        </a:graphic>
      </p:graphicFrame>
    </p:spTree>
    <p:extLst>
      <p:ext uri="{BB962C8B-B14F-4D97-AF65-F5344CB8AC3E}">
        <p14:creationId xmlns:p14="http://schemas.microsoft.com/office/powerpoint/2010/main" val="1217547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High Efficiency Filter Pressure Losses (Southwest)</a:t>
            </a:r>
            <a:endParaRPr lang="en-US" sz="2800" b="1" dirty="0"/>
          </a:p>
        </p:txBody>
      </p:sp>
      <p:sp>
        <p:nvSpPr>
          <p:cNvPr id="3" name="Content Placeholder 2"/>
          <p:cNvSpPr>
            <a:spLocks noGrp="1"/>
          </p:cNvSpPr>
          <p:nvPr>
            <p:ph idx="1"/>
          </p:nvPr>
        </p:nvSpPr>
        <p:spPr>
          <a:xfrm>
            <a:off x="457200" y="1428029"/>
            <a:ext cx="8229600" cy="4525963"/>
          </a:xfrm>
        </p:spPr>
        <p:txBody>
          <a:bodyPr>
            <a:normAutofit/>
          </a:bodyPr>
          <a:lstStyle/>
          <a:p>
            <a:pPr marL="0" indent="0">
              <a:spcBef>
                <a:spcPts val="0"/>
              </a:spcBef>
              <a:buNone/>
            </a:pPr>
            <a:endParaRPr lang="en-US" sz="1000" dirty="0" smtClean="0"/>
          </a:p>
          <a:p>
            <a:pPr>
              <a:spcBef>
                <a:spcPts val="0"/>
              </a:spcBef>
            </a:pPr>
            <a:r>
              <a:rPr lang="en-US" sz="1800" dirty="0" smtClean="0"/>
              <a:t>In </a:t>
            </a:r>
            <a:r>
              <a:rPr lang="en-US" sz="1800" dirty="0"/>
              <a:t>order </a:t>
            </a:r>
            <a:r>
              <a:rPr lang="en-US" sz="1800" dirty="0" smtClean="0"/>
              <a:t>to achieve </a:t>
            </a:r>
            <a:r>
              <a:rPr lang="en-US" sz="1800" dirty="0"/>
              <a:t>the high filtration efficiency, the flow through </a:t>
            </a:r>
            <a:r>
              <a:rPr lang="en-US" sz="1800" dirty="0" smtClean="0"/>
              <a:t>the filter </a:t>
            </a:r>
            <a:r>
              <a:rPr lang="en-US" sz="1800" dirty="0"/>
              <a:t>fiber is highly restricted which creates a high </a:t>
            </a:r>
            <a:r>
              <a:rPr lang="en-US" sz="1800" dirty="0" smtClean="0"/>
              <a:t>pressure loss</a:t>
            </a:r>
            <a:r>
              <a:rPr lang="en-US" sz="1800" dirty="0"/>
              <a:t>, unless the face velocity is kept low</a:t>
            </a:r>
            <a:r>
              <a:rPr lang="en-US" sz="1800" dirty="0" smtClean="0"/>
              <a:t>.</a:t>
            </a:r>
          </a:p>
          <a:p>
            <a:pPr>
              <a:spcBef>
                <a:spcPts val="0"/>
              </a:spcBef>
            </a:pPr>
            <a:endParaRPr lang="en-US" sz="1800" dirty="0" smtClean="0"/>
          </a:p>
          <a:p>
            <a:pPr>
              <a:spcBef>
                <a:spcPts val="0"/>
              </a:spcBef>
            </a:pPr>
            <a:r>
              <a:rPr lang="en-US" sz="1800" dirty="0" smtClean="0"/>
              <a:t>The initial </a:t>
            </a:r>
            <a:r>
              <a:rPr lang="en-US" sz="1800" dirty="0"/>
              <a:t>pressure loss on </a:t>
            </a:r>
            <a:r>
              <a:rPr lang="en-US" sz="1800" dirty="0" smtClean="0"/>
              <a:t>high efficiency </a:t>
            </a:r>
            <a:r>
              <a:rPr lang="en-US" sz="1800" dirty="0"/>
              <a:t>filters can be up to </a:t>
            </a:r>
            <a:r>
              <a:rPr lang="en-US" sz="1800" dirty="0" smtClean="0"/>
              <a:t>1-in. H</a:t>
            </a:r>
            <a:r>
              <a:rPr lang="en-US" sz="1800" baseline="-25000" dirty="0" smtClean="0"/>
              <a:t>2</a:t>
            </a:r>
            <a:r>
              <a:rPr lang="en-US" sz="1800" dirty="0" smtClean="0"/>
              <a:t>O </a:t>
            </a:r>
            <a:r>
              <a:rPr lang="en-US" sz="1800" dirty="0"/>
              <a:t>(250 Pa) with </a:t>
            </a:r>
            <a:r>
              <a:rPr lang="en-US" sz="1800" dirty="0" smtClean="0"/>
              <a:t>a final </a:t>
            </a:r>
            <a:r>
              <a:rPr lang="en-US" sz="1800" dirty="0"/>
              <a:t>pressure loss in the range of </a:t>
            </a:r>
            <a:r>
              <a:rPr lang="en-US" sz="1800" dirty="0" smtClean="0"/>
              <a:t>2.5-in. H</a:t>
            </a:r>
            <a:r>
              <a:rPr lang="en-US" sz="1800" baseline="-25000" dirty="0" smtClean="0"/>
              <a:t>2</a:t>
            </a:r>
            <a:r>
              <a:rPr lang="en-US" sz="1800" dirty="0" smtClean="0"/>
              <a:t>O </a:t>
            </a:r>
            <a:r>
              <a:rPr lang="en-US" sz="1800" dirty="0"/>
              <a:t>(625 Pa) </a:t>
            </a:r>
            <a:r>
              <a:rPr lang="en-US" sz="1800" dirty="0" smtClean="0"/>
              <a:t>for rectangular </a:t>
            </a:r>
            <a:r>
              <a:rPr lang="en-US" sz="1800" dirty="0"/>
              <a:t>filters and </a:t>
            </a:r>
            <a:r>
              <a:rPr lang="en-US" sz="1800" dirty="0" smtClean="0"/>
              <a:t>4-in. H</a:t>
            </a:r>
            <a:r>
              <a:rPr lang="en-US" sz="1800" baseline="-25000" dirty="0" smtClean="0"/>
              <a:t>2</a:t>
            </a:r>
            <a:r>
              <a:rPr lang="en-US" sz="1800" dirty="0" smtClean="0"/>
              <a:t>O (2000 Pa) for cartridge filters.</a:t>
            </a:r>
          </a:p>
          <a:p>
            <a:pPr>
              <a:spcBef>
                <a:spcPts val="0"/>
              </a:spcBef>
            </a:pPr>
            <a:endParaRPr lang="en-US" sz="1800" dirty="0" smtClean="0"/>
          </a:p>
          <a:p>
            <a:pPr>
              <a:spcBef>
                <a:spcPts val="0"/>
              </a:spcBef>
            </a:pPr>
            <a:r>
              <a:rPr lang="en-US" sz="1800" dirty="0" smtClean="0"/>
              <a:t>High efficiency </a:t>
            </a:r>
            <a:r>
              <a:rPr lang="en-US" sz="1800" dirty="0"/>
              <a:t>filters used with gas turbines have pleated media that increase the surface </a:t>
            </a:r>
            <a:r>
              <a:rPr lang="en-US" sz="1800" dirty="0" smtClean="0"/>
              <a:t>area and </a:t>
            </a:r>
            <a:r>
              <a:rPr lang="en-US" sz="1800" dirty="0"/>
              <a:t>reduce </a:t>
            </a:r>
            <a:r>
              <a:rPr lang="en-US" sz="1800" dirty="0" smtClean="0"/>
              <a:t>the </a:t>
            </a:r>
            <a:r>
              <a:rPr lang="en-US" sz="1800" dirty="0"/>
              <a:t>pressure loss.</a:t>
            </a:r>
          </a:p>
          <a:p>
            <a:pPr>
              <a:spcBef>
                <a:spcPts val="0"/>
              </a:spcBef>
            </a:pPr>
            <a:endParaRPr lang="en-US" sz="1800" dirty="0"/>
          </a:p>
        </p:txBody>
      </p:sp>
    </p:spTree>
    <p:extLst>
      <p:ext uri="{BB962C8B-B14F-4D97-AF65-F5344CB8AC3E}">
        <p14:creationId xmlns:p14="http://schemas.microsoft.com/office/powerpoint/2010/main" val="36951630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smtClean="0"/>
              <a:t>Filter Performance:  Problems with Particulates</a:t>
            </a:r>
            <a:endParaRPr lang="en-US" sz="2800" b="1" dirty="0"/>
          </a:p>
        </p:txBody>
      </p:sp>
      <p:sp>
        <p:nvSpPr>
          <p:cNvPr id="3" name="Content Placeholder 2"/>
          <p:cNvSpPr>
            <a:spLocks noGrp="1"/>
          </p:cNvSpPr>
          <p:nvPr>
            <p:ph idx="1"/>
          </p:nvPr>
        </p:nvSpPr>
        <p:spPr>
          <a:xfrm>
            <a:off x="457200" y="838200"/>
            <a:ext cx="8229600" cy="4525963"/>
          </a:xfrm>
        </p:spPr>
        <p:txBody>
          <a:bodyPr>
            <a:noAutofit/>
          </a:bodyPr>
          <a:lstStyle/>
          <a:p>
            <a:pPr marL="0" indent="0">
              <a:spcBef>
                <a:spcPts val="0"/>
              </a:spcBef>
              <a:buNone/>
            </a:pPr>
            <a:r>
              <a:rPr lang="en-US" sz="1800" b="1" dirty="0"/>
              <a:t>Corrosion</a:t>
            </a:r>
          </a:p>
          <a:p>
            <a:pPr>
              <a:spcBef>
                <a:spcPts val="0"/>
              </a:spcBef>
            </a:pPr>
            <a:r>
              <a:rPr lang="en-US" sz="1400" dirty="0" smtClean="0"/>
              <a:t>Loss </a:t>
            </a:r>
            <a:r>
              <a:rPr lang="en-US" sz="1400" dirty="0"/>
              <a:t>of material caused by </a:t>
            </a:r>
            <a:r>
              <a:rPr lang="en-US" sz="1400" dirty="0" smtClean="0"/>
              <a:t>a chemical </a:t>
            </a:r>
            <a:r>
              <a:rPr lang="en-US" sz="1400" dirty="0"/>
              <a:t>reaction between machine </a:t>
            </a:r>
            <a:r>
              <a:rPr lang="en-US" sz="1400" dirty="0" smtClean="0"/>
              <a:t>components and contaminants, which </a:t>
            </a:r>
            <a:r>
              <a:rPr lang="en-US" sz="1400" dirty="0"/>
              <a:t>can enter the gas turbine through the gas stream, fuel system or </a:t>
            </a:r>
            <a:r>
              <a:rPr lang="en-US" sz="1400" dirty="0" smtClean="0"/>
              <a:t>water/steam injection </a:t>
            </a:r>
            <a:r>
              <a:rPr lang="en-US" sz="1400" dirty="0"/>
              <a:t>system. </a:t>
            </a:r>
            <a:endParaRPr lang="en-US" sz="1400" dirty="0" smtClean="0"/>
          </a:p>
          <a:p>
            <a:pPr>
              <a:spcBef>
                <a:spcPts val="0"/>
              </a:spcBef>
            </a:pPr>
            <a:r>
              <a:rPr lang="en-US" sz="1400" dirty="0" smtClean="0"/>
              <a:t>Salts</a:t>
            </a:r>
            <a:r>
              <a:rPr lang="en-US" sz="1400" dirty="0"/>
              <a:t>, mineral acids, elements such as sodium, vanadium, and gas, including </a:t>
            </a:r>
            <a:r>
              <a:rPr lang="en-US" sz="1400" dirty="0" smtClean="0"/>
              <a:t>chlorine </a:t>
            </a:r>
            <a:r>
              <a:rPr lang="en-US" sz="1400" dirty="0"/>
              <a:t>and </a:t>
            </a:r>
            <a:r>
              <a:rPr lang="en-US" sz="1400" dirty="0" err="1"/>
              <a:t>sulphur</a:t>
            </a:r>
            <a:r>
              <a:rPr lang="en-US" sz="1400" dirty="0"/>
              <a:t> oxides in combination with water, can cause </a:t>
            </a:r>
            <a:r>
              <a:rPr lang="en-US" sz="1400" dirty="0" smtClean="0"/>
              <a:t>corrosion.</a:t>
            </a:r>
            <a:r>
              <a:rPr lang="en-US" sz="1400" dirty="0"/>
              <a:t> </a:t>
            </a:r>
            <a:endParaRPr lang="en-US" sz="1400" dirty="0" smtClean="0"/>
          </a:p>
          <a:p>
            <a:pPr marL="0" indent="0">
              <a:spcBef>
                <a:spcPts val="0"/>
              </a:spcBef>
              <a:buNone/>
            </a:pPr>
            <a:endParaRPr lang="en-US" sz="1000" b="1" dirty="0" smtClean="0"/>
          </a:p>
          <a:p>
            <a:pPr marL="0" indent="0">
              <a:spcBef>
                <a:spcPts val="0"/>
              </a:spcBef>
              <a:buNone/>
            </a:pPr>
            <a:r>
              <a:rPr lang="en-US" sz="1800" b="1" dirty="0" smtClean="0"/>
              <a:t>Erosion</a:t>
            </a:r>
            <a:endParaRPr lang="en-US" sz="1800" b="1" dirty="0"/>
          </a:p>
          <a:p>
            <a:pPr>
              <a:spcBef>
                <a:spcPts val="0"/>
              </a:spcBef>
            </a:pPr>
            <a:r>
              <a:rPr lang="en-US" sz="1400" dirty="0"/>
              <a:t>Erosion is the abrasive removal of material by hard particles suspended in the gas </a:t>
            </a:r>
            <a:r>
              <a:rPr lang="en-US" sz="1400" dirty="0" smtClean="0"/>
              <a:t>stream.</a:t>
            </a:r>
          </a:p>
          <a:p>
            <a:pPr>
              <a:spcBef>
                <a:spcPts val="0"/>
              </a:spcBef>
            </a:pPr>
            <a:r>
              <a:rPr lang="en-US" sz="1400" dirty="0" smtClean="0"/>
              <a:t>Particles </a:t>
            </a:r>
            <a:r>
              <a:rPr lang="en-US" sz="1400" dirty="0"/>
              <a:t>causing erosion are normally 10 microns or larger in diameter. </a:t>
            </a:r>
            <a:r>
              <a:rPr lang="en-US" sz="1400" dirty="0" smtClean="0"/>
              <a:t> Particles </a:t>
            </a:r>
            <a:r>
              <a:rPr lang="en-US" sz="1400" dirty="0"/>
              <a:t>with diameters between 5 and 10 microns fall in a transition zone between fouling and </a:t>
            </a:r>
            <a:r>
              <a:rPr lang="en-US" sz="1400" dirty="0" smtClean="0"/>
              <a:t>erosion.</a:t>
            </a:r>
            <a:endParaRPr lang="en-US" sz="1400" dirty="0"/>
          </a:p>
          <a:p>
            <a:pPr>
              <a:spcBef>
                <a:spcPts val="0"/>
              </a:spcBef>
            </a:pPr>
            <a:r>
              <a:rPr lang="en-US" sz="1400" dirty="0" smtClean="0"/>
              <a:t>Erosion </a:t>
            </a:r>
            <a:r>
              <a:rPr lang="en-US" sz="1400" dirty="0"/>
              <a:t>damage increases with increasing particle diameter and density, flow turning and gas velocity, and with decreasing </a:t>
            </a:r>
            <a:r>
              <a:rPr lang="en-US" sz="1400" dirty="0" smtClean="0"/>
              <a:t>blade size</a:t>
            </a:r>
            <a:r>
              <a:rPr lang="en-US" sz="1400" dirty="0"/>
              <a:t>. </a:t>
            </a:r>
            <a:endParaRPr lang="en-US" sz="1400" dirty="0" smtClean="0"/>
          </a:p>
          <a:p>
            <a:pPr>
              <a:spcBef>
                <a:spcPts val="0"/>
              </a:spcBef>
            </a:pPr>
            <a:r>
              <a:rPr lang="en-US" sz="1400" dirty="0" smtClean="0"/>
              <a:t>Turbine </a:t>
            </a:r>
            <a:r>
              <a:rPr lang="en-US" sz="1400" dirty="0"/>
              <a:t>and compressor manufacturers minimize erosion by increasing trailing edge thickness, installing field replaceable shields and using improved alloys. </a:t>
            </a:r>
            <a:endParaRPr lang="en-US" sz="1400" dirty="0" smtClean="0"/>
          </a:p>
          <a:p>
            <a:pPr>
              <a:spcBef>
                <a:spcPts val="0"/>
              </a:spcBef>
            </a:pPr>
            <a:r>
              <a:rPr lang="en-US" sz="1400" dirty="0" smtClean="0"/>
              <a:t>Nevertheless</a:t>
            </a:r>
            <a:r>
              <a:rPr lang="en-US" sz="1400" dirty="0"/>
              <a:t>, they all recommend fine inlet filtration to prevent hard particles from entering the turbines</a:t>
            </a:r>
            <a:r>
              <a:rPr lang="en-US" sz="1400" dirty="0" smtClean="0"/>
              <a:t>.</a:t>
            </a:r>
          </a:p>
          <a:p>
            <a:pPr>
              <a:spcBef>
                <a:spcPts val="0"/>
              </a:spcBef>
            </a:pPr>
            <a:endParaRPr lang="en-US" sz="1000" dirty="0"/>
          </a:p>
          <a:p>
            <a:pPr marL="0" indent="0">
              <a:spcBef>
                <a:spcPts val="0"/>
              </a:spcBef>
              <a:buNone/>
            </a:pPr>
            <a:r>
              <a:rPr lang="en-US" sz="1800" b="1" dirty="0" smtClean="0"/>
              <a:t>Fouling</a:t>
            </a:r>
            <a:endParaRPr lang="en-US" sz="1800" b="1" dirty="0"/>
          </a:p>
          <a:p>
            <a:pPr>
              <a:spcBef>
                <a:spcPts val="0"/>
              </a:spcBef>
            </a:pPr>
            <a:r>
              <a:rPr lang="en-US" sz="1400" dirty="0"/>
              <a:t>Fouling is the adherence of particles and droplets to the surface of the turbomachine </a:t>
            </a:r>
            <a:r>
              <a:rPr lang="en-US" sz="1400" dirty="0" smtClean="0"/>
              <a:t>blading.  This </a:t>
            </a:r>
            <a:r>
              <a:rPr lang="en-US" sz="1400" dirty="0"/>
              <a:t>degrades flow capacity and reduces efficiency in a short period of time. </a:t>
            </a:r>
            <a:endParaRPr lang="en-US" sz="1400" dirty="0" smtClean="0"/>
          </a:p>
          <a:p>
            <a:pPr>
              <a:spcBef>
                <a:spcPts val="0"/>
              </a:spcBef>
            </a:pPr>
            <a:r>
              <a:rPr lang="en-US" sz="1400" dirty="0" smtClean="0"/>
              <a:t>Fouling </a:t>
            </a:r>
            <a:r>
              <a:rPr lang="en-US" sz="1400" dirty="0"/>
              <a:t>can normally be reversed by cleaning, but it often requires downtime. Fouling is a serious problem, particularly in the oil and gas industry where sticky hydrocarbon aerosols are universally </a:t>
            </a:r>
            <a:r>
              <a:rPr lang="en-US" sz="1400" dirty="0" smtClean="0"/>
              <a:t>present.</a:t>
            </a:r>
          </a:p>
          <a:p>
            <a:pPr>
              <a:spcBef>
                <a:spcPts val="0"/>
              </a:spcBef>
            </a:pPr>
            <a:r>
              <a:rPr lang="en-US" sz="1400" dirty="0" smtClean="0"/>
              <a:t>Traditionally</a:t>
            </a:r>
            <a:r>
              <a:rPr lang="en-US" sz="1400" dirty="0"/>
              <a:t>, no accommodation has been made in designing turbines to tolerate deposition tendencies of particulate-laden gas streams. </a:t>
            </a:r>
            <a:r>
              <a:rPr lang="en-US" sz="1400" dirty="0" smtClean="0"/>
              <a:t> Although </a:t>
            </a:r>
            <a:r>
              <a:rPr lang="en-US" sz="1400" dirty="0"/>
              <a:t>the deposition trajectories can be predicted for some turbine blades, the actual fouling is very much dependent on inlet gas cleanliness which varies unless it is </a:t>
            </a:r>
            <a:r>
              <a:rPr lang="en-US" sz="1400" dirty="0" smtClean="0"/>
              <a:t>controlled.</a:t>
            </a:r>
            <a:endParaRPr lang="en-US" sz="1400" dirty="0"/>
          </a:p>
          <a:p>
            <a:pPr marL="0" indent="0">
              <a:spcBef>
                <a:spcPts val="0"/>
              </a:spcBef>
              <a:buNone/>
            </a:pPr>
            <a:endParaRPr lang="en-US" sz="1800" dirty="0"/>
          </a:p>
        </p:txBody>
      </p:sp>
    </p:spTree>
    <p:extLst>
      <p:ext uri="{BB962C8B-B14F-4D97-AF65-F5344CB8AC3E}">
        <p14:creationId xmlns:p14="http://schemas.microsoft.com/office/powerpoint/2010/main" val="17514085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2653" y="2872216"/>
            <a:ext cx="6616259" cy="3007745"/>
          </a:xfrm>
          <a:prstGeom prst="rect">
            <a:avLst/>
          </a:prstGeom>
          <a:blipFill>
            <a:blip r:embed="rId2" cstate="print"/>
            <a:stretch>
              <a:fillRect/>
            </a:stretch>
          </a:blipFill>
        </p:spPr>
        <p:txBody>
          <a:bodyPr wrap="square" lIns="0" tIns="0" rIns="0" bIns="0" rtlCol="0"/>
          <a:lstStyle/>
          <a:p>
            <a:endParaRPr sz="1539"/>
          </a:p>
        </p:txBody>
      </p:sp>
      <p:sp>
        <p:nvSpPr>
          <p:cNvPr id="3" name="object 3"/>
          <p:cNvSpPr/>
          <p:nvPr/>
        </p:nvSpPr>
        <p:spPr>
          <a:xfrm>
            <a:off x="7097134" y="1322730"/>
            <a:ext cx="1279725" cy="2396552"/>
          </a:xfrm>
          <a:prstGeom prst="rect">
            <a:avLst/>
          </a:prstGeom>
          <a:blipFill>
            <a:blip r:embed="rId3" cstate="print"/>
            <a:stretch>
              <a:fillRect/>
            </a:stretch>
          </a:blipFill>
        </p:spPr>
        <p:txBody>
          <a:bodyPr wrap="square" lIns="0" tIns="0" rIns="0" bIns="0" rtlCol="0"/>
          <a:lstStyle/>
          <a:p>
            <a:endParaRPr sz="1539"/>
          </a:p>
        </p:txBody>
      </p:sp>
      <p:sp>
        <p:nvSpPr>
          <p:cNvPr id="4" name="object 4"/>
          <p:cNvSpPr txBox="1"/>
          <p:nvPr/>
        </p:nvSpPr>
        <p:spPr>
          <a:xfrm>
            <a:off x="857550" y="1504657"/>
            <a:ext cx="6053285" cy="2674130"/>
          </a:xfrm>
          <a:prstGeom prst="rect">
            <a:avLst/>
          </a:prstGeom>
        </p:spPr>
        <p:txBody>
          <a:bodyPr vert="horz" wrap="square" lIns="0" tIns="0" rIns="0" bIns="0" rtlCol="0">
            <a:spAutoFit/>
          </a:bodyPr>
          <a:lstStyle/>
          <a:p>
            <a:pPr marL="401811" indent="-390952">
              <a:buAutoNum type="arabicPeriod"/>
              <a:tabLst>
                <a:tab pos="401811" algn="l"/>
              </a:tabLst>
            </a:pPr>
            <a:r>
              <a:rPr sz="2052" spc="-4" dirty="0">
                <a:solidFill>
                  <a:srgbClr val="3F3F3F"/>
                </a:solidFill>
                <a:latin typeface="Arial"/>
                <a:cs typeface="Arial"/>
              </a:rPr>
              <a:t>S</a:t>
            </a:r>
            <a:r>
              <a:rPr sz="2052" dirty="0">
                <a:solidFill>
                  <a:srgbClr val="3F3F3F"/>
                </a:solidFill>
                <a:latin typeface="Arial"/>
                <a:cs typeface="Arial"/>
              </a:rPr>
              <a:t>t</a:t>
            </a:r>
            <a:r>
              <a:rPr sz="2052" spc="-4" dirty="0">
                <a:solidFill>
                  <a:srgbClr val="3F3F3F"/>
                </a:solidFill>
                <a:latin typeface="Arial"/>
                <a:cs typeface="Arial"/>
              </a:rPr>
              <a:t>o</a:t>
            </a:r>
            <a:r>
              <a:rPr sz="2052" dirty="0">
                <a:solidFill>
                  <a:srgbClr val="3F3F3F"/>
                </a:solidFill>
                <a:latin typeface="Arial"/>
                <a:cs typeface="Arial"/>
              </a:rPr>
              <a:t>p f</a:t>
            </a:r>
            <a:r>
              <a:rPr sz="2052" spc="-4" dirty="0">
                <a:solidFill>
                  <a:srgbClr val="3F3F3F"/>
                </a:solidFill>
                <a:latin typeface="Arial"/>
                <a:cs typeface="Arial"/>
              </a:rPr>
              <a:t>in</a:t>
            </a:r>
            <a:r>
              <a:rPr sz="2052" dirty="0">
                <a:solidFill>
                  <a:srgbClr val="3F3F3F"/>
                </a:solidFill>
                <a:latin typeface="Arial"/>
                <a:cs typeface="Arial"/>
              </a:rPr>
              <a:t>e (&lt;1</a:t>
            </a:r>
            <a:r>
              <a:rPr sz="2052" spc="-9" dirty="0">
                <a:solidFill>
                  <a:srgbClr val="3F3F3F"/>
                </a:solidFill>
                <a:latin typeface="Arial"/>
                <a:cs typeface="Arial"/>
              </a:rPr>
              <a:t> </a:t>
            </a:r>
            <a:r>
              <a:rPr sz="2052" dirty="0">
                <a:solidFill>
                  <a:srgbClr val="3F3F3F"/>
                </a:solidFill>
                <a:latin typeface="Arial"/>
                <a:cs typeface="Arial"/>
              </a:rPr>
              <a:t>m</a:t>
            </a:r>
            <a:r>
              <a:rPr sz="2052" spc="-4" dirty="0">
                <a:solidFill>
                  <a:srgbClr val="3F3F3F"/>
                </a:solidFill>
                <a:latin typeface="Arial"/>
                <a:cs typeface="Arial"/>
              </a:rPr>
              <a:t>i</a:t>
            </a:r>
            <a:r>
              <a:rPr sz="2052" dirty="0">
                <a:solidFill>
                  <a:srgbClr val="3F3F3F"/>
                </a:solidFill>
                <a:latin typeface="Arial"/>
                <a:cs typeface="Arial"/>
              </a:rPr>
              <a:t>cr</a:t>
            </a:r>
            <a:r>
              <a:rPr sz="2052" spc="-4" dirty="0">
                <a:solidFill>
                  <a:srgbClr val="3F3F3F"/>
                </a:solidFill>
                <a:latin typeface="Arial"/>
                <a:cs typeface="Arial"/>
              </a:rPr>
              <a:t>on</a:t>
            </a:r>
            <a:r>
              <a:rPr sz="2052" dirty="0">
                <a:solidFill>
                  <a:srgbClr val="3F3F3F"/>
                </a:solidFill>
                <a:latin typeface="Arial"/>
                <a:cs typeface="Arial"/>
              </a:rPr>
              <a:t>) </a:t>
            </a:r>
            <a:r>
              <a:rPr sz="2052" spc="-4" dirty="0">
                <a:solidFill>
                  <a:srgbClr val="3F3F3F"/>
                </a:solidFill>
                <a:latin typeface="Arial"/>
                <a:cs typeface="Arial"/>
              </a:rPr>
              <a:t>pa</a:t>
            </a:r>
            <a:r>
              <a:rPr sz="2052" dirty="0">
                <a:solidFill>
                  <a:srgbClr val="3F3F3F"/>
                </a:solidFill>
                <a:latin typeface="Arial"/>
                <a:cs typeface="Arial"/>
              </a:rPr>
              <a:t>rt</a:t>
            </a:r>
            <a:r>
              <a:rPr sz="2052" spc="-4" dirty="0">
                <a:solidFill>
                  <a:srgbClr val="3F3F3F"/>
                </a:solidFill>
                <a:latin typeface="Arial"/>
                <a:cs typeface="Arial"/>
              </a:rPr>
              <a:t>i</a:t>
            </a:r>
            <a:r>
              <a:rPr sz="2052" dirty="0">
                <a:solidFill>
                  <a:srgbClr val="3F3F3F"/>
                </a:solidFill>
                <a:latin typeface="Arial"/>
                <a:cs typeface="Arial"/>
              </a:rPr>
              <a:t>c</a:t>
            </a:r>
            <a:r>
              <a:rPr sz="2052" spc="-4" dirty="0">
                <a:solidFill>
                  <a:srgbClr val="3F3F3F"/>
                </a:solidFill>
                <a:latin typeface="Arial"/>
                <a:cs typeface="Arial"/>
              </a:rPr>
              <a:t>ula</a:t>
            </a:r>
            <a:r>
              <a:rPr sz="2052" dirty="0">
                <a:solidFill>
                  <a:srgbClr val="3F3F3F"/>
                </a:solidFill>
                <a:latin typeface="Arial"/>
                <a:cs typeface="Arial"/>
              </a:rPr>
              <a:t>te</a:t>
            </a:r>
            <a:r>
              <a:rPr sz="2052" spc="9" dirty="0">
                <a:solidFill>
                  <a:srgbClr val="3F3F3F"/>
                </a:solidFill>
                <a:latin typeface="Arial"/>
                <a:cs typeface="Arial"/>
              </a:rPr>
              <a:t> </a:t>
            </a:r>
            <a:r>
              <a:rPr sz="2052" dirty="0">
                <a:solidFill>
                  <a:srgbClr val="3F3F3F"/>
                </a:solidFill>
                <a:latin typeface="Arial"/>
                <a:cs typeface="Arial"/>
              </a:rPr>
              <a:t>r</a:t>
            </a:r>
            <a:r>
              <a:rPr sz="2052" spc="-4" dirty="0">
                <a:solidFill>
                  <a:srgbClr val="3F3F3F"/>
                </a:solidFill>
                <a:latin typeface="Arial"/>
                <a:cs typeface="Arial"/>
              </a:rPr>
              <a:t>ea</a:t>
            </a:r>
            <a:r>
              <a:rPr sz="2052" dirty="0">
                <a:solidFill>
                  <a:srgbClr val="3F3F3F"/>
                </a:solidFill>
                <a:latin typeface="Arial"/>
                <a:cs typeface="Arial"/>
              </a:rPr>
              <a:t>c</a:t>
            </a:r>
            <a:r>
              <a:rPr sz="2052" spc="-4" dirty="0">
                <a:solidFill>
                  <a:srgbClr val="3F3F3F"/>
                </a:solidFill>
                <a:latin typeface="Arial"/>
                <a:cs typeface="Arial"/>
              </a:rPr>
              <a:t>hin</a:t>
            </a:r>
            <a:r>
              <a:rPr sz="2052" dirty="0">
                <a:solidFill>
                  <a:srgbClr val="3F3F3F"/>
                </a:solidFill>
                <a:latin typeface="Arial"/>
                <a:cs typeface="Arial"/>
              </a:rPr>
              <a:t>g</a:t>
            </a:r>
            <a:r>
              <a:rPr sz="2052" spc="17" dirty="0">
                <a:solidFill>
                  <a:srgbClr val="3F3F3F"/>
                </a:solidFill>
                <a:latin typeface="Arial"/>
                <a:cs typeface="Arial"/>
              </a:rPr>
              <a:t> </a:t>
            </a:r>
            <a:r>
              <a:rPr sz="2052" dirty="0">
                <a:solidFill>
                  <a:srgbClr val="3F3F3F"/>
                </a:solidFill>
                <a:latin typeface="Arial"/>
                <a:cs typeface="Arial"/>
              </a:rPr>
              <a:t>t</a:t>
            </a:r>
            <a:r>
              <a:rPr sz="2052" spc="-4" dirty="0">
                <a:solidFill>
                  <a:srgbClr val="3F3F3F"/>
                </a:solidFill>
                <a:latin typeface="Arial"/>
                <a:cs typeface="Arial"/>
              </a:rPr>
              <a:t>h</a:t>
            </a:r>
            <a:r>
              <a:rPr sz="2052" dirty="0">
                <a:solidFill>
                  <a:srgbClr val="3F3F3F"/>
                </a:solidFill>
                <a:latin typeface="Arial"/>
                <a:cs typeface="Arial"/>
              </a:rPr>
              <a:t>e</a:t>
            </a:r>
            <a:r>
              <a:rPr sz="2052" spc="-9" dirty="0">
                <a:solidFill>
                  <a:srgbClr val="3F3F3F"/>
                </a:solidFill>
                <a:latin typeface="Arial"/>
                <a:cs typeface="Arial"/>
              </a:rPr>
              <a:t> </a:t>
            </a:r>
            <a:r>
              <a:rPr sz="2052" dirty="0">
                <a:solidFill>
                  <a:srgbClr val="3F3F3F"/>
                </a:solidFill>
                <a:latin typeface="Arial"/>
                <a:cs typeface="Arial"/>
              </a:rPr>
              <a:t>GT</a:t>
            </a:r>
            <a:endParaRPr sz="2052">
              <a:latin typeface="Arial"/>
              <a:cs typeface="Arial"/>
            </a:endParaRPr>
          </a:p>
          <a:p>
            <a:pPr marL="744437" lvl="1" indent="-390952">
              <a:spcBef>
                <a:spcPts val="414"/>
              </a:spcBef>
              <a:buChar char="–"/>
              <a:tabLst>
                <a:tab pos="744979" algn="l"/>
              </a:tabLst>
            </a:pPr>
            <a:r>
              <a:rPr sz="1710" dirty="0">
                <a:solidFill>
                  <a:srgbClr val="3F3F3F"/>
                </a:solidFill>
                <a:latin typeface="Arial"/>
                <a:cs typeface="Arial"/>
              </a:rPr>
              <a:t>Use</a:t>
            </a:r>
            <a:r>
              <a:rPr sz="1710" spc="-17" dirty="0">
                <a:solidFill>
                  <a:srgbClr val="3F3F3F"/>
                </a:solidFill>
                <a:latin typeface="Arial"/>
                <a:cs typeface="Arial"/>
              </a:rPr>
              <a:t> </a:t>
            </a:r>
            <a:r>
              <a:rPr sz="1710" dirty="0">
                <a:solidFill>
                  <a:srgbClr val="3F3F3F"/>
                </a:solidFill>
                <a:latin typeface="Arial"/>
                <a:cs typeface="Arial"/>
              </a:rPr>
              <a:t>of</a:t>
            </a:r>
            <a:r>
              <a:rPr sz="1710" spc="-21" dirty="0">
                <a:solidFill>
                  <a:srgbClr val="3F3F3F"/>
                </a:solidFill>
                <a:latin typeface="Arial"/>
                <a:cs typeface="Arial"/>
              </a:rPr>
              <a:t> </a:t>
            </a:r>
            <a:r>
              <a:rPr sz="1710" dirty="0">
                <a:solidFill>
                  <a:srgbClr val="3F3F3F"/>
                </a:solidFill>
                <a:latin typeface="Arial"/>
                <a:cs typeface="Arial"/>
              </a:rPr>
              <a:t>high</a:t>
            </a:r>
            <a:r>
              <a:rPr sz="1710" spc="-4" dirty="0">
                <a:solidFill>
                  <a:srgbClr val="3F3F3F"/>
                </a:solidFill>
                <a:latin typeface="Arial"/>
                <a:cs typeface="Arial"/>
              </a:rPr>
              <a:t> </a:t>
            </a:r>
            <a:r>
              <a:rPr sz="1710" dirty="0">
                <a:solidFill>
                  <a:srgbClr val="3F3F3F"/>
                </a:solidFill>
                <a:latin typeface="Arial"/>
                <a:cs typeface="Arial"/>
              </a:rPr>
              <a:t>e</a:t>
            </a:r>
            <a:r>
              <a:rPr sz="1710" spc="-38" dirty="0">
                <a:solidFill>
                  <a:srgbClr val="3F3F3F"/>
                </a:solidFill>
                <a:latin typeface="Arial"/>
                <a:cs typeface="Arial"/>
              </a:rPr>
              <a:t>f</a:t>
            </a:r>
            <a:r>
              <a:rPr sz="1710" spc="-9" dirty="0">
                <a:solidFill>
                  <a:srgbClr val="3F3F3F"/>
                </a:solidFill>
                <a:latin typeface="Arial"/>
                <a:cs typeface="Arial"/>
              </a:rPr>
              <a:t>f</a:t>
            </a:r>
            <a:r>
              <a:rPr sz="1710" dirty="0">
                <a:solidFill>
                  <a:srgbClr val="3F3F3F"/>
                </a:solidFill>
                <a:latin typeface="Arial"/>
                <a:cs typeface="Arial"/>
              </a:rPr>
              <a:t>iciency</a:t>
            </a:r>
            <a:r>
              <a:rPr sz="1710" spc="-30"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il</a:t>
            </a:r>
            <a:r>
              <a:rPr sz="1710" spc="-9" dirty="0">
                <a:solidFill>
                  <a:srgbClr val="3F3F3F"/>
                </a:solidFill>
                <a:latin typeface="Arial"/>
                <a:cs typeface="Arial"/>
              </a:rPr>
              <a:t>t</a:t>
            </a:r>
            <a:r>
              <a:rPr sz="1710" dirty="0">
                <a:solidFill>
                  <a:srgbClr val="3F3F3F"/>
                </a:solidFill>
                <a:latin typeface="Arial"/>
                <a:cs typeface="Arial"/>
              </a:rPr>
              <a:t>ers,</a:t>
            </a:r>
            <a:r>
              <a:rPr sz="1710" spc="-21" dirty="0">
                <a:solidFill>
                  <a:srgbClr val="3F3F3F"/>
                </a:solidFill>
                <a:latin typeface="Arial"/>
                <a:cs typeface="Arial"/>
              </a:rPr>
              <a:t> </a:t>
            </a:r>
            <a:r>
              <a:rPr sz="1710" spc="-9" dirty="0">
                <a:solidFill>
                  <a:srgbClr val="3F3F3F"/>
                </a:solidFill>
                <a:latin typeface="Arial"/>
                <a:cs typeface="Arial"/>
              </a:rPr>
              <a:t>t</a:t>
            </a:r>
            <a:r>
              <a:rPr sz="1710" spc="-4" dirty="0">
                <a:solidFill>
                  <a:srgbClr val="3F3F3F"/>
                </a:solidFill>
                <a:latin typeface="Arial"/>
                <a:cs typeface="Arial"/>
              </a:rPr>
              <a:t>y</a:t>
            </a:r>
            <a:r>
              <a:rPr sz="1710" dirty="0">
                <a:solidFill>
                  <a:srgbClr val="3F3F3F"/>
                </a:solidFill>
                <a:latin typeface="Arial"/>
                <a:cs typeface="Arial"/>
              </a:rPr>
              <a:t>pically</a:t>
            </a:r>
            <a:r>
              <a:rPr sz="1710" spc="-9" dirty="0">
                <a:solidFill>
                  <a:srgbClr val="3F3F3F"/>
                </a:solidFill>
                <a:latin typeface="Arial"/>
                <a:cs typeface="Arial"/>
              </a:rPr>
              <a:t> E</a:t>
            </a:r>
            <a:r>
              <a:rPr sz="1710" dirty="0">
                <a:solidFill>
                  <a:srgbClr val="3F3F3F"/>
                </a:solidFill>
                <a:latin typeface="Arial"/>
                <a:cs typeface="Arial"/>
              </a:rPr>
              <a:t>10</a:t>
            </a:r>
            <a:r>
              <a:rPr sz="1710" spc="-4" dirty="0">
                <a:solidFill>
                  <a:srgbClr val="3F3F3F"/>
                </a:solidFill>
                <a:latin typeface="Arial"/>
                <a:cs typeface="Arial"/>
              </a:rPr>
              <a:t> </a:t>
            </a:r>
            <a:r>
              <a:rPr sz="1710" dirty="0">
                <a:solidFill>
                  <a:srgbClr val="3F3F3F"/>
                </a:solidFill>
                <a:latin typeface="Arial"/>
                <a:cs typeface="Arial"/>
              </a:rPr>
              <a:t>or</a:t>
            </a:r>
            <a:r>
              <a:rPr sz="1710" spc="-13" dirty="0">
                <a:solidFill>
                  <a:srgbClr val="3F3F3F"/>
                </a:solidFill>
                <a:latin typeface="Arial"/>
                <a:cs typeface="Arial"/>
              </a:rPr>
              <a:t> </a:t>
            </a:r>
            <a:r>
              <a:rPr sz="1710" dirty="0">
                <a:solidFill>
                  <a:srgbClr val="3F3F3F"/>
                </a:solidFill>
                <a:latin typeface="Arial"/>
                <a:cs typeface="Arial"/>
              </a:rPr>
              <a:t>abo</a:t>
            </a:r>
            <a:r>
              <a:rPr sz="1710" spc="-4" dirty="0">
                <a:solidFill>
                  <a:srgbClr val="3F3F3F"/>
                </a:solidFill>
                <a:latin typeface="Arial"/>
                <a:cs typeface="Arial"/>
              </a:rPr>
              <a:t>v</a:t>
            </a:r>
            <a:r>
              <a:rPr sz="1710" dirty="0">
                <a:solidFill>
                  <a:srgbClr val="3F3F3F"/>
                </a:solidFill>
                <a:latin typeface="Arial"/>
                <a:cs typeface="Arial"/>
              </a:rPr>
              <a:t>e</a:t>
            </a:r>
            <a:endParaRPr sz="1710">
              <a:latin typeface="Arial"/>
              <a:cs typeface="Arial"/>
            </a:endParaRPr>
          </a:p>
          <a:p>
            <a:pPr marL="744437" lvl="1" indent="-390952">
              <a:spcBef>
                <a:spcPts val="410"/>
              </a:spcBef>
              <a:buChar char="–"/>
              <a:tabLst>
                <a:tab pos="744979" algn="l"/>
              </a:tabLst>
            </a:pPr>
            <a:r>
              <a:rPr sz="1710" spc="-9" dirty="0">
                <a:solidFill>
                  <a:srgbClr val="3F3F3F"/>
                </a:solidFill>
                <a:latin typeface="Arial"/>
                <a:cs typeface="Arial"/>
              </a:rPr>
              <a:t>E</a:t>
            </a:r>
            <a:r>
              <a:rPr sz="1710" spc="-133" dirty="0">
                <a:solidFill>
                  <a:srgbClr val="3F3F3F"/>
                </a:solidFill>
                <a:latin typeface="Arial"/>
                <a:cs typeface="Arial"/>
              </a:rPr>
              <a:t>P</a:t>
            </a:r>
            <a:r>
              <a:rPr sz="1710" dirty="0">
                <a:solidFill>
                  <a:srgbClr val="3F3F3F"/>
                </a:solidFill>
                <a:latin typeface="Arial"/>
                <a:cs typeface="Arial"/>
              </a:rPr>
              <a:t>A</a:t>
            </a:r>
            <a:r>
              <a:rPr sz="1710" spc="-94" dirty="0">
                <a:solidFill>
                  <a:srgbClr val="3F3F3F"/>
                </a:solidFill>
                <a:latin typeface="Arial"/>
                <a:cs typeface="Arial"/>
              </a:rPr>
              <a:t> </a:t>
            </a:r>
            <a:r>
              <a:rPr sz="1710" dirty="0">
                <a:solidFill>
                  <a:srgbClr val="3F3F3F"/>
                </a:solidFill>
                <a:latin typeface="Arial"/>
                <a:cs typeface="Arial"/>
              </a:rPr>
              <a:t>/</a:t>
            </a:r>
            <a:r>
              <a:rPr sz="1710" spc="-21" dirty="0">
                <a:solidFill>
                  <a:srgbClr val="3F3F3F"/>
                </a:solidFill>
                <a:latin typeface="Arial"/>
                <a:cs typeface="Arial"/>
              </a:rPr>
              <a:t> </a:t>
            </a:r>
            <a:r>
              <a:rPr sz="1710" dirty="0">
                <a:solidFill>
                  <a:srgbClr val="3F3F3F"/>
                </a:solidFill>
                <a:latin typeface="Arial"/>
                <a:cs typeface="Arial"/>
              </a:rPr>
              <a:t>H</a:t>
            </a:r>
            <a:r>
              <a:rPr sz="1710" spc="-9" dirty="0">
                <a:solidFill>
                  <a:srgbClr val="3F3F3F"/>
                </a:solidFill>
                <a:latin typeface="Arial"/>
                <a:cs typeface="Arial"/>
              </a:rPr>
              <a:t>E</a:t>
            </a:r>
            <a:r>
              <a:rPr sz="1710" spc="-133" dirty="0">
                <a:solidFill>
                  <a:srgbClr val="3F3F3F"/>
                </a:solidFill>
                <a:latin typeface="Arial"/>
                <a:cs typeface="Arial"/>
              </a:rPr>
              <a:t>P</a:t>
            </a:r>
            <a:r>
              <a:rPr sz="1710" dirty="0">
                <a:solidFill>
                  <a:srgbClr val="3F3F3F"/>
                </a:solidFill>
                <a:latin typeface="Arial"/>
                <a:cs typeface="Arial"/>
              </a:rPr>
              <a:t>A</a:t>
            </a:r>
            <a:r>
              <a:rPr sz="1710" spc="-94" dirty="0">
                <a:solidFill>
                  <a:srgbClr val="3F3F3F"/>
                </a:solidFill>
                <a:latin typeface="Arial"/>
                <a:cs typeface="Arial"/>
              </a:rPr>
              <a:t> </a:t>
            </a:r>
            <a:r>
              <a:rPr sz="1710" dirty="0">
                <a:solidFill>
                  <a:srgbClr val="3F3F3F"/>
                </a:solidFill>
                <a:latin typeface="Arial"/>
                <a:cs typeface="Arial"/>
              </a:rPr>
              <a:t>alone</a:t>
            </a:r>
            <a:r>
              <a:rPr sz="1710" spc="-17" dirty="0">
                <a:solidFill>
                  <a:srgbClr val="3F3F3F"/>
                </a:solidFill>
                <a:latin typeface="Arial"/>
                <a:cs typeface="Arial"/>
              </a:rPr>
              <a:t> </a:t>
            </a:r>
            <a:r>
              <a:rPr sz="1710" dirty="0">
                <a:solidFill>
                  <a:srgbClr val="3F3F3F"/>
                </a:solidFill>
                <a:latin typeface="Arial"/>
                <a:cs typeface="Arial"/>
              </a:rPr>
              <a:t>only</a:t>
            </a:r>
            <a:r>
              <a:rPr sz="1710" spc="-9" dirty="0">
                <a:solidFill>
                  <a:srgbClr val="3F3F3F"/>
                </a:solidFill>
                <a:latin typeface="Arial"/>
                <a:cs typeface="Arial"/>
              </a:rPr>
              <a:t> </a:t>
            </a:r>
            <a:r>
              <a:rPr sz="1710" dirty="0">
                <a:solidFill>
                  <a:srgbClr val="3F3F3F"/>
                </a:solidFill>
                <a:latin typeface="Arial"/>
                <a:cs typeface="Arial"/>
              </a:rPr>
              <a:t>address</a:t>
            </a:r>
            <a:r>
              <a:rPr sz="1710" spc="-9" dirty="0">
                <a:solidFill>
                  <a:srgbClr val="3F3F3F"/>
                </a:solidFill>
                <a:latin typeface="Arial"/>
                <a:cs typeface="Arial"/>
              </a:rPr>
              <a:t>e</a:t>
            </a:r>
            <a:r>
              <a:rPr sz="1710" dirty="0">
                <a:solidFill>
                  <a:srgbClr val="3F3F3F"/>
                </a:solidFill>
                <a:latin typeface="Arial"/>
                <a:cs typeface="Arial"/>
              </a:rPr>
              <a:t>s</a:t>
            </a:r>
            <a:r>
              <a:rPr sz="1710" spc="-34" dirty="0">
                <a:solidFill>
                  <a:srgbClr val="3F3F3F"/>
                </a:solidFill>
                <a:latin typeface="Arial"/>
                <a:cs typeface="Arial"/>
              </a:rPr>
              <a:t> </a:t>
            </a:r>
            <a:r>
              <a:rPr sz="1710" dirty="0">
                <a:solidFill>
                  <a:srgbClr val="3F3F3F"/>
                </a:solidFill>
                <a:latin typeface="Arial"/>
                <a:cs typeface="Arial"/>
              </a:rPr>
              <a:t>dry</a:t>
            </a:r>
            <a:r>
              <a:rPr sz="1710" spc="-21" dirty="0">
                <a:solidFill>
                  <a:srgbClr val="3F3F3F"/>
                </a:solidFill>
                <a:latin typeface="Arial"/>
                <a:cs typeface="Arial"/>
              </a:rPr>
              <a:t> </a:t>
            </a:r>
            <a:r>
              <a:rPr sz="1710" dirty="0">
                <a:solidFill>
                  <a:srgbClr val="3F3F3F"/>
                </a:solidFill>
                <a:latin typeface="Arial"/>
                <a:cs typeface="Arial"/>
              </a:rPr>
              <a:t>con</a:t>
            </a:r>
            <a:r>
              <a:rPr sz="1710" spc="-9" dirty="0">
                <a:solidFill>
                  <a:srgbClr val="3F3F3F"/>
                </a:solidFill>
                <a:latin typeface="Arial"/>
                <a:cs typeface="Arial"/>
              </a:rPr>
              <a:t>t</a:t>
            </a:r>
            <a:r>
              <a:rPr sz="1710" dirty="0">
                <a:solidFill>
                  <a:srgbClr val="3F3F3F"/>
                </a:solidFill>
                <a:latin typeface="Arial"/>
                <a:cs typeface="Arial"/>
              </a:rPr>
              <a:t>aminan</a:t>
            </a:r>
            <a:r>
              <a:rPr sz="1710" spc="-9" dirty="0">
                <a:solidFill>
                  <a:srgbClr val="3F3F3F"/>
                </a:solidFill>
                <a:latin typeface="Arial"/>
                <a:cs typeface="Arial"/>
              </a:rPr>
              <a:t>t</a:t>
            </a:r>
            <a:r>
              <a:rPr sz="1710" dirty="0">
                <a:solidFill>
                  <a:srgbClr val="3F3F3F"/>
                </a:solidFill>
                <a:latin typeface="Arial"/>
                <a:cs typeface="Arial"/>
              </a:rPr>
              <a:t>s</a:t>
            </a:r>
            <a:endParaRPr sz="1710">
              <a:latin typeface="Arial"/>
              <a:cs typeface="Arial"/>
            </a:endParaRPr>
          </a:p>
          <a:p>
            <a:pPr marL="744437" lvl="1" indent="-390952">
              <a:spcBef>
                <a:spcPts val="410"/>
              </a:spcBef>
              <a:buChar char="–"/>
              <a:tabLst>
                <a:tab pos="744979" algn="l"/>
              </a:tabLst>
            </a:pPr>
            <a:r>
              <a:rPr sz="1710" spc="-4" dirty="0">
                <a:solidFill>
                  <a:srgbClr val="3F3F3F"/>
                </a:solidFill>
                <a:latin typeface="Arial"/>
                <a:cs typeface="Arial"/>
              </a:rPr>
              <a:t>Filt</a:t>
            </a:r>
            <a:r>
              <a:rPr sz="1710" dirty="0">
                <a:solidFill>
                  <a:srgbClr val="3F3F3F"/>
                </a:solidFill>
                <a:latin typeface="Arial"/>
                <a:cs typeface="Arial"/>
              </a:rPr>
              <a:t>er</a:t>
            </a:r>
            <a:r>
              <a:rPr sz="1710" spc="-4" dirty="0">
                <a:solidFill>
                  <a:srgbClr val="3F3F3F"/>
                </a:solidFill>
                <a:latin typeface="Arial"/>
                <a:cs typeface="Arial"/>
              </a:rPr>
              <a:t> </a:t>
            </a:r>
            <a:r>
              <a:rPr sz="1710" dirty="0">
                <a:solidFill>
                  <a:srgbClr val="3F3F3F"/>
                </a:solidFill>
                <a:latin typeface="Arial"/>
                <a:cs typeface="Arial"/>
              </a:rPr>
              <a:t>likely</a:t>
            </a:r>
            <a:r>
              <a:rPr sz="1710" spc="-9" dirty="0">
                <a:solidFill>
                  <a:srgbClr val="3F3F3F"/>
                </a:solidFill>
                <a:latin typeface="Arial"/>
                <a:cs typeface="Arial"/>
              </a:rPr>
              <a:t> t</a:t>
            </a:r>
            <a:r>
              <a:rPr sz="1710" dirty="0">
                <a:solidFill>
                  <a:srgbClr val="3F3F3F"/>
                </a:solidFill>
                <a:latin typeface="Arial"/>
                <a:cs typeface="Arial"/>
              </a:rPr>
              <a:t>o</a:t>
            </a:r>
            <a:r>
              <a:rPr sz="1710" spc="-4" dirty="0">
                <a:solidFill>
                  <a:srgbClr val="3F3F3F"/>
                </a:solidFill>
                <a:latin typeface="Arial"/>
                <a:cs typeface="Arial"/>
              </a:rPr>
              <a:t> </a:t>
            </a:r>
            <a:r>
              <a:rPr sz="1710" dirty="0">
                <a:solidFill>
                  <a:srgbClr val="3F3F3F"/>
                </a:solidFill>
                <a:latin typeface="Arial"/>
                <a:cs typeface="Arial"/>
              </a:rPr>
              <a:t>be</a:t>
            </a:r>
            <a:r>
              <a:rPr sz="1710" spc="-17" dirty="0">
                <a:solidFill>
                  <a:srgbClr val="3F3F3F"/>
                </a:solidFill>
                <a:latin typeface="Arial"/>
                <a:cs typeface="Arial"/>
              </a:rPr>
              <a:t> </a:t>
            </a:r>
            <a:r>
              <a:rPr sz="1710" dirty="0">
                <a:solidFill>
                  <a:srgbClr val="3F3F3F"/>
                </a:solidFill>
                <a:latin typeface="Arial"/>
                <a:cs typeface="Arial"/>
              </a:rPr>
              <a:t>more</a:t>
            </a:r>
            <a:r>
              <a:rPr sz="1710" spc="-26" dirty="0">
                <a:solidFill>
                  <a:srgbClr val="3F3F3F"/>
                </a:solidFill>
                <a:latin typeface="Arial"/>
                <a:cs typeface="Arial"/>
              </a:rPr>
              <a:t> </a:t>
            </a:r>
            <a:r>
              <a:rPr sz="1710" dirty="0">
                <a:solidFill>
                  <a:srgbClr val="3F3F3F"/>
                </a:solidFill>
                <a:latin typeface="Arial"/>
                <a:cs typeface="Arial"/>
              </a:rPr>
              <a:t>sensi</a:t>
            </a:r>
            <a:r>
              <a:rPr sz="1710" spc="-9" dirty="0">
                <a:solidFill>
                  <a:srgbClr val="3F3F3F"/>
                </a:solidFill>
                <a:latin typeface="Arial"/>
                <a:cs typeface="Arial"/>
              </a:rPr>
              <a:t>t</a:t>
            </a:r>
            <a:r>
              <a:rPr sz="1710" dirty="0">
                <a:solidFill>
                  <a:srgbClr val="3F3F3F"/>
                </a:solidFill>
                <a:latin typeface="Arial"/>
                <a:cs typeface="Arial"/>
              </a:rPr>
              <a:t>i</a:t>
            </a:r>
            <a:r>
              <a:rPr sz="1710" spc="-4" dirty="0">
                <a:solidFill>
                  <a:srgbClr val="3F3F3F"/>
                </a:solidFill>
                <a:latin typeface="Arial"/>
                <a:cs typeface="Arial"/>
              </a:rPr>
              <a:t>v</a:t>
            </a:r>
            <a:r>
              <a:rPr sz="1710" dirty="0">
                <a:solidFill>
                  <a:srgbClr val="3F3F3F"/>
                </a:solidFill>
                <a:latin typeface="Arial"/>
                <a:cs typeface="Arial"/>
              </a:rPr>
              <a:t>e</a:t>
            </a:r>
            <a:r>
              <a:rPr sz="1710" spc="-17"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o</a:t>
            </a:r>
            <a:r>
              <a:rPr sz="1710" spc="-17" dirty="0">
                <a:solidFill>
                  <a:srgbClr val="3F3F3F"/>
                </a:solidFill>
                <a:latin typeface="Arial"/>
                <a:cs typeface="Arial"/>
              </a:rPr>
              <a:t> </a:t>
            </a:r>
            <a:r>
              <a:rPr sz="1710" dirty="0">
                <a:solidFill>
                  <a:srgbClr val="3F3F3F"/>
                </a:solidFill>
                <a:latin typeface="Arial"/>
                <a:cs typeface="Arial"/>
              </a:rPr>
              <a:t>mois</a:t>
            </a:r>
            <a:r>
              <a:rPr sz="1710" spc="-9" dirty="0">
                <a:solidFill>
                  <a:srgbClr val="3F3F3F"/>
                </a:solidFill>
                <a:latin typeface="Arial"/>
                <a:cs typeface="Arial"/>
              </a:rPr>
              <a:t>t</a:t>
            </a:r>
            <a:r>
              <a:rPr sz="1710" dirty="0">
                <a:solidFill>
                  <a:srgbClr val="3F3F3F"/>
                </a:solidFill>
                <a:latin typeface="Arial"/>
                <a:cs typeface="Arial"/>
              </a:rPr>
              <a:t>ure</a:t>
            </a:r>
            <a:endParaRPr sz="1710">
              <a:latin typeface="Arial"/>
              <a:cs typeface="Arial"/>
            </a:endParaRPr>
          </a:p>
          <a:p>
            <a:pPr marL="3334492" marR="75475">
              <a:spcBef>
                <a:spcPts val="898"/>
              </a:spcBef>
            </a:pPr>
            <a:r>
              <a:rPr sz="1368" spc="-4" dirty="0">
                <a:latin typeface="Arial"/>
                <a:cs typeface="Arial"/>
              </a:rPr>
              <a:t>E</a:t>
            </a:r>
            <a:r>
              <a:rPr sz="1368" spc="-107" dirty="0">
                <a:latin typeface="Arial"/>
                <a:cs typeface="Arial"/>
              </a:rPr>
              <a:t>P</a:t>
            </a:r>
            <a:r>
              <a:rPr sz="1368" spc="-4" dirty="0">
                <a:latin typeface="Arial"/>
                <a:cs typeface="Arial"/>
              </a:rPr>
              <a:t>A</a:t>
            </a:r>
            <a:r>
              <a:rPr sz="1368" spc="-86" dirty="0">
                <a:latin typeface="Arial"/>
                <a:cs typeface="Arial"/>
              </a:rPr>
              <a:t> </a:t>
            </a:r>
            <a:r>
              <a:rPr sz="1368" spc="-4" dirty="0">
                <a:latin typeface="Arial"/>
                <a:cs typeface="Arial"/>
              </a:rPr>
              <a:t>/</a:t>
            </a:r>
            <a:r>
              <a:rPr sz="1368" spc="4" dirty="0">
                <a:latin typeface="Arial"/>
                <a:cs typeface="Arial"/>
              </a:rPr>
              <a:t> </a:t>
            </a:r>
            <a:r>
              <a:rPr sz="1368" spc="-4" dirty="0">
                <a:latin typeface="Arial"/>
                <a:cs typeface="Arial"/>
              </a:rPr>
              <a:t>HE</a:t>
            </a:r>
            <a:r>
              <a:rPr sz="1368" spc="-107" dirty="0">
                <a:latin typeface="Arial"/>
                <a:cs typeface="Arial"/>
              </a:rPr>
              <a:t>P</a:t>
            </a:r>
            <a:r>
              <a:rPr sz="1368" spc="-4" dirty="0">
                <a:latin typeface="Arial"/>
                <a:cs typeface="Arial"/>
              </a:rPr>
              <a:t>A</a:t>
            </a:r>
            <a:r>
              <a:rPr sz="1368" spc="-81" dirty="0">
                <a:latin typeface="Arial"/>
                <a:cs typeface="Arial"/>
              </a:rPr>
              <a:t> </a:t>
            </a:r>
            <a:r>
              <a:rPr sz="1368" spc="-9" dirty="0">
                <a:latin typeface="Arial"/>
                <a:cs typeface="Arial"/>
              </a:rPr>
              <a:t>f</a:t>
            </a:r>
            <a:r>
              <a:rPr sz="1368" spc="-4" dirty="0">
                <a:latin typeface="Arial"/>
                <a:cs typeface="Arial"/>
              </a:rPr>
              <a:t>il</a:t>
            </a:r>
            <a:r>
              <a:rPr sz="1368" spc="-9" dirty="0">
                <a:latin typeface="Arial"/>
                <a:cs typeface="Arial"/>
              </a:rPr>
              <a:t>ter</a:t>
            </a:r>
            <a:r>
              <a:rPr sz="1368" spc="-4" dirty="0">
                <a:latin typeface="Arial"/>
                <a:cs typeface="Arial"/>
              </a:rPr>
              <a:t>s</a:t>
            </a:r>
            <a:r>
              <a:rPr sz="1368" spc="9" dirty="0">
                <a:latin typeface="Arial"/>
                <a:cs typeface="Arial"/>
              </a:rPr>
              <a:t> </a:t>
            </a:r>
            <a:r>
              <a:rPr sz="1368" spc="-4" dirty="0">
                <a:latin typeface="Arial"/>
                <a:cs typeface="Arial"/>
              </a:rPr>
              <a:t>can e</a:t>
            </a:r>
            <a:r>
              <a:rPr sz="1368" spc="-9" dirty="0">
                <a:latin typeface="Arial"/>
                <a:cs typeface="Arial"/>
              </a:rPr>
              <a:t>x</a:t>
            </a:r>
            <a:r>
              <a:rPr sz="1368" spc="-4" dirty="0">
                <a:latin typeface="Arial"/>
                <a:cs typeface="Arial"/>
              </a:rPr>
              <a:t>hibit ve</a:t>
            </a:r>
            <a:r>
              <a:rPr sz="1368" spc="-9" dirty="0">
                <a:latin typeface="Arial"/>
                <a:cs typeface="Arial"/>
              </a:rPr>
              <a:t>r</a:t>
            </a:r>
            <a:r>
              <a:rPr sz="1368" spc="-4" dirty="0">
                <a:latin typeface="Arial"/>
                <a:cs typeface="Arial"/>
              </a:rPr>
              <a:t>y unp</a:t>
            </a:r>
            <a:r>
              <a:rPr sz="1368" spc="-9" dirty="0">
                <a:latin typeface="Arial"/>
                <a:cs typeface="Arial"/>
              </a:rPr>
              <a:t>r</a:t>
            </a:r>
            <a:r>
              <a:rPr sz="1368" spc="-4" dirty="0">
                <a:latin typeface="Arial"/>
                <a:cs typeface="Arial"/>
              </a:rPr>
              <a:t>edic</a:t>
            </a:r>
            <a:r>
              <a:rPr sz="1368" spc="-9" dirty="0">
                <a:latin typeface="Arial"/>
                <a:cs typeface="Arial"/>
              </a:rPr>
              <a:t>tab</a:t>
            </a:r>
            <a:r>
              <a:rPr sz="1368" dirty="0">
                <a:latin typeface="Arial"/>
                <a:cs typeface="Arial"/>
              </a:rPr>
              <a:t>l</a:t>
            </a:r>
            <a:r>
              <a:rPr sz="1368" spc="-4" dirty="0">
                <a:latin typeface="Arial"/>
                <a:cs typeface="Arial"/>
              </a:rPr>
              <a:t>e cha</a:t>
            </a:r>
            <a:r>
              <a:rPr sz="1368" spc="-9" dirty="0">
                <a:latin typeface="Arial"/>
                <a:cs typeface="Arial"/>
              </a:rPr>
              <a:t>r</a:t>
            </a:r>
            <a:r>
              <a:rPr sz="1368" spc="-4" dirty="0">
                <a:latin typeface="Arial"/>
                <a:cs typeface="Arial"/>
              </a:rPr>
              <a:t>ac</a:t>
            </a:r>
            <a:r>
              <a:rPr sz="1368" spc="-9" dirty="0">
                <a:latin typeface="Arial"/>
                <a:cs typeface="Arial"/>
              </a:rPr>
              <a:t>ter</a:t>
            </a:r>
            <a:r>
              <a:rPr sz="1368" spc="-4" dirty="0">
                <a:latin typeface="Arial"/>
                <a:cs typeface="Arial"/>
              </a:rPr>
              <a:t>is</a:t>
            </a:r>
            <a:r>
              <a:rPr sz="1368" spc="-9" dirty="0">
                <a:latin typeface="Arial"/>
                <a:cs typeface="Arial"/>
              </a:rPr>
              <a:t>t</a:t>
            </a:r>
            <a:r>
              <a:rPr sz="1368" spc="-4" dirty="0">
                <a:latin typeface="Arial"/>
                <a:cs typeface="Arial"/>
              </a:rPr>
              <a:t>ics:</a:t>
            </a:r>
            <a:endParaRPr sz="1368">
              <a:latin typeface="Arial"/>
              <a:cs typeface="Arial"/>
            </a:endParaRPr>
          </a:p>
          <a:p>
            <a:pPr>
              <a:lnSpc>
                <a:spcPct val="100000"/>
              </a:lnSpc>
            </a:pPr>
            <a:endParaRPr sz="1368">
              <a:latin typeface="Times New Roman"/>
              <a:cs typeface="Times New Roman"/>
            </a:endParaRPr>
          </a:p>
          <a:p>
            <a:pPr marL="3579380" lvl="2" indent="-244888">
              <a:spcBef>
                <a:spcPts val="885"/>
              </a:spcBef>
              <a:buChar char="•"/>
              <a:tabLst>
                <a:tab pos="3579922" algn="l"/>
              </a:tabLst>
            </a:pPr>
            <a:r>
              <a:rPr sz="1197" spc="-9" dirty="0">
                <a:latin typeface="Arial"/>
                <a:cs typeface="Arial"/>
              </a:rPr>
              <a:t>R</a:t>
            </a:r>
            <a:r>
              <a:rPr sz="1197" dirty="0">
                <a:latin typeface="Arial"/>
                <a:cs typeface="Arial"/>
              </a:rPr>
              <a:t>ea</a:t>
            </a:r>
            <a:r>
              <a:rPr sz="1197" spc="4" dirty="0">
                <a:latin typeface="Arial"/>
                <a:cs typeface="Arial"/>
              </a:rPr>
              <a:t>c</a:t>
            </a:r>
            <a:r>
              <a:rPr sz="1197" dirty="0">
                <a:latin typeface="Arial"/>
                <a:cs typeface="Arial"/>
              </a:rPr>
              <a:t>tion</a:t>
            </a:r>
            <a:r>
              <a:rPr sz="1197" spc="-26" dirty="0">
                <a:latin typeface="Arial"/>
                <a:cs typeface="Arial"/>
              </a:rPr>
              <a:t> </a:t>
            </a:r>
            <a:r>
              <a:rPr sz="1197" dirty="0">
                <a:latin typeface="Arial"/>
                <a:cs typeface="Arial"/>
              </a:rPr>
              <a:t>to</a:t>
            </a:r>
            <a:r>
              <a:rPr sz="1197" spc="-17" dirty="0">
                <a:latin typeface="Arial"/>
                <a:cs typeface="Arial"/>
              </a:rPr>
              <a:t> </a:t>
            </a:r>
            <a:r>
              <a:rPr sz="1197" dirty="0">
                <a:latin typeface="Arial"/>
                <a:cs typeface="Arial"/>
              </a:rPr>
              <a:t>hu</a:t>
            </a:r>
            <a:r>
              <a:rPr sz="1197" spc="-4" dirty="0">
                <a:latin typeface="Arial"/>
                <a:cs typeface="Arial"/>
              </a:rPr>
              <a:t>m</a:t>
            </a:r>
            <a:r>
              <a:rPr sz="1197" dirty="0">
                <a:latin typeface="Arial"/>
                <a:cs typeface="Arial"/>
              </a:rPr>
              <a:t>idit</a:t>
            </a:r>
            <a:r>
              <a:rPr sz="1197" spc="-17" dirty="0">
                <a:latin typeface="Arial"/>
                <a:cs typeface="Arial"/>
              </a:rPr>
              <a:t>y</a:t>
            </a:r>
            <a:r>
              <a:rPr sz="1197" dirty="0">
                <a:latin typeface="Arial"/>
                <a:cs typeface="Arial"/>
              </a:rPr>
              <a:t>/fog</a:t>
            </a:r>
            <a:endParaRPr sz="1197">
              <a:latin typeface="Arial"/>
              <a:cs typeface="Arial"/>
            </a:endParaRPr>
          </a:p>
          <a:p>
            <a:pPr marL="3579380" lvl="2" indent="-244888">
              <a:buChar char="•"/>
              <a:tabLst>
                <a:tab pos="3579922" algn="l"/>
              </a:tabLst>
            </a:pPr>
            <a:r>
              <a:rPr sz="1197" spc="-9" dirty="0">
                <a:latin typeface="Arial"/>
                <a:cs typeface="Arial"/>
              </a:rPr>
              <a:t>F</a:t>
            </a:r>
            <a:r>
              <a:rPr sz="1197" dirty="0">
                <a:latin typeface="Arial"/>
                <a:cs typeface="Arial"/>
              </a:rPr>
              <a:t>a</a:t>
            </a:r>
            <a:r>
              <a:rPr sz="1197" spc="4" dirty="0">
                <a:latin typeface="Arial"/>
                <a:cs typeface="Arial"/>
              </a:rPr>
              <a:t>s</a:t>
            </a:r>
            <a:r>
              <a:rPr sz="1197" dirty="0">
                <a:latin typeface="Arial"/>
                <a:cs typeface="Arial"/>
              </a:rPr>
              <a:t>t</a:t>
            </a:r>
            <a:r>
              <a:rPr sz="1197" spc="-26" dirty="0">
                <a:latin typeface="Arial"/>
                <a:cs typeface="Arial"/>
              </a:rPr>
              <a:t> </a:t>
            </a:r>
            <a:r>
              <a:rPr sz="1197" dirty="0">
                <a:latin typeface="Arial"/>
                <a:cs typeface="Arial"/>
              </a:rPr>
              <a:t>pre</a:t>
            </a:r>
            <a:r>
              <a:rPr sz="1197" spc="4" dirty="0">
                <a:latin typeface="Arial"/>
                <a:cs typeface="Arial"/>
              </a:rPr>
              <a:t>ss</a:t>
            </a:r>
            <a:r>
              <a:rPr sz="1197" dirty="0">
                <a:latin typeface="Arial"/>
                <a:cs typeface="Arial"/>
              </a:rPr>
              <a:t>ure</a:t>
            </a:r>
            <a:r>
              <a:rPr sz="1197" spc="-38" dirty="0">
                <a:latin typeface="Arial"/>
                <a:cs typeface="Arial"/>
              </a:rPr>
              <a:t> </a:t>
            </a:r>
            <a:r>
              <a:rPr sz="1197" dirty="0">
                <a:latin typeface="Arial"/>
                <a:cs typeface="Arial"/>
              </a:rPr>
              <a:t>drop</a:t>
            </a:r>
            <a:r>
              <a:rPr sz="1197" spc="-26" dirty="0">
                <a:latin typeface="Arial"/>
                <a:cs typeface="Arial"/>
              </a:rPr>
              <a:t> </a:t>
            </a:r>
            <a:r>
              <a:rPr sz="1197" dirty="0">
                <a:latin typeface="Arial"/>
                <a:cs typeface="Arial"/>
              </a:rPr>
              <a:t>build</a:t>
            </a:r>
            <a:endParaRPr sz="1197">
              <a:latin typeface="Arial"/>
              <a:cs typeface="Arial"/>
            </a:endParaRPr>
          </a:p>
          <a:p>
            <a:pPr marL="3579380" lvl="2" indent="-244888">
              <a:buChar char="•"/>
              <a:tabLst>
                <a:tab pos="3579922" algn="l"/>
              </a:tabLst>
            </a:pPr>
            <a:r>
              <a:rPr sz="1197" dirty="0">
                <a:latin typeface="Arial"/>
                <a:cs typeface="Arial"/>
              </a:rPr>
              <a:t>Leads</a:t>
            </a:r>
            <a:r>
              <a:rPr sz="1197" spc="-21" dirty="0">
                <a:latin typeface="Arial"/>
                <a:cs typeface="Arial"/>
              </a:rPr>
              <a:t> </a:t>
            </a:r>
            <a:r>
              <a:rPr sz="1197" dirty="0">
                <a:latin typeface="Arial"/>
                <a:cs typeface="Arial"/>
              </a:rPr>
              <a:t>to</a:t>
            </a:r>
            <a:r>
              <a:rPr sz="1197" spc="-17" dirty="0">
                <a:latin typeface="Arial"/>
                <a:cs typeface="Arial"/>
              </a:rPr>
              <a:t> </a:t>
            </a:r>
            <a:r>
              <a:rPr sz="1197" dirty="0">
                <a:latin typeface="Arial"/>
                <a:cs typeface="Arial"/>
              </a:rPr>
              <a:t>une</a:t>
            </a:r>
            <a:r>
              <a:rPr sz="1197" spc="-17" dirty="0">
                <a:latin typeface="Arial"/>
                <a:cs typeface="Arial"/>
              </a:rPr>
              <a:t>x</a:t>
            </a:r>
            <a:r>
              <a:rPr sz="1197" dirty="0">
                <a:latin typeface="Arial"/>
                <a:cs typeface="Arial"/>
              </a:rPr>
              <a:t>pe</a:t>
            </a:r>
            <a:r>
              <a:rPr sz="1197" spc="4" dirty="0">
                <a:latin typeface="Arial"/>
                <a:cs typeface="Arial"/>
              </a:rPr>
              <a:t>c</a:t>
            </a:r>
            <a:r>
              <a:rPr sz="1197" dirty="0">
                <a:latin typeface="Arial"/>
                <a:cs typeface="Arial"/>
              </a:rPr>
              <a:t>ted</a:t>
            </a:r>
            <a:r>
              <a:rPr sz="1197" spc="-38" dirty="0">
                <a:latin typeface="Arial"/>
                <a:cs typeface="Arial"/>
              </a:rPr>
              <a:t> </a:t>
            </a:r>
            <a:r>
              <a:rPr sz="1197" dirty="0">
                <a:latin typeface="Arial"/>
                <a:cs typeface="Arial"/>
              </a:rPr>
              <a:t>outages</a:t>
            </a:r>
            <a:endParaRPr sz="1197">
              <a:latin typeface="Arial"/>
              <a:cs typeface="Arial"/>
            </a:endParaRPr>
          </a:p>
        </p:txBody>
      </p:sp>
      <p:sp>
        <p:nvSpPr>
          <p:cNvPr id="5" name="object 5"/>
          <p:cNvSpPr txBox="1">
            <a:spLocks noGrp="1"/>
          </p:cNvSpPr>
          <p:nvPr>
            <p:ph type="title"/>
          </p:nvPr>
        </p:nvSpPr>
        <p:spPr>
          <a:xfrm>
            <a:off x="390955" y="580462"/>
            <a:ext cx="7037188" cy="677108"/>
          </a:xfrm>
          <a:prstGeom prst="rect">
            <a:avLst/>
          </a:prstGeom>
        </p:spPr>
        <p:txBody>
          <a:bodyPr vert="horz" wrap="square" lIns="0" tIns="0" rIns="0" bIns="0" rtlCol="0" anchor="ctr">
            <a:spAutoFit/>
          </a:bodyPr>
          <a:lstStyle/>
          <a:p>
            <a:pPr marL="10860"/>
            <a:r>
              <a:rPr spc="-145" dirty="0"/>
              <a:t>T</a:t>
            </a:r>
            <a:r>
              <a:rPr spc="-9" dirty="0"/>
              <a:t>w</a:t>
            </a:r>
            <a:r>
              <a:rPr spc="-4" dirty="0"/>
              <a:t>o</a:t>
            </a:r>
            <a:r>
              <a:rPr spc="9" dirty="0"/>
              <a:t> </a:t>
            </a:r>
            <a:r>
              <a:rPr spc="-9" dirty="0"/>
              <a:t>w</a:t>
            </a:r>
            <a:r>
              <a:rPr spc="-4" dirty="0"/>
              <a:t>a</a:t>
            </a:r>
            <a:r>
              <a:rPr dirty="0"/>
              <a:t>y</a:t>
            </a:r>
            <a:r>
              <a:rPr spc="-4" dirty="0"/>
              <a:t>s</a:t>
            </a:r>
            <a:r>
              <a:rPr dirty="0"/>
              <a:t> </a:t>
            </a:r>
            <a:r>
              <a:rPr spc="-4" dirty="0"/>
              <a:t>to</a:t>
            </a:r>
            <a:r>
              <a:rPr dirty="0"/>
              <a:t> s</a:t>
            </a:r>
            <a:r>
              <a:rPr spc="-4" dirty="0"/>
              <a:t>top</a:t>
            </a:r>
            <a:r>
              <a:rPr spc="-9" dirty="0"/>
              <a:t> </a:t>
            </a:r>
            <a:r>
              <a:rPr spc="-4" dirty="0"/>
              <a:t>fouling</a:t>
            </a:r>
            <a:r>
              <a:rPr spc="43" dirty="0"/>
              <a:t> </a:t>
            </a:r>
            <a:r>
              <a:rPr spc="-4" dirty="0"/>
              <a:t>–</a:t>
            </a:r>
          </a:p>
        </p:txBody>
      </p:sp>
      <p:sp>
        <p:nvSpPr>
          <p:cNvPr id="6" name="object 6"/>
          <p:cNvSpPr/>
          <p:nvPr/>
        </p:nvSpPr>
        <p:spPr>
          <a:xfrm>
            <a:off x="2167193" y="3108091"/>
            <a:ext cx="1944457" cy="291044"/>
          </a:xfrm>
          <a:custGeom>
            <a:avLst/>
            <a:gdLst/>
            <a:ahLst/>
            <a:cxnLst/>
            <a:rect l="l" t="t" r="r" b="b"/>
            <a:pathLst>
              <a:path w="2273935" h="340360">
                <a:moveTo>
                  <a:pt x="121761" y="196231"/>
                </a:moveTo>
                <a:lnTo>
                  <a:pt x="110862" y="198636"/>
                </a:lnTo>
                <a:lnTo>
                  <a:pt x="109727" y="199643"/>
                </a:lnTo>
                <a:lnTo>
                  <a:pt x="0" y="281939"/>
                </a:lnTo>
                <a:lnTo>
                  <a:pt x="124967" y="336803"/>
                </a:lnTo>
                <a:lnTo>
                  <a:pt x="134111" y="339851"/>
                </a:lnTo>
                <a:lnTo>
                  <a:pt x="143255" y="336803"/>
                </a:lnTo>
                <a:lnTo>
                  <a:pt x="146303" y="329183"/>
                </a:lnTo>
                <a:lnTo>
                  <a:pt x="149351" y="320039"/>
                </a:lnTo>
                <a:lnTo>
                  <a:pt x="146303" y="310895"/>
                </a:lnTo>
                <a:lnTo>
                  <a:pt x="138683" y="307847"/>
                </a:lnTo>
                <a:lnTo>
                  <a:pt x="106995" y="294131"/>
                </a:lnTo>
                <a:lnTo>
                  <a:pt x="32003" y="294131"/>
                </a:lnTo>
                <a:lnTo>
                  <a:pt x="28955" y="262127"/>
                </a:lnTo>
                <a:lnTo>
                  <a:pt x="86699" y="255371"/>
                </a:lnTo>
                <a:lnTo>
                  <a:pt x="128015" y="224027"/>
                </a:lnTo>
                <a:lnTo>
                  <a:pt x="134624" y="214306"/>
                </a:lnTo>
                <a:lnTo>
                  <a:pt x="131613" y="203276"/>
                </a:lnTo>
                <a:lnTo>
                  <a:pt x="121761" y="196231"/>
                </a:lnTo>
                <a:close/>
              </a:path>
              <a:path w="2273935" h="340360">
                <a:moveTo>
                  <a:pt x="86699" y="255371"/>
                </a:moveTo>
                <a:lnTo>
                  <a:pt x="28955" y="262127"/>
                </a:lnTo>
                <a:lnTo>
                  <a:pt x="32003" y="294131"/>
                </a:lnTo>
                <a:lnTo>
                  <a:pt x="58071" y="291083"/>
                </a:lnTo>
                <a:lnTo>
                  <a:pt x="39623" y="291083"/>
                </a:lnTo>
                <a:lnTo>
                  <a:pt x="36575" y="263651"/>
                </a:lnTo>
                <a:lnTo>
                  <a:pt x="75784" y="263651"/>
                </a:lnTo>
                <a:lnTo>
                  <a:pt x="86699" y="255371"/>
                </a:lnTo>
                <a:close/>
              </a:path>
              <a:path w="2273935" h="340360">
                <a:moveTo>
                  <a:pt x="91045" y="287228"/>
                </a:moveTo>
                <a:lnTo>
                  <a:pt x="32003" y="294131"/>
                </a:lnTo>
                <a:lnTo>
                  <a:pt x="106995" y="294131"/>
                </a:lnTo>
                <a:lnTo>
                  <a:pt x="91045" y="287228"/>
                </a:lnTo>
                <a:close/>
              </a:path>
              <a:path w="2273935" h="340360">
                <a:moveTo>
                  <a:pt x="36575" y="263651"/>
                </a:moveTo>
                <a:lnTo>
                  <a:pt x="39623" y="291083"/>
                </a:lnTo>
                <a:lnTo>
                  <a:pt x="61540" y="274457"/>
                </a:lnTo>
                <a:lnTo>
                  <a:pt x="36575" y="263651"/>
                </a:lnTo>
                <a:close/>
              </a:path>
              <a:path w="2273935" h="340360">
                <a:moveTo>
                  <a:pt x="61540" y="274457"/>
                </a:moveTo>
                <a:lnTo>
                  <a:pt x="39623" y="291083"/>
                </a:lnTo>
                <a:lnTo>
                  <a:pt x="58071" y="291083"/>
                </a:lnTo>
                <a:lnTo>
                  <a:pt x="91045" y="287228"/>
                </a:lnTo>
                <a:lnTo>
                  <a:pt x="61540" y="274457"/>
                </a:lnTo>
                <a:close/>
              </a:path>
              <a:path w="2273935" h="340360">
                <a:moveTo>
                  <a:pt x="2269235" y="0"/>
                </a:moveTo>
                <a:lnTo>
                  <a:pt x="86699" y="255371"/>
                </a:lnTo>
                <a:lnTo>
                  <a:pt x="61540" y="274457"/>
                </a:lnTo>
                <a:lnTo>
                  <a:pt x="91045" y="287228"/>
                </a:lnTo>
                <a:lnTo>
                  <a:pt x="2273807" y="32003"/>
                </a:lnTo>
                <a:lnTo>
                  <a:pt x="2269235" y="0"/>
                </a:lnTo>
                <a:close/>
              </a:path>
              <a:path w="2273935" h="340360">
                <a:moveTo>
                  <a:pt x="75784" y="263651"/>
                </a:moveTo>
                <a:lnTo>
                  <a:pt x="36575" y="263651"/>
                </a:lnTo>
                <a:lnTo>
                  <a:pt x="61540" y="274457"/>
                </a:lnTo>
                <a:lnTo>
                  <a:pt x="75784" y="263651"/>
                </a:lnTo>
                <a:close/>
              </a:path>
            </a:pathLst>
          </a:custGeom>
          <a:solidFill>
            <a:srgbClr val="6295C6"/>
          </a:solidFill>
        </p:spPr>
        <p:txBody>
          <a:bodyPr wrap="square" lIns="0" tIns="0" rIns="0" bIns="0" rtlCol="0"/>
          <a:lstStyle/>
          <a:p>
            <a:endParaRPr sz="1539"/>
          </a:p>
        </p:txBody>
      </p:sp>
      <p:sp>
        <p:nvSpPr>
          <p:cNvPr id="7" name="object 7"/>
          <p:cNvSpPr/>
          <p:nvPr/>
        </p:nvSpPr>
        <p:spPr>
          <a:xfrm>
            <a:off x="4114148" y="2797933"/>
            <a:ext cx="2825735" cy="1367256"/>
          </a:xfrm>
          <a:custGeom>
            <a:avLst/>
            <a:gdLst/>
            <a:ahLst/>
            <a:cxnLst/>
            <a:rect l="l" t="t" r="r" b="b"/>
            <a:pathLst>
              <a:path w="3304540" h="1598929">
                <a:moveTo>
                  <a:pt x="0" y="1598675"/>
                </a:moveTo>
                <a:lnTo>
                  <a:pt x="3304031" y="1598675"/>
                </a:lnTo>
                <a:lnTo>
                  <a:pt x="3304031" y="0"/>
                </a:lnTo>
                <a:lnTo>
                  <a:pt x="0" y="0"/>
                </a:lnTo>
                <a:lnTo>
                  <a:pt x="0" y="1598675"/>
                </a:lnTo>
                <a:close/>
              </a:path>
            </a:pathLst>
          </a:custGeom>
          <a:solidFill>
            <a:srgbClr val="FFFFFF"/>
          </a:solidFill>
        </p:spPr>
        <p:txBody>
          <a:bodyPr wrap="square" lIns="0" tIns="0" rIns="0" bIns="0" rtlCol="0"/>
          <a:lstStyle/>
          <a:p>
            <a:endParaRPr sz="1539"/>
          </a:p>
        </p:txBody>
      </p:sp>
      <p:sp>
        <p:nvSpPr>
          <p:cNvPr id="8" name="object 8"/>
          <p:cNvSpPr/>
          <p:nvPr/>
        </p:nvSpPr>
        <p:spPr>
          <a:xfrm>
            <a:off x="4108935" y="2794024"/>
            <a:ext cx="2836051" cy="1376487"/>
          </a:xfrm>
          <a:custGeom>
            <a:avLst/>
            <a:gdLst/>
            <a:ahLst/>
            <a:cxnLst/>
            <a:rect l="l" t="t" r="r" b="b"/>
            <a:pathLst>
              <a:path w="3316604" h="1609725">
                <a:moveTo>
                  <a:pt x="3314699" y="0"/>
                </a:moveTo>
                <a:lnTo>
                  <a:pt x="3048" y="0"/>
                </a:lnTo>
                <a:lnTo>
                  <a:pt x="0" y="1524"/>
                </a:lnTo>
                <a:lnTo>
                  <a:pt x="0" y="1607819"/>
                </a:lnTo>
                <a:lnTo>
                  <a:pt x="3048" y="1609343"/>
                </a:lnTo>
                <a:lnTo>
                  <a:pt x="3314699" y="1609343"/>
                </a:lnTo>
                <a:lnTo>
                  <a:pt x="3316223" y="1607819"/>
                </a:lnTo>
                <a:lnTo>
                  <a:pt x="3316223" y="1604771"/>
                </a:lnTo>
                <a:lnTo>
                  <a:pt x="10668" y="1604771"/>
                </a:lnTo>
                <a:lnTo>
                  <a:pt x="6096" y="1600199"/>
                </a:lnTo>
                <a:lnTo>
                  <a:pt x="10668" y="1600199"/>
                </a:lnTo>
                <a:lnTo>
                  <a:pt x="10668" y="9144"/>
                </a:lnTo>
                <a:lnTo>
                  <a:pt x="6096" y="9144"/>
                </a:lnTo>
                <a:lnTo>
                  <a:pt x="10668" y="4572"/>
                </a:lnTo>
                <a:lnTo>
                  <a:pt x="3316223" y="4572"/>
                </a:lnTo>
                <a:lnTo>
                  <a:pt x="3316223" y="1524"/>
                </a:lnTo>
                <a:lnTo>
                  <a:pt x="3314699" y="0"/>
                </a:lnTo>
                <a:close/>
              </a:path>
              <a:path w="3316604" h="1609725">
                <a:moveTo>
                  <a:pt x="10668" y="1600199"/>
                </a:moveTo>
                <a:lnTo>
                  <a:pt x="6096" y="1600199"/>
                </a:lnTo>
                <a:lnTo>
                  <a:pt x="10668" y="1604771"/>
                </a:lnTo>
                <a:lnTo>
                  <a:pt x="10668" y="1600199"/>
                </a:lnTo>
                <a:close/>
              </a:path>
              <a:path w="3316604" h="1609725">
                <a:moveTo>
                  <a:pt x="3307079" y="1600199"/>
                </a:moveTo>
                <a:lnTo>
                  <a:pt x="10668" y="1600199"/>
                </a:lnTo>
                <a:lnTo>
                  <a:pt x="10668" y="1604771"/>
                </a:lnTo>
                <a:lnTo>
                  <a:pt x="3307079" y="1604771"/>
                </a:lnTo>
                <a:lnTo>
                  <a:pt x="3307079" y="1600199"/>
                </a:lnTo>
                <a:close/>
              </a:path>
              <a:path w="3316604" h="1609725">
                <a:moveTo>
                  <a:pt x="3307079" y="4572"/>
                </a:moveTo>
                <a:lnTo>
                  <a:pt x="3307079" y="1604771"/>
                </a:lnTo>
                <a:lnTo>
                  <a:pt x="3311651" y="1600199"/>
                </a:lnTo>
                <a:lnTo>
                  <a:pt x="3316223" y="1600199"/>
                </a:lnTo>
                <a:lnTo>
                  <a:pt x="3316223" y="9144"/>
                </a:lnTo>
                <a:lnTo>
                  <a:pt x="3311651" y="9144"/>
                </a:lnTo>
                <a:lnTo>
                  <a:pt x="3307079" y="4572"/>
                </a:lnTo>
                <a:close/>
              </a:path>
              <a:path w="3316604" h="1609725">
                <a:moveTo>
                  <a:pt x="3316223" y="1600199"/>
                </a:moveTo>
                <a:lnTo>
                  <a:pt x="3311651" y="1600199"/>
                </a:lnTo>
                <a:lnTo>
                  <a:pt x="3307079" y="1604771"/>
                </a:lnTo>
                <a:lnTo>
                  <a:pt x="3316223" y="1604771"/>
                </a:lnTo>
                <a:lnTo>
                  <a:pt x="3316223" y="1600199"/>
                </a:lnTo>
                <a:close/>
              </a:path>
              <a:path w="3316604" h="1609725">
                <a:moveTo>
                  <a:pt x="10668" y="4572"/>
                </a:moveTo>
                <a:lnTo>
                  <a:pt x="6096" y="9144"/>
                </a:lnTo>
                <a:lnTo>
                  <a:pt x="10668" y="9144"/>
                </a:lnTo>
                <a:lnTo>
                  <a:pt x="10668" y="4572"/>
                </a:lnTo>
                <a:close/>
              </a:path>
              <a:path w="3316604" h="1609725">
                <a:moveTo>
                  <a:pt x="3307079" y="4572"/>
                </a:moveTo>
                <a:lnTo>
                  <a:pt x="10668" y="4572"/>
                </a:lnTo>
                <a:lnTo>
                  <a:pt x="10668" y="9144"/>
                </a:lnTo>
                <a:lnTo>
                  <a:pt x="3307079" y="9144"/>
                </a:lnTo>
                <a:lnTo>
                  <a:pt x="3307079" y="4572"/>
                </a:lnTo>
                <a:close/>
              </a:path>
              <a:path w="3316604" h="1609725">
                <a:moveTo>
                  <a:pt x="3316223" y="4572"/>
                </a:moveTo>
                <a:lnTo>
                  <a:pt x="3307079" y="4572"/>
                </a:lnTo>
                <a:lnTo>
                  <a:pt x="3311651" y="9144"/>
                </a:lnTo>
                <a:lnTo>
                  <a:pt x="3316223" y="9144"/>
                </a:lnTo>
                <a:lnTo>
                  <a:pt x="3316223" y="4572"/>
                </a:lnTo>
                <a:close/>
              </a:path>
            </a:pathLst>
          </a:custGeom>
          <a:solidFill>
            <a:srgbClr val="6799C8"/>
          </a:solidFill>
        </p:spPr>
        <p:txBody>
          <a:bodyPr wrap="square" lIns="0" tIns="0" rIns="0" bIns="0" rtlCol="0"/>
          <a:lstStyle/>
          <a:p>
            <a:endParaRPr sz="1539"/>
          </a:p>
        </p:txBody>
      </p:sp>
      <p:sp>
        <p:nvSpPr>
          <p:cNvPr id="9" name="object 9"/>
          <p:cNvSpPr txBox="1"/>
          <p:nvPr/>
        </p:nvSpPr>
        <p:spPr>
          <a:xfrm>
            <a:off x="5636261" y="5921293"/>
            <a:ext cx="294845" cy="138179"/>
          </a:xfrm>
          <a:prstGeom prst="rect">
            <a:avLst/>
          </a:prstGeom>
        </p:spPr>
        <p:txBody>
          <a:bodyPr vert="horz" wrap="square" lIns="0" tIns="0" rIns="0" bIns="0" rtlCol="0">
            <a:spAutoFit/>
          </a:bodyPr>
          <a:lstStyle/>
          <a:p>
            <a:pPr marL="10860"/>
            <a:r>
              <a:rPr sz="898" dirty="0">
                <a:latin typeface="Arial"/>
                <a:cs typeface="Arial"/>
              </a:rPr>
              <a:t>T</a:t>
            </a:r>
            <a:r>
              <a:rPr sz="898" spc="-9" dirty="0">
                <a:latin typeface="Arial"/>
                <a:cs typeface="Arial"/>
              </a:rPr>
              <a:t>I</a:t>
            </a:r>
            <a:r>
              <a:rPr sz="898" dirty="0">
                <a:latin typeface="Arial"/>
                <a:cs typeface="Arial"/>
              </a:rPr>
              <a:t>ME</a:t>
            </a:r>
            <a:endParaRPr sz="898">
              <a:latin typeface="Arial"/>
              <a:cs typeface="Arial"/>
            </a:endParaRPr>
          </a:p>
        </p:txBody>
      </p:sp>
      <p:sp>
        <p:nvSpPr>
          <p:cNvPr id="10" name="object 10"/>
          <p:cNvSpPr txBox="1"/>
          <p:nvPr/>
        </p:nvSpPr>
        <p:spPr>
          <a:xfrm>
            <a:off x="707925" y="3478992"/>
            <a:ext cx="138179" cy="1405266"/>
          </a:xfrm>
          <a:prstGeom prst="rect">
            <a:avLst/>
          </a:prstGeom>
        </p:spPr>
        <p:txBody>
          <a:bodyPr vert="vert270" wrap="square" lIns="0" tIns="0" rIns="0" bIns="0" rtlCol="0">
            <a:spAutoFit/>
          </a:bodyPr>
          <a:lstStyle/>
          <a:p>
            <a:pPr marL="10860"/>
            <a:r>
              <a:rPr sz="898" dirty="0">
                <a:latin typeface="Arial"/>
                <a:cs typeface="Arial"/>
              </a:rPr>
              <a:t>P</a:t>
            </a:r>
            <a:r>
              <a:rPr sz="898" spc="4" dirty="0">
                <a:latin typeface="Arial"/>
                <a:cs typeface="Arial"/>
              </a:rPr>
              <a:t>R</a:t>
            </a:r>
            <a:r>
              <a:rPr sz="898" dirty="0">
                <a:latin typeface="Arial"/>
                <a:cs typeface="Arial"/>
              </a:rPr>
              <a:t>ESS</a:t>
            </a:r>
            <a:r>
              <a:rPr sz="898" spc="-9" dirty="0">
                <a:latin typeface="Arial"/>
                <a:cs typeface="Arial"/>
              </a:rPr>
              <a:t>U</a:t>
            </a:r>
            <a:r>
              <a:rPr sz="898" spc="4" dirty="0">
                <a:latin typeface="Arial"/>
                <a:cs typeface="Arial"/>
              </a:rPr>
              <a:t>R</a:t>
            </a:r>
            <a:r>
              <a:rPr sz="898" dirty="0">
                <a:latin typeface="Arial"/>
                <a:cs typeface="Arial"/>
              </a:rPr>
              <a:t>E</a:t>
            </a:r>
            <a:r>
              <a:rPr sz="898" spc="-43" dirty="0">
                <a:latin typeface="Arial"/>
                <a:cs typeface="Arial"/>
              </a:rPr>
              <a:t> </a:t>
            </a:r>
            <a:r>
              <a:rPr sz="898" dirty="0">
                <a:latin typeface="Arial"/>
                <a:cs typeface="Arial"/>
              </a:rPr>
              <a:t>L</a:t>
            </a:r>
            <a:r>
              <a:rPr sz="898" spc="-9" dirty="0">
                <a:latin typeface="Arial"/>
                <a:cs typeface="Arial"/>
              </a:rPr>
              <a:t>O</a:t>
            </a:r>
            <a:r>
              <a:rPr sz="898" dirty="0">
                <a:latin typeface="Arial"/>
                <a:cs typeface="Arial"/>
              </a:rPr>
              <a:t>SS</a:t>
            </a:r>
            <a:r>
              <a:rPr sz="898" spc="-13" dirty="0">
                <a:latin typeface="Arial"/>
                <a:cs typeface="Arial"/>
              </a:rPr>
              <a:t> </a:t>
            </a:r>
            <a:r>
              <a:rPr sz="898" dirty="0">
                <a:latin typeface="Arial"/>
                <a:cs typeface="Arial"/>
              </a:rPr>
              <a:t>(</a:t>
            </a:r>
            <a:r>
              <a:rPr sz="898" spc="-9" dirty="0">
                <a:latin typeface="Arial"/>
                <a:cs typeface="Arial"/>
              </a:rPr>
              <a:t>IN</a:t>
            </a:r>
            <a:r>
              <a:rPr sz="898" spc="17" dirty="0">
                <a:latin typeface="Arial"/>
                <a:cs typeface="Arial"/>
              </a:rPr>
              <a:t>W</a:t>
            </a:r>
            <a:r>
              <a:rPr sz="898" spc="-9" dirty="0">
                <a:latin typeface="Arial"/>
                <a:cs typeface="Arial"/>
              </a:rPr>
              <a:t>G</a:t>
            </a:r>
            <a:r>
              <a:rPr sz="898" dirty="0">
                <a:latin typeface="Arial"/>
                <a:cs typeface="Arial"/>
              </a:rPr>
              <a:t>)</a:t>
            </a:r>
            <a:endParaRPr sz="898">
              <a:latin typeface="Arial"/>
              <a:cs typeface="Arial"/>
            </a:endParaRPr>
          </a:p>
        </p:txBody>
      </p:sp>
    </p:spTree>
    <p:extLst>
      <p:ext uri="{BB962C8B-B14F-4D97-AF65-F5344CB8AC3E}">
        <p14:creationId xmlns:p14="http://schemas.microsoft.com/office/powerpoint/2010/main" val="270048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7550" y="1496501"/>
            <a:ext cx="5977809" cy="263149"/>
          </a:xfrm>
          <a:prstGeom prst="rect">
            <a:avLst/>
          </a:prstGeom>
        </p:spPr>
        <p:txBody>
          <a:bodyPr vert="horz" wrap="square" lIns="0" tIns="0" rIns="0" bIns="0" rtlCol="0">
            <a:spAutoFit/>
          </a:bodyPr>
          <a:lstStyle/>
          <a:p>
            <a:pPr marL="10860">
              <a:tabLst>
                <a:tab pos="401269" algn="l"/>
              </a:tabLst>
            </a:pPr>
            <a:r>
              <a:rPr sz="1710" dirty="0">
                <a:solidFill>
                  <a:srgbClr val="3F3F3F"/>
                </a:solidFill>
                <a:latin typeface="Arial"/>
                <a:cs typeface="Arial"/>
              </a:rPr>
              <a:t>2.	</a:t>
            </a:r>
            <a:r>
              <a:rPr sz="1710" spc="-9" dirty="0">
                <a:solidFill>
                  <a:srgbClr val="3F3F3F"/>
                </a:solidFill>
                <a:latin typeface="Arial"/>
                <a:cs typeface="Arial"/>
              </a:rPr>
              <a:t>St</a:t>
            </a:r>
            <a:r>
              <a:rPr sz="1710" dirty="0">
                <a:solidFill>
                  <a:srgbClr val="3F3F3F"/>
                </a:solidFill>
                <a:latin typeface="Arial"/>
                <a:cs typeface="Arial"/>
              </a:rPr>
              <a:t>op</a:t>
            </a:r>
            <a:r>
              <a:rPr sz="1710" spc="-4" dirty="0">
                <a:solidFill>
                  <a:srgbClr val="3F3F3F"/>
                </a:solidFill>
                <a:latin typeface="Arial"/>
                <a:cs typeface="Arial"/>
              </a:rPr>
              <a:t> </a:t>
            </a:r>
            <a:r>
              <a:rPr sz="1710" dirty="0">
                <a:solidFill>
                  <a:srgbClr val="3F3F3F"/>
                </a:solidFill>
                <a:latin typeface="Arial"/>
                <a:cs typeface="Arial"/>
              </a:rPr>
              <a:t>con</a:t>
            </a:r>
            <a:r>
              <a:rPr sz="1710" spc="-9" dirty="0">
                <a:solidFill>
                  <a:srgbClr val="3F3F3F"/>
                </a:solidFill>
                <a:latin typeface="Arial"/>
                <a:cs typeface="Arial"/>
              </a:rPr>
              <a:t>t</a:t>
            </a:r>
            <a:r>
              <a:rPr sz="1710" dirty="0">
                <a:solidFill>
                  <a:srgbClr val="3F3F3F"/>
                </a:solidFill>
                <a:latin typeface="Arial"/>
                <a:cs typeface="Arial"/>
              </a:rPr>
              <a:t>aminan</a:t>
            </a:r>
            <a:r>
              <a:rPr sz="1710" spc="-9" dirty="0">
                <a:solidFill>
                  <a:srgbClr val="3F3F3F"/>
                </a:solidFill>
                <a:latin typeface="Arial"/>
                <a:cs typeface="Arial"/>
              </a:rPr>
              <a:t>t</a:t>
            </a:r>
            <a:r>
              <a:rPr sz="1710" dirty="0">
                <a:solidFill>
                  <a:srgbClr val="3F3F3F"/>
                </a:solidFill>
                <a:latin typeface="Arial"/>
                <a:cs typeface="Arial"/>
              </a:rPr>
              <a:t>s</a:t>
            </a:r>
            <a:r>
              <a:rPr sz="1710" spc="-38"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rom</a:t>
            </a:r>
            <a:r>
              <a:rPr sz="1710" spc="-26" dirty="0">
                <a:solidFill>
                  <a:srgbClr val="3F3F3F"/>
                </a:solidFill>
                <a:latin typeface="Arial"/>
                <a:cs typeface="Arial"/>
              </a:rPr>
              <a:t> </a:t>
            </a:r>
            <a:r>
              <a:rPr sz="1710" dirty="0">
                <a:solidFill>
                  <a:srgbClr val="3F3F3F"/>
                </a:solidFill>
                <a:latin typeface="Arial"/>
                <a:cs typeface="Arial"/>
              </a:rPr>
              <a:t>s</a:t>
            </a:r>
            <a:r>
              <a:rPr sz="1710" spc="-9" dirty="0">
                <a:solidFill>
                  <a:srgbClr val="3F3F3F"/>
                </a:solidFill>
                <a:latin typeface="Arial"/>
                <a:cs typeface="Arial"/>
              </a:rPr>
              <a:t>t</a:t>
            </a:r>
            <a:r>
              <a:rPr sz="1710" dirty="0">
                <a:solidFill>
                  <a:srgbClr val="3F3F3F"/>
                </a:solidFill>
                <a:latin typeface="Arial"/>
                <a:cs typeface="Arial"/>
              </a:rPr>
              <a:t>icking</a:t>
            </a:r>
            <a:r>
              <a:rPr sz="1710" spc="-26"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o</a:t>
            </a:r>
            <a:r>
              <a:rPr sz="1710" spc="-4"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he</a:t>
            </a:r>
            <a:r>
              <a:rPr sz="1710" spc="-17" dirty="0">
                <a:solidFill>
                  <a:srgbClr val="3F3F3F"/>
                </a:solidFill>
                <a:latin typeface="Arial"/>
                <a:cs typeface="Arial"/>
              </a:rPr>
              <a:t> </a:t>
            </a:r>
            <a:r>
              <a:rPr sz="1710" dirty="0">
                <a:solidFill>
                  <a:srgbClr val="3F3F3F"/>
                </a:solidFill>
                <a:latin typeface="Arial"/>
                <a:cs typeface="Arial"/>
              </a:rPr>
              <a:t>compre</a:t>
            </a:r>
            <a:r>
              <a:rPr sz="1710" spc="-4" dirty="0">
                <a:solidFill>
                  <a:srgbClr val="3F3F3F"/>
                </a:solidFill>
                <a:latin typeface="Arial"/>
                <a:cs typeface="Arial"/>
              </a:rPr>
              <a:t>s</a:t>
            </a:r>
            <a:r>
              <a:rPr sz="1710" dirty="0">
                <a:solidFill>
                  <a:srgbClr val="3F3F3F"/>
                </a:solidFill>
                <a:latin typeface="Arial"/>
                <a:cs typeface="Arial"/>
              </a:rPr>
              <a:t>s</a:t>
            </a:r>
            <a:r>
              <a:rPr sz="1710" spc="-9" dirty="0">
                <a:solidFill>
                  <a:srgbClr val="3F3F3F"/>
                </a:solidFill>
                <a:latin typeface="Arial"/>
                <a:cs typeface="Arial"/>
              </a:rPr>
              <a:t>o</a:t>
            </a:r>
            <a:r>
              <a:rPr sz="1710" dirty="0">
                <a:solidFill>
                  <a:srgbClr val="3F3F3F"/>
                </a:solidFill>
                <a:latin typeface="Arial"/>
                <a:cs typeface="Arial"/>
              </a:rPr>
              <a:t>r</a:t>
            </a:r>
            <a:r>
              <a:rPr sz="1710" spc="-43" dirty="0">
                <a:solidFill>
                  <a:srgbClr val="3F3F3F"/>
                </a:solidFill>
                <a:latin typeface="Arial"/>
                <a:cs typeface="Arial"/>
              </a:rPr>
              <a:t> </a:t>
            </a:r>
            <a:r>
              <a:rPr sz="1710" dirty="0">
                <a:solidFill>
                  <a:srgbClr val="3F3F3F"/>
                </a:solidFill>
                <a:latin typeface="Arial"/>
                <a:cs typeface="Arial"/>
              </a:rPr>
              <a:t>blades</a:t>
            </a:r>
            <a:endParaRPr sz="1710">
              <a:latin typeface="Arial"/>
              <a:cs typeface="Arial"/>
            </a:endParaRPr>
          </a:p>
        </p:txBody>
      </p:sp>
      <p:sp>
        <p:nvSpPr>
          <p:cNvPr id="3" name="object 3"/>
          <p:cNvSpPr txBox="1"/>
          <p:nvPr/>
        </p:nvSpPr>
        <p:spPr>
          <a:xfrm>
            <a:off x="1200287" y="1801152"/>
            <a:ext cx="5745407" cy="1235595"/>
          </a:xfrm>
          <a:prstGeom prst="rect">
            <a:avLst/>
          </a:prstGeom>
        </p:spPr>
        <p:txBody>
          <a:bodyPr vert="horz" wrap="square" lIns="0" tIns="0" rIns="0" bIns="0" rtlCol="0">
            <a:spAutoFit/>
          </a:bodyPr>
          <a:lstStyle/>
          <a:p>
            <a:pPr marL="401269" marR="4344" indent="-390952" algn="just"/>
            <a:r>
              <a:rPr sz="1539" dirty="0">
                <a:solidFill>
                  <a:srgbClr val="3F3F3F"/>
                </a:solidFill>
                <a:latin typeface="Arial"/>
                <a:cs typeface="Arial"/>
              </a:rPr>
              <a:t>–    </a:t>
            </a:r>
            <a:r>
              <a:rPr sz="1539" spc="81" dirty="0">
                <a:solidFill>
                  <a:srgbClr val="3F3F3F"/>
                </a:solidFill>
                <a:latin typeface="Arial"/>
                <a:cs typeface="Arial"/>
              </a:rPr>
              <a:t> </a:t>
            </a:r>
            <a:r>
              <a:rPr sz="1539" spc="-4" dirty="0">
                <a:solidFill>
                  <a:srgbClr val="3F3F3F"/>
                </a:solidFill>
                <a:latin typeface="Arial"/>
                <a:cs typeface="Arial"/>
              </a:rPr>
              <a:t>S</a:t>
            </a:r>
            <a:r>
              <a:rPr sz="1539" dirty="0">
                <a:solidFill>
                  <a:srgbClr val="3F3F3F"/>
                </a:solidFill>
                <a:latin typeface="Arial"/>
                <a:cs typeface="Arial"/>
              </a:rPr>
              <a:t>t</a:t>
            </a:r>
            <a:r>
              <a:rPr sz="1539" spc="-4" dirty="0">
                <a:solidFill>
                  <a:srgbClr val="3F3F3F"/>
                </a:solidFill>
                <a:latin typeface="Arial"/>
                <a:cs typeface="Arial"/>
              </a:rPr>
              <a:t>i</a:t>
            </a:r>
            <a:r>
              <a:rPr sz="1539" dirty="0">
                <a:solidFill>
                  <a:srgbClr val="3F3F3F"/>
                </a:solidFill>
                <a:latin typeface="Arial"/>
                <a:cs typeface="Arial"/>
              </a:rPr>
              <a:t>cky c</a:t>
            </a:r>
            <a:r>
              <a:rPr sz="1539" spc="-4" dirty="0">
                <a:solidFill>
                  <a:srgbClr val="3F3F3F"/>
                </a:solidFill>
                <a:latin typeface="Arial"/>
                <a:cs typeface="Arial"/>
              </a:rPr>
              <a:t>on</a:t>
            </a:r>
            <a:r>
              <a:rPr sz="1539" dirty="0">
                <a:solidFill>
                  <a:srgbClr val="3F3F3F"/>
                </a:solidFill>
                <a:latin typeface="Arial"/>
                <a:cs typeface="Arial"/>
              </a:rPr>
              <a:t>t</a:t>
            </a:r>
            <a:r>
              <a:rPr sz="1539" spc="-4" dirty="0">
                <a:solidFill>
                  <a:srgbClr val="3F3F3F"/>
                </a:solidFill>
                <a:latin typeface="Arial"/>
                <a:cs typeface="Arial"/>
              </a:rPr>
              <a:t>a</a:t>
            </a:r>
            <a:r>
              <a:rPr sz="1539" dirty="0">
                <a:solidFill>
                  <a:srgbClr val="3F3F3F"/>
                </a:solidFill>
                <a:latin typeface="Arial"/>
                <a:cs typeface="Arial"/>
              </a:rPr>
              <a:t>m</a:t>
            </a:r>
            <a:r>
              <a:rPr sz="1539" spc="-4" dirty="0">
                <a:solidFill>
                  <a:srgbClr val="3F3F3F"/>
                </a:solidFill>
                <a:latin typeface="Arial"/>
                <a:cs typeface="Arial"/>
              </a:rPr>
              <a:t>inan</a:t>
            </a:r>
            <a:r>
              <a:rPr sz="1539" dirty="0">
                <a:solidFill>
                  <a:srgbClr val="3F3F3F"/>
                </a:solidFill>
                <a:latin typeface="Arial"/>
                <a:cs typeface="Arial"/>
              </a:rPr>
              <a:t>ts</a:t>
            </a:r>
            <a:r>
              <a:rPr sz="1539" spc="9" dirty="0">
                <a:solidFill>
                  <a:srgbClr val="3F3F3F"/>
                </a:solidFill>
                <a:latin typeface="Arial"/>
                <a:cs typeface="Arial"/>
              </a:rPr>
              <a:t> </a:t>
            </a:r>
            <a:r>
              <a:rPr sz="1539" dirty="0">
                <a:solidFill>
                  <a:srgbClr val="3F3F3F"/>
                </a:solidFill>
                <a:latin typeface="Arial"/>
                <a:cs typeface="Arial"/>
              </a:rPr>
              <a:t>s</a:t>
            </a:r>
            <a:r>
              <a:rPr sz="1539" spc="-4" dirty="0">
                <a:solidFill>
                  <a:srgbClr val="3F3F3F"/>
                </a:solidFill>
                <a:latin typeface="Arial"/>
                <a:cs typeface="Arial"/>
              </a:rPr>
              <a:t>u</a:t>
            </a:r>
            <a:r>
              <a:rPr sz="1539" dirty="0">
                <a:solidFill>
                  <a:srgbClr val="3F3F3F"/>
                </a:solidFill>
                <a:latin typeface="Arial"/>
                <a:cs typeface="Arial"/>
              </a:rPr>
              <a:t>ch</a:t>
            </a:r>
            <a:r>
              <a:rPr sz="1539" spc="-4" dirty="0">
                <a:solidFill>
                  <a:srgbClr val="3F3F3F"/>
                </a:solidFill>
                <a:latin typeface="Arial"/>
                <a:cs typeface="Arial"/>
              </a:rPr>
              <a:t> a</a:t>
            </a:r>
            <a:r>
              <a:rPr sz="1539" dirty="0">
                <a:solidFill>
                  <a:srgbClr val="3F3F3F"/>
                </a:solidFill>
                <a:latin typeface="Arial"/>
                <a:cs typeface="Arial"/>
              </a:rPr>
              <a:t>s, s</a:t>
            </a:r>
            <a:r>
              <a:rPr sz="1539" spc="-4" dirty="0">
                <a:solidFill>
                  <a:srgbClr val="3F3F3F"/>
                </a:solidFill>
                <a:latin typeface="Arial"/>
                <a:cs typeface="Arial"/>
              </a:rPr>
              <a:t>al</a:t>
            </a:r>
            <a:r>
              <a:rPr sz="1539" dirty="0">
                <a:solidFill>
                  <a:srgbClr val="3F3F3F"/>
                </a:solidFill>
                <a:latin typeface="Arial"/>
                <a:cs typeface="Arial"/>
              </a:rPr>
              <a:t>ts</a:t>
            </a:r>
            <a:r>
              <a:rPr sz="1539" spc="9" dirty="0">
                <a:solidFill>
                  <a:srgbClr val="3F3F3F"/>
                </a:solidFill>
                <a:latin typeface="Arial"/>
                <a:cs typeface="Arial"/>
              </a:rPr>
              <a:t> </a:t>
            </a:r>
            <a:r>
              <a:rPr sz="1539" spc="-4" dirty="0">
                <a:solidFill>
                  <a:srgbClr val="3F3F3F"/>
                </a:solidFill>
                <a:latin typeface="Arial"/>
                <a:cs typeface="Arial"/>
              </a:rPr>
              <a:t>an</a:t>
            </a:r>
            <a:r>
              <a:rPr sz="1539" dirty="0">
                <a:solidFill>
                  <a:srgbClr val="3F3F3F"/>
                </a:solidFill>
                <a:latin typeface="Arial"/>
                <a:cs typeface="Arial"/>
              </a:rPr>
              <a:t>d</a:t>
            </a:r>
            <a:r>
              <a:rPr sz="1539" spc="4" dirty="0">
                <a:solidFill>
                  <a:srgbClr val="3F3F3F"/>
                </a:solidFill>
                <a:latin typeface="Arial"/>
                <a:cs typeface="Arial"/>
              </a:rPr>
              <a:t> </a:t>
            </a:r>
            <a:r>
              <a:rPr sz="1539" spc="-4" dirty="0">
                <a:solidFill>
                  <a:srgbClr val="3F3F3F"/>
                </a:solidFill>
                <a:latin typeface="Arial"/>
                <a:cs typeface="Arial"/>
              </a:rPr>
              <a:t>h</a:t>
            </a:r>
            <a:r>
              <a:rPr sz="1539" spc="-21" dirty="0">
                <a:solidFill>
                  <a:srgbClr val="3F3F3F"/>
                </a:solidFill>
                <a:latin typeface="Arial"/>
                <a:cs typeface="Arial"/>
              </a:rPr>
              <a:t>y</a:t>
            </a:r>
            <a:r>
              <a:rPr sz="1539" spc="-4" dirty="0">
                <a:solidFill>
                  <a:srgbClr val="3F3F3F"/>
                </a:solidFill>
                <a:latin typeface="Arial"/>
                <a:cs typeface="Arial"/>
              </a:rPr>
              <a:t>d</a:t>
            </a:r>
            <a:r>
              <a:rPr sz="1539" dirty="0">
                <a:solidFill>
                  <a:srgbClr val="3F3F3F"/>
                </a:solidFill>
                <a:latin typeface="Arial"/>
                <a:cs typeface="Arial"/>
              </a:rPr>
              <a:t>r</a:t>
            </a:r>
            <a:r>
              <a:rPr sz="1539" spc="-4" dirty="0">
                <a:solidFill>
                  <a:srgbClr val="3F3F3F"/>
                </a:solidFill>
                <a:latin typeface="Arial"/>
                <a:cs typeface="Arial"/>
              </a:rPr>
              <a:t>o</a:t>
            </a:r>
            <a:r>
              <a:rPr sz="1539" dirty="0">
                <a:solidFill>
                  <a:srgbClr val="3F3F3F"/>
                </a:solidFill>
                <a:latin typeface="Arial"/>
                <a:cs typeface="Arial"/>
              </a:rPr>
              <a:t>c</a:t>
            </a:r>
            <a:r>
              <a:rPr sz="1539" spc="-4" dirty="0">
                <a:solidFill>
                  <a:srgbClr val="3F3F3F"/>
                </a:solidFill>
                <a:latin typeface="Arial"/>
                <a:cs typeface="Arial"/>
              </a:rPr>
              <a:t>a</a:t>
            </a:r>
            <a:r>
              <a:rPr sz="1539" dirty="0">
                <a:solidFill>
                  <a:srgbClr val="3F3F3F"/>
                </a:solidFill>
                <a:latin typeface="Arial"/>
                <a:cs typeface="Arial"/>
              </a:rPr>
              <a:t>r</a:t>
            </a:r>
            <a:r>
              <a:rPr sz="1539" spc="-4" dirty="0">
                <a:solidFill>
                  <a:srgbClr val="3F3F3F"/>
                </a:solidFill>
                <a:latin typeface="Arial"/>
                <a:cs typeface="Arial"/>
              </a:rPr>
              <a:t>bon</a:t>
            </a:r>
            <a:r>
              <a:rPr sz="1539" dirty="0">
                <a:solidFill>
                  <a:srgbClr val="3F3F3F"/>
                </a:solidFill>
                <a:latin typeface="Arial"/>
                <a:cs typeface="Arial"/>
              </a:rPr>
              <a:t>s</a:t>
            </a:r>
            <a:r>
              <a:rPr sz="1539" spc="38" dirty="0">
                <a:solidFill>
                  <a:srgbClr val="3F3F3F"/>
                </a:solidFill>
                <a:latin typeface="Arial"/>
                <a:cs typeface="Arial"/>
              </a:rPr>
              <a:t> </a:t>
            </a:r>
            <a:r>
              <a:rPr sz="1539" spc="-4" dirty="0">
                <a:solidFill>
                  <a:srgbClr val="3F3F3F"/>
                </a:solidFill>
                <a:latin typeface="Arial"/>
                <a:cs typeface="Arial"/>
              </a:rPr>
              <a:t>e</a:t>
            </a:r>
            <a:r>
              <a:rPr sz="1539" dirty="0">
                <a:solidFill>
                  <a:srgbClr val="3F3F3F"/>
                </a:solidFill>
                <a:latin typeface="Arial"/>
                <a:cs typeface="Arial"/>
              </a:rPr>
              <a:t>tc.</a:t>
            </a:r>
            <a:r>
              <a:rPr sz="1539" spc="-9" dirty="0">
                <a:solidFill>
                  <a:srgbClr val="3F3F3F"/>
                </a:solidFill>
                <a:latin typeface="Arial"/>
                <a:cs typeface="Arial"/>
              </a:rPr>
              <a:t> </a:t>
            </a:r>
            <a:r>
              <a:rPr sz="1539" spc="-4" dirty="0">
                <a:solidFill>
                  <a:srgbClr val="3F3F3F"/>
                </a:solidFill>
                <a:latin typeface="Arial"/>
                <a:cs typeface="Arial"/>
              </a:rPr>
              <a:t>a</a:t>
            </a:r>
            <a:r>
              <a:rPr sz="1539" dirty="0">
                <a:solidFill>
                  <a:srgbClr val="3F3F3F"/>
                </a:solidFill>
                <a:latin typeface="Arial"/>
                <a:cs typeface="Arial"/>
              </a:rPr>
              <a:t>re m</a:t>
            </a:r>
            <a:r>
              <a:rPr sz="1539" spc="-4" dirty="0">
                <a:solidFill>
                  <a:srgbClr val="3F3F3F"/>
                </a:solidFill>
                <a:latin typeface="Arial"/>
                <a:cs typeface="Arial"/>
              </a:rPr>
              <a:t>u</a:t>
            </a:r>
            <a:r>
              <a:rPr sz="1539" dirty="0">
                <a:solidFill>
                  <a:srgbClr val="3F3F3F"/>
                </a:solidFill>
                <a:latin typeface="Arial"/>
                <a:cs typeface="Arial"/>
              </a:rPr>
              <a:t>ch</a:t>
            </a:r>
            <a:r>
              <a:rPr sz="1539" spc="-4" dirty="0">
                <a:solidFill>
                  <a:srgbClr val="3F3F3F"/>
                </a:solidFill>
                <a:latin typeface="Arial"/>
                <a:cs typeface="Arial"/>
              </a:rPr>
              <a:t> </a:t>
            </a:r>
            <a:r>
              <a:rPr sz="1539" dirty="0">
                <a:solidFill>
                  <a:srgbClr val="3F3F3F"/>
                </a:solidFill>
                <a:latin typeface="Arial"/>
                <a:cs typeface="Arial"/>
              </a:rPr>
              <a:t>m</a:t>
            </a:r>
            <a:r>
              <a:rPr sz="1539" spc="-4" dirty="0">
                <a:solidFill>
                  <a:srgbClr val="3F3F3F"/>
                </a:solidFill>
                <a:latin typeface="Arial"/>
                <a:cs typeface="Arial"/>
              </a:rPr>
              <a:t>o</a:t>
            </a:r>
            <a:r>
              <a:rPr sz="1539" dirty="0">
                <a:solidFill>
                  <a:srgbClr val="3F3F3F"/>
                </a:solidFill>
                <a:latin typeface="Arial"/>
                <a:cs typeface="Arial"/>
              </a:rPr>
              <a:t>re</a:t>
            </a:r>
            <a:r>
              <a:rPr sz="1539" spc="4" dirty="0">
                <a:solidFill>
                  <a:srgbClr val="3F3F3F"/>
                </a:solidFill>
                <a:latin typeface="Arial"/>
                <a:cs typeface="Arial"/>
              </a:rPr>
              <a:t> </a:t>
            </a:r>
            <a:r>
              <a:rPr sz="1539" spc="-4" dirty="0">
                <a:solidFill>
                  <a:srgbClr val="3F3F3F"/>
                </a:solidFill>
                <a:latin typeface="Arial"/>
                <a:cs typeface="Arial"/>
              </a:rPr>
              <a:t>li</a:t>
            </a:r>
            <a:r>
              <a:rPr sz="1539" dirty="0">
                <a:solidFill>
                  <a:srgbClr val="3F3F3F"/>
                </a:solidFill>
                <a:latin typeface="Arial"/>
                <a:cs typeface="Arial"/>
              </a:rPr>
              <a:t>k</a:t>
            </a:r>
            <a:r>
              <a:rPr sz="1539" spc="-4" dirty="0">
                <a:solidFill>
                  <a:srgbClr val="3F3F3F"/>
                </a:solidFill>
                <a:latin typeface="Arial"/>
                <a:cs typeface="Arial"/>
              </a:rPr>
              <a:t>el</a:t>
            </a:r>
            <a:r>
              <a:rPr sz="1539" dirty="0">
                <a:solidFill>
                  <a:srgbClr val="3F3F3F"/>
                </a:solidFill>
                <a:latin typeface="Arial"/>
                <a:cs typeface="Arial"/>
              </a:rPr>
              <a:t>y</a:t>
            </a:r>
            <a:r>
              <a:rPr sz="1539" spc="9" dirty="0">
                <a:solidFill>
                  <a:srgbClr val="3F3F3F"/>
                </a:solidFill>
                <a:latin typeface="Arial"/>
                <a:cs typeface="Arial"/>
              </a:rPr>
              <a:t> </a:t>
            </a:r>
            <a:r>
              <a:rPr sz="1539" dirty="0">
                <a:solidFill>
                  <a:srgbClr val="3F3F3F"/>
                </a:solidFill>
                <a:latin typeface="Arial"/>
                <a:cs typeface="Arial"/>
              </a:rPr>
              <a:t>to</a:t>
            </a:r>
            <a:r>
              <a:rPr sz="1539" spc="-13" dirty="0">
                <a:solidFill>
                  <a:srgbClr val="3F3F3F"/>
                </a:solidFill>
                <a:latin typeface="Arial"/>
                <a:cs typeface="Arial"/>
              </a:rPr>
              <a:t> </a:t>
            </a:r>
            <a:r>
              <a:rPr sz="1539" dirty="0">
                <a:solidFill>
                  <a:srgbClr val="3F3F3F"/>
                </a:solidFill>
                <a:latin typeface="Arial"/>
                <a:cs typeface="Arial"/>
              </a:rPr>
              <a:t>c</a:t>
            </a:r>
            <a:r>
              <a:rPr sz="1539" spc="-4" dirty="0">
                <a:solidFill>
                  <a:srgbClr val="3F3F3F"/>
                </a:solidFill>
                <a:latin typeface="Arial"/>
                <a:cs typeface="Arial"/>
              </a:rPr>
              <a:t>au</a:t>
            </a:r>
            <a:r>
              <a:rPr sz="1539" dirty="0">
                <a:solidFill>
                  <a:srgbClr val="3F3F3F"/>
                </a:solidFill>
                <a:latin typeface="Arial"/>
                <a:cs typeface="Arial"/>
              </a:rPr>
              <a:t>se</a:t>
            </a:r>
            <a:r>
              <a:rPr sz="1539" spc="4" dirty="0">
                <a:solidFill>
                  <a:srgbClr val="3F3F3F"/>
                </a:solidFill>
                <a:latin typeface="Arial"/>
                <a:cs typeface="Arial"/>
              </a:rPr>
              <a:t> </a:t>
            </a:r>
            <a:r>
              <a:rPr sz="1539" dirty="0">
                <a:solidFill>
                  <a:srgbClr val="3F3F3F"/>
                </a:solidFill>
                <a:latin typeface="Arial"/>
                <a:cs typeface="Arial"/>
              </a:rPr>
              <a:t>f</a:t>
            </a:r>
            <a:r>
              <a:rPr sz="1539" spc="-4" dirty="0">
                <a:solidFill>
                  <a:srgbClr val="3F3F3F"/>
                </a:solidFill>
                <a:latin typeface="Arial"/>
                <a:cs typeface="Arial"/>
              </a:rPr>
              <a:t>oulin</a:t>
            </a:r>
            <a:r>
              <a:rPr sz="1539" dirty="0">
                <a:solidFill>
                  <a:srgbClr val="3F3F3F"/>
                </a:solidFill>
                <a:latin typeface="Arial"/>
                <a:cs typeface="Arial"/>
              </a:rPr>
              <a:t>g</a:t>
            </a:r>
            <a:r>
              <a:rPr sz="1539" spc="4" dirty="0">
                <a:solidFill>
                  <a:srgbClr val="3F3F3F"/>
                </a:solidFill>
                <a:latin typeface="Arial"/>
                <a:cs typeface="Arial"/>
              </a:rPr>
              <a:t> </a:t>
            </a:r>
            <a:r>
              <a:rPr sz="1539" spc="-4" dirty="0">
                <a:solidFill>
                  <a:srgbClr val="3F3F3F"/>
                </a:solidFill>
                <a:latin typeface="Arial"/>
                <a:cs typeface="Arial"/>
              </a:rPr>
              <a:t>b</a:t>
            </a:r>
            <a:r>
              <a:rPr sz="1539" dirty="0">
                <a:solidFill>
                  <a:srgbClr val="3F3F3F"/>
                </a:solidFill>
                <a:latin typeface="Arial"/>
                <a:cs typeface="Arial"/>
              </a:rPr>
              <a:t>y m</a:t>
            </a:r>
            <a:r>
              <a:rPr sz="1539" spc="-4" dirty="0">
                <a:solidFill>
                  <a:srgbClr val="3F3F3F"/>
                </a:solidFill>
                <a:latin typeface="Arial"/>
                <a:cs typeface="Arial"/>
              </a:rPr>
              <a:t>a</a:t>
            </a:r>
            <a:r>
              <a:rPr sz="1539" dirty="0">
                <a:solidFill>
                  <a:srgbClr val="3F3F3F"/>
                </a:solidFill>
                <a:latin typeface="Arial"/>
                <a:cs typeface="Arial"/>
              </a:rPr>
              <a:t>k</a:t>
            </a:r>
            <a:r>
              <a:rPr sz="1539" spc="-4" dirty="0">
                <a:solidFill>
                  <a:srgbClr val="3F3F3F"/>
                </a:solidFill>
                <a:latin typeface="Arial"/>
                <a:cs typeface="Arial"/>
              </a:rPr>
              <a:t>in</a:t>
            </a:r>
            <a:r>
              <a:rPr sz="1539" dirty="0">
                <a:solidFill>
                  <a:srgbClr val="3F3F3F"/>
                </a:solidFill>
                <a:latin typeface="Arial"/>
                <a:cs typeface="Arial"/>
              </a:rPr>
              <a:t>g</a:t>
            </a:r>
            <a:r>
              <a:rPr sz="1539" spc="4" dirty="0">
                <a:solidFill>
                  <a:srgbClr val="3F3F3F"/>
                </a:solidFill>
                <a:latin typeface="Arial"/>
                <a:cs typeface="Arial"/>
              </a:rPr>
              <a:t> </a:t>
            </a:r>
            <a:r>
              <a:rPr sz="1539" dirty="0">
                <a:solidFill>
                  <a:srgbClr val="3F3F3F"/>
                </a:solidFill>
                <a:latin typeface="Arial"/>
                <a:cs typeface="Arial"/>
              </a:rPr>
              <a:t>t</a:t>
            </a:r>
            <a:r>
              <a:rPr sz="1539" spc="-4" dirty="0">
                <a:solidFill>
                  <a:srgbClr val="3F3F3F"/>
                </a:solidFill>
                <a:latin typeface="Arial"/>
                <a:cs typeface="Arial"/>
              </a:rPr>
              <a:t>h</a:t>
            </a:r>
            <a:r>
              <a:rPr sz="1539" dirty="0">
                <a:solidFill>
                  <a:srgbClr val="3F3F3F"/>
                </a:solidFill>
                <a:latin typeface="Arial"/>
                <a:cs typeface="Arial"/>
              </a:rPr>
              <a:t>e</a:t>
            </a:r>
            <a:r>
              <a:rPr sz="1539" spc="-4" dirty="0">
                <a:solidFill>
                  <a:srgbClr val="3F3F3F"/>
                </a:solidFill>
                <a:latin typeface="Arial"/>
                <a:cs typeface="Arial"/>
              </a:rPr>
              <a:t> blade</a:t>
            </a:r>
            <a:r>
              <a:rPr sz="1539" dirty="0">
                <a:solidFill>
                  <a:srgbClr val="3F3F3F"/>
                </a:solidFill>
                <a:latin typeface="Arial"/>
                <a:cs typeface="Arial"/>
              </a:rPr>
              <a:t>s</a:t>
            </a:r>
            <a:r>
              <a:rPr sz="1539" spc="21" dirty="0">
                <a:solidFill>
                  <a:srgbClr val="3F3F3F"/>
                </a:solidFill>
                <a:latin typeface="Arial"/>
                <a:cs typeface="Arial"/>
              </a:rPr>
              <a:t> </a:t>
            </a:r>
            <a:r>
              <a:rPr sz="1539" dirty="0">
                <a:solidFill>
                  <a:srgbClr val="3F3F3F"/>
                </a:solidFill>
                <a:latin typeface="Arial"/>
                <a:cs typeface="Arial"/>
              </a:rPr>
              <a:t>st</a:t>
            </a:r>
            <a:r>
              <a:rPr sz="1539" spc="-4" dirty="0">
                <a:solidFill>
                  <a:srgbClr val="3F3F3F"/>
                </a:solidFill>
                <a:latin typeface="Arial"/>
                <a:cs typeface="Arial"/>
              </a:rPr>
              <a:t>i</a:t>
            </a:r>
            <a:r>
              <a:rPr sz="1539" dirty="0">
                <a:solidFill>
                  <a:srgbClr val="3F3F3F"/>
                </a:solidFill>
                <a:latin typeface="Arial"/>
                <a:cs typeface="Arial"/>
              </a:rPr>
              <a:t>cky </a:t>
            </a:r>
            <a:r>
              <a:rPr sz="1539" spc="-34" dirty="0">
                <a:solidFill>
                  <a:srgbClr val="3F3F3F"/>
                </a:solidFill>
                <a:latin typeface="Arial"/>
                <a:cs typeface="Arial"/>
              </a:rPr>
              <a:t>w</a:t>
            </a:r>
            <a:r>
              <a:rPr sz="1539" spc="-4" dirty="0">
                <a:solidFill>
                  <a:srgbClr val="3F3F3F"/>
                </a:solidFill>
                <a:latin typeface="Arial"/>
                <a:cs typeface="Arial"/>
              </a:rPr>
              <a:t>hi</a:t>
            </a:r>
            <a:r>
              <a:rPr sz="1539" dirty="0">
                <a:solidFill>
                  <a:srgbClr val="3F3F3F"/>
                </a:solidFill>
                <a:latin typeface="Arial"/>
                <a:cs typeface="Arial"/>
              </a:rPr>
              <a:t>ch</a:t>
            </a:r>
            <a:r>
              <a:rPr sz="1539" spc="38" dirty="0">
                <a:solidFill>
                  <a:srgbClr val="3F3F3F"/>
                </a:solidFill>
                <a:latin typeface="Arial"/>
                <a:cs typeface="Arial"/>
              </a:rPr>
              <a:t> </a:t>
            </a:r>
            <a:r>
              <a:rPr sz="1539" dirty="0">
                <a:solidFill>
                  <a:srgbClr val="3F3F3F"/>
                </a:solidFill>
                <a:latin typeface="Arial"/>
                <a:cs typeface="Arial"/>
              </a:rPr>
              <a:t>t</a:t>
            </a:r>
            <a:r>
              <a:rPr sz="1539" spc="-4" dirty="0">
                <a:solidFill>
                  <a:srgbClr val="3F3F3F"/>
                </a:solidFill>
                <a:latin typeface="Arial"/>
                <a:cs typeface="Arial"/>
              </a:rPr>
              <a:t>he</a:t>
            </a:r>
            <a:r>
              <a:rPr sz="1539" dirty="0">
                <a:solidFill>
                  <a:srgbClr val="3F3F3F"/>
                </a:solidFill>
                <a:latin typeface="Arial"/>
                <a:cs typeface="Arial"/>
              </a:rPr>
              <a:t>n</a:t>
            </a:r>
            <a:r>
              <a:rPr sz="1539" spc="-4" dirty="0">
                <a:solidFill>
                  <a:srgbClr val="3F3F3F"/>
                </a:solidFill>
                <a:latin typeface="Arial"/>
                <a:cs typeface="Arial"/>
              </a:rPr>
              <a:t> enabl</a:t>
            </a:r>
            <a:r>
              <a:rPr sz="1539" dirty="0">
                <a:solidFill>
                  <a:srgbClr val="3F3F3F"/>
                </a:solidFill>
                <a:latin typeface="Arial"/>
                <a:cs typeface="Arial"/>
              </a:rPr>
              <a:t>e</a:t>
            </a:r>
            <a:r>
              <a:rPr sz="1539" spc="17" dirty="0">
                <a:solidFill>
                  <a:srgbClr val="3F3F3F"/>
                </a:solidFill>
                <a:latin typeface="Arial"/>
                <a:cs typeface="Arial"/>
              </a:rPr>
              <a:t> </a:t>
            </a:r>
            <a:r>
              <a:rPr sz="1539" dirty="0">
                <a:solidFill>
                  <a:srgbClr val="3F3F3F"/>
                </a:solidFill>
                <a:latin typeface="Arial"/>
                <a:cs typeface="Arial"/>
              </a:rPr>
              <a:t>t</a:t>
            </a:r>
            <a:r>
              <a:rPr sz="1539" spc="-4" dirty="0">
                <a:solidFill>
                  <a:srgbClr val="3F3F3F"/>
                </a:solidFill>
                <a:latin typeface="Arial"/>
                <a:cs typeface="Arial"/>
              </a:rPr>
              <a:t>he</a:t>
            </a:r>
            <a:r>
              <a:rPr sz="1539" dirty="0">
                <a:solidFill>
                  <a:srgbClr val="3F3F3F"/>
                </a:solidFill>
                <a:latin typeface="Arial"/>
                <a:cs typeface="Arial"/>
              </a:rPr>
              <a:t>m to</a:t>
            </a:r>
            <a:r>
              <a:rPr sz="1539" spc="-4" dirty="0">
                <a:solidFill>
                  <a:srgbClr val="3F3F3F"/>
                </a:solidFill>
                <a:latin typeface="Arial"/>
                <a:cs typeface="Arial"/>
              </a:rPr>
              <a:t> </a:t>
            </a:r>
            <a:r>
              <a:rPr sz="1539" dirty="0">
                <a:solidFill>
                  <a:srgbClr val="3F3F3F"/>
                </a:solidFill>
                <a:latin typeface="Arial"/>
                <a:cs typeface="Arial"/>
              </a:rPr>
              <a:t>f</a:t>
            </a:r>
            <a:r>
              <a:rPr sz="1539" spc="-4" dirty="0">
                <a:solidFill>
                  <a:srgbClr val="3F3F3F"/>
                </a:solidFill>
                <a:latin typeface="Arial"/>
                <a:cs typeface="Arial"/>
              </a:rPr>
              <a:t>ou</a:t>
            </a:r>
            <a:r>
              <a:rPr sz="1539" dirty="0">
                <a:solidFill>
                  <a:srgbClr val="3F3F3F"/>
                </a:solidFill>
                <a:latin typeface="Arial"/>
                <a:cs typeface="Arial"/>
              </a:rPr>
              <a:t>l</a:t>
            </a:r>
            <a:r>
              <a:rPr sz="1539" spc="-4" dirty="0">
                <a:solidFill>
                  <a:srgbClr val="3F3F3F"/>
                </a:solidFill>
                <a:latin typeface="Arial"/>
                <a:cs typeface="Arial"/>
              </a:rPr>
              <a:t> </a:t>
            </a:r>
            <a:r>
              <a:rPr sz="1539" spc="-34" dirty="0">
                <a:solidFill>
                  <a:srgbClr val="3F3F3F"/>
                </a:solidFill>
                <a:latin typeface="Arial"/>
                <a:cs typeface="Arial"/>
              </a:rPr>
              <a:t>w</a:t>
            </a:r>
            <a:r>
              <a:rPr sz="1539" spc="-4" dirty="0">
                <a:solidFill>
                  <a:srgbClr val="3F3F3F"/>
                </a:solidFill>
                <a:latin typeface="Arial"/>
                <a:cs typeface="Arial"/>
              </a:rPr>
              <a:t>i</a:t>
            </a:r>
            <a:r>
              <a:rPr sz="1539" dirty="0">
                <a:solidFill>
                  <a:srgbClr val="3F3F3F"/>
                </a:solidFill>
                <a:latin typeface="Arial"/>
                <a:cs typeface="Arial"/>
              </a:rPr>
              <a:t>th</a:t>
            </a:r>
            <a:r>
              <a:rPr sz="1539" spc="26" dirty="0">
                <a:solidFill>
                  <a:srgbClr val="3F3F3F"/>
                </a:solidFill>
                <a:latin typeface="Arial"/>
                <a:cs typeface="Arial"/>
              </a:rPr>
              <a:t> </a:t>
            </a:r>
            <a:r>
              <a:rPr sz="1539" spc="-4" dirty="0">
                <a:solidFill>
                  <a:srgbClr val="3F3F3F"/>
                </a:solidFill>
                <a:latin typeface="Arial"/>
                <a:cs typeface="Arial"/>
              </a:rPr>
              <a:t>d</a:t>
            </a:r>
            <a:r>
              <a:rPr sz="1539" dirty="0">
                <a:solidFill>
                  <a:srgbClr val="3F3F3F"/>
                </a:solidFill>
                <a:latin typeface="Arial"/>
                <a:cs typeface="Arial"/>
              </a:rPr>
              <a:t>ry </a:t>
            </a:r>
            <a:r>
              <a:rPr sz="1539" spc="-4" dirty="0">
                <a:solidFill>
                  <a:srgbClr val="3F3F3F"/>
                </a:solidFill>
                <a:latin typeface="Arial"/>
                <a:cs typeface="Arial"/>
              </a:rPr>
              <a:t>ine</a:t>
            </a:r>
            <a:r>
              <a:rPr sz="1539" dirty="0">
                <a:solidFill>
                  <a:srgbClr val="3F3F3F"/>
                </a:solidFill>
                <a:latin typeface="Arial"/>
                <a:cs typeface="Arial"/>
              </a:rPr>
              <a:t>rt</a:t>
            </a:r>
            <a:r>
              <a:rPr sz="1539" spc="9" dirty="0">
                <a:solidFill>
                  <a:srgbClr val="3F3F3F"/>
                </a:solidFill>
                <a:latin typeface="Arial"/>
                <a:cs typeface="Arial"/>
              </a:rPr>
              <a:t> </a:t>
            </a:r>
            <a:r>
              <a:rPr sz="1539" spc="-4" dirty="0">
                <a:solidFill>
                  <a:srgbClr val="3F3F3F"/>
                </a:solidFill>
                <a:latin typeface="Arial"/>
                <a:cs typeface="Arial"/>
              </a:rPr>
              <a:t>pa</a:t>
            </a:r>
            <a:r>
              <a:rPr sz="1539" dirty="0">
                <a:solidFill>
                  <a:srgbClr val="3F3F3F"/>
                </a:solidFill>
                <a:latin typeface="Arial"/>
                <a:cs typeface="Arial"/>
              </a:rPr>
              <a:t>rt</a:t>
            </a:r>
            <a:r>
              <a:rPr sz="1539" spc="-4" dirty="0">
                <a:solidFill>
                  <a:srgbClr val="3F3F3F"/>
                </a:solidFill>
                <a:latin typeface="Arial"/>
                <a:cs typeface="Arial"/>
              </a:rPr>
              <a:t>i</a:t>
            </a:r>
            <a:r>
              <a:rPr sz="1539" dirty="0">
                <a:solidFill>
                  <a:srgbClr val="3F3F3F"/>
                </a:solidFill>
                <a:latin typeface="Arial"/>
                <a:cs typeface="Arial"/>
              </a:rPr>
              <a:t>c</a:t>
            </a:r>
            <a:r>
              <a:rPr sz="1539" spc="-4" dirty="0">
                <a:solidFill>
                  <a:srgbClr val="3F3F3F"/>
                </a:solidFill>
                <a:latin typeface="Arial"/>
                <a:cs typeface="Arial"/>
              </a:rPr>
              <a:t>ula</a:t>
            </a:r>
            <a:r>
              <a:rPr sz="1539" dirty="0">
                <a:solidFill>
                  <a:srgbClr val="3F3F3F"/>
                </a:solidFill>
                <a:latin typeface="Arial"/>
                <a:cs typeface="Arial"/>
              </a:rPr>
              <a:t>t</a:t>
            </a:r>
            <a:r>
              <a:rPr sz="1539" spc="-4" dirty="0">
                <a:solidFill>
                  <a:srgbClr val="3F3F3F"/>
                </a:solidFill>
                <a:latin typeface="Arial"/>
                <a:cs typeface="Arial"/>
              </a:rPr>
              <a:t>e</a:t>
            </a:r>
            <a:r>
              <a:rPr sz="1539" dirty="0">
                <a:solidFill>
                  <a:srgbClr val="3F3F3F"/>
                </a:solidFill>
                <a:latin typeface="Arial"/>
                <a:cs typeface="Arial"/>
              </a:rPr>
              <a:t>.</a:t>
            </a:r>
            <a:endParaRPr sz="1539">
              <a:latin typeface="Arial"/>
              <a:cs typeface="Arial"/>
            </a:endParaRPr>
          </a:p>
          <a:p>
            <a:pPr marL="401269" marR="406155">
              <a:spcBef>
                <a:spcPts val="368"/>
              </a:spcBef>
            </a:pPr>
            <a:r>
              <a:rPr sz="1539" spc="-4" dirty="0">
                <a:solidFill>
                  <a:srgbClr val="3F3F3F"/>
                </a:solidFill>
                <a:latin typeface="Arial"/>
                <a:cs typeface="Arial"/>
              </a:rPr>
              <a:t>U</a:t>
            </a:r>
            <a:r>
              <a:rPr sz="1539" dirty="0">
                <a:solidFill>
                  <a:srgbClr val="3F3F3F"/>
                </a:solidFill>
                <a:latin typeface="Arial"/>
                <a:cs typeface="Arial"/>
              </a:rPr>
              <a:t>se</a:t>
            </a:r>
            <a:r>
              <a:rPr sz="1539" spc="-4" dirty="0">
                <a:solidFill>
                  <a:srgbClr val="3F3F3F"/>
                </a:solidFill>
                <a:latin typeface="Arial"/>
                <a:cs typeface="Arial"/>
              </a:rPr>
              <a:t> o</a:t>
            </a:r>
            <a:r>
              <a:rPr sz="1539" dirty="0">
                <a:solidFill>
                  <a:srgbClr val="3F3F3F"/>
                </a:solidFill>
                <a:latin typeface="Arial"/>
                <a:cs typeface="Arial"/>
              </a:rPr>
              <a:t>f</a:t>
            </a:r>
            <a:r>
              <a:rPr sz="1539" spc="4" dirty="0">
                <a:solidFill>
                  <a:srgbClr val="3F3F3F"/>
                </a:solidFill>
                <a:latin typeface="Arial"/>
                <a:cs typeface="Arial"/>
              </a:rPr>
              <a:t> </a:t>
            </a:r>
            <a:r>
              <a:rPr sz="1539" spc="-4" dirty="0">
                <a:solidFill>
                  <a:srgbClr val="3F3F3F"/>
                </a:solidFill>
                <a:latin typeface="Arial"/>
                <a:cs typeface="Arial"/>
              </a:rPr>
              <a:t>h</a:t>
            </a:r>
            <a:r>
              <a:rPr sz="1539" spc="-21" dirty="0">
                <a:solidFill>
                  <a:srgbClr val="3F3F3F"/>
                </a:solidFill>
                <a:latin typeface="Arial"/>
                <a:cs typeface="Arial"/>
              </a:rPr>
              <a:t>y</a:t>
            </a:r>
            <a:r>
              <a:rPr sz="1539" spc="-4" dirty="0">
                <a:solidFill>
                  <a:srgbClr val="3F3F3F"/>
                </a:solidFill>
                <a:latin typeface="Arial"/>
                <a:cs typeface="Arial"/>
              </a:rPr>
              <a:t>d</a:t>
            </a:r>
            <a:r>
              <a:rPr sz="1539" dirty="0">
                <a:solidFill>
                  <a:srgbClr val="3F3F3F"/>
                </a:solidFill>
                <a:latin typeface="Arial"/>
                <a:cs typeface="Arial"/>
              </a:rPr>
              <a:t>r</a:t>
            </a:r>
            <a:r>
              <a:rPr sz="1539" spc="-4" dirty="0">
                <a:solidFill>
                  <a:srgbClr val="3F3F3F"/>
                </a:solidFill>
                <a:latin typeface="Arial"/>
                <a:cs typeface="Arial"/>
              </a:rPr>
              <a:t>ophobi</a:t>
            </a:r>
            <a:r>
              <a:rPr sz="1539" dirty="0">
                <a:solidFill>
                  <a:srgbClr val="3F3F3F"/>
                </a:solidFill>
                <a:latin typeface="Arial"/>
                <a:cs typeface="Arial"/>
              </a:rPr>
              <a:t>c</a:t>
            </a:r>
            <a:r>
              <a:rPr sz="1539" spc="38" dirty="0">
                <a:solidFill>
                  <a:srgbClr val="3F3F3F"/>
                </a:solidFill>
                <a:latin typeface="Arial"/>
                <a:cs typeface="Arial"/>
              </a:rPr>
              <a:t> </a:t>
            </a:r>
            <a:r>
              <a:rPr sz="1539" spc="-4" dirty="0">
                <a:solidFill>
                  <a:srgbClr val="3F3F3F"/>
                </a:solidFill>
                <a:latin typeface="Arial"/>
                <a:cs typeface="Arial"/>
              </a:rPr>
              <a:t>an</a:t>
            </a:r>
            <a:r>
              <a:rPr sz="1539" dirty="0">
                <a:solidFill>
                  <a:srgbClr val="3F3F3F"/>
                </a:solidFill>
                <a:latin typeface="Arial"/>
                <a:cs typeface="Arial"/>
              </a:rPr>
              <a:t>d</a:t>
            </a:r>
            <a:r>
              <a:rPr sz="1539" spc="4" dirty="0">
                <a:solidFill>
                  <a:srgbClr val="3F3F3F"/>
                </a:solidFill>
                <a:latin typeface="Arial"/>
                <a:cs typeface="Arial"/>
              </a:rPr>
              <a:t> </a:t>
            </a:r>
            <a:r>
              <a:rPr sz="1539" spc="-4" dirty="0">
                <a:solidFill>
                  <a:srgbClr val="3F3F3F"/>
                </a:solidFill>
                <a:latin typeface="Arial"/>
                <a:cs typeface="Arial"/>
              </a:rPr>
              <a:t>ad</a:t>
            </a:r>
            <a:r>
              <a:rPr sz="1539" dirty="0">
                <a:solidFill>
                  <a:srgbClr val="3F3F3F"/>
                </a:solidFill>
                <a:latin typeface="Arial"/>
                <a:cs typeface="Arial"/>
              </a:rPr>
              <a:t>v</a:t>
            </a:r>
            <a:r>
              <a:rPr sz="1539" spc="-4" dirty="0">
                <a:solidFill>
                  <a:srgbClr val="3F3F3F"/>
                </a:solidFill>
                <a:latin typeface="Arial"/>
                <a:cs typeface="Arial"/>
              </a:rPr>
              <a:t>an</a:t>
            </a:r>
            <a:r>
              <a:rPr sz="1539" dirty="0">
                <a:solidFill>
                  <a:srgbClr val="3F3F3F"/>
                </a:solidFill>
                <a:latin typeface="Arial"/>
                <a:cs typeface="Arial"/>
              </a:rPr>
              <a:t>c</a:t>
            </a:r>
            <a:r>
              <a:rPr sz="1539" spc="-4" dirty="0">
                <a:solidFill>
                  <a:srgbClr val="3F3F3F"/>
                </a:solidFill>
                <a:latin typeface="Arial"/>
                <a:cs typeface="Arial"/>
              </a:rPr>
              <a:t>e</a:t>
            </a:r>
            <a:r>
              <a:rPr sz="1539" dirty="0">
                <a:solidFill>
                  <a:srgbClr val="3F3F3F"/>
                </a:solidFill>
                <a:latin typeface="Arial"/>
                <a:cs typeface="Arial"/>
              </a:rPr>
              <a:t>d</a:t>
            </a:r>
            <a:r>
              <a:rPr sz="1539" spc="17" dirty="0">
                <a:solidFill>
                  <a:srgbClr val="3F3F3F"/>
                </a:solidFill>
                <a:latin typeface="Arial"/>
                <a:cs typeface="Arial"/>
              </a:rPr>
              <a:t> </a:t>
            </a:r>
            <a:r>
              <a:rPr sz="1539" dirty="0">
                <a:solidFill>
                  <a:srgbClr val="3F3F3F"/>
                </a:solidFill>
                <a:latin typeface="Arial"/>
                <a:cs typeface="Arial"/>
              </a:rPr>
              <a:t>f</a:t>
            </a:r>
            <a:r>
              <a:rPr sz="1539" spc="-4" dirty="0">
                <a:solidFill>
                  <a:srgbClr val="3F3F3F"/>
                </a:solidFill>
                <a:latin typeface="Arial"/>
                <a:cs typeface="Arial"/>
              </a:rPr>
              <a:t>ib</a:t>
            </a:r>
            <a:r>
              <a:rPr sz="1539" dirty="0">
                <a:solidFill>
                  <a:srgbClr val="3F3F3F"/>
                </a:solidFill>
                <a:latin typeface="Arial"/>
                <a:cs typeface="Arial"/>
              </a:rPr>
              <a:t>re</a:t>
            </a:r>
            <a:r>
              <a:rPr sz="1539" spc="-4" dirty="0">
                <a:solidFill>
                  <a:srgbClr val="3F3F3F"/>
                </a:solidFill>
                <a:latin typeface="Arial"/>
                <a:cs typeface="Arial"/>
              </a:rPr>
              <a:t> </a:t>
            </a:r>
            <a:r>
              <a:rPr sz="1539" dirty="0">
                <a:solidFill>
                  <a:srgbClr val="3F3F3F"/>
                </a:solidFill>
                <a:latin typeface="Arial"/>
                <a:cs typeface="Arial"/>
              </a:rPr>
              <a:t>c</a:t>
            </a:r>
            <a:r>
              <a:rPr sz="1539" spc="-4" dirty="0">
                <a:solidFill>
                  <a:srgbClr val="3F3F3F"/>
                </a:solidFill>
                <a:latin typeface="Arial"/>
                <a:cs typeface="Arial"/>
              </a:rPr>
              <a:t>oa</a:t>
            </a:r>
            <a:r>
              <a:rPr sz="1539" dirty="0">
                <a:solidFill>
                  <a:srgbClr val="3F3F3F"/>
                </a:solidFill>
                <a:latin typeface="Arial"/>
                <a:cs typeface="Arial"/>
              </a:rPr>
              <a:t>t</a:t>
            </a:r>
            <a:r>
              <a:rPr sz="1539" spc="-4" dirty="0">
                <a:solidFill>
                  <a:srgbClr val="3F3F3F"/>
                </a:solidFill>
                <a:latin typeface="Arial"/>
                <a:cs typeface="Arial"/>
              </a:rPr>
              <a:t>e</a:t>
            </a:r>
            <a:r>
              <a:rPr sz="1539" dirty="0">
                <a:solidFill>
                  <a:srgbClr val="3F3F3F"/>
                </a:solidFill>
                <a:latin typeface="Arial"/>
                <a:cs typeface="Arial"/>
              </a:rPr>
              <a:t>d f</a:t>
            </a:r>
            <a:r>
              <a:rPr sz="1539" spc="-4" dirty="0">
                <a:solidFill>
                  <a:srgbClr val="3F3F3F"/>
                </a:solidFill>
                <a:latin typeface="Arial"/>
                <a:cs typeface="Arial"/>
              </a:rPr>
              <a:t>il</a:t>
            </a:r>
            <a:r>
              <a:rPr sz="1539" dirty="0">
                <a:solidFill>
                  <a:srgbClr val="3F3F3F"/>
                </a:solidFill>
                <a:latin typeface="Arial"/>
                <a:cs typeface="Arial"/>
              </a:rPr>
              <a:t>t</a:t>
            </a:r>
            <a:r>
              <a:rPr sz="1539" spc="-4" dirty="0">
                <a:solidFill>
                  <a:srgbClr val="3F3F3F"/>
                </a:solidFill>
                <a:latin typeface="Arial"/>
                <a:cs typeface="Arial"/>
              </a:rPr>
              <a:t>e</a:t>
            </a:r>
            <a:r>
              <a:rPr sz="1539" dirty="0">
                <a:solidFill>
                  <a:srgbClr val="3F3F3F"/>
                </a:solidFill>
                <a:latin typeface="Arial"/>
                <a:cs typeface="Arial"/>
              </a:rPr>
              <a:t>rs c</a:t>
            </a:r>
            <a:r>
              <a:rPr sz="1539" spc="-4" dirty="0">
                <a:solidFill>
                  <a:srgbClr val="3F3F3F"/>
                </a:solidFill>
                <a:latin typeface="Arial"/>
                <a:cs typeface="Arial"/>
              </a:rPr>
              <a:t>a</a:t>
            </a:r>
            <a:r>
              <a:rPr sz="1539" dirty="0">
                <a:solidFill>
                  <a:srgbClr val="3F3F3F"/>
                </a:solidFill>
                <a:latin typeface="Arial"/>
                <a:cs typeface="Arial"/>
              </a:rPr>
              <a:t>n s</a:t>
            </a:r>
            <a:r>
              <a:rPr sz="1539" spc="-4" dirty="0">
                <a:solidFill>
                  <a:srgbClr val="3F3F3F"/>
                </a:solidFill>
                <a:latin typeface="Arial"/>
                <a:cs typeface="Arial"/>
              </a:rPr>
              <a:t>igni</a:t>
            </a:r>
            <a:r>
              <a:rPr sz="1539" dirty="0">
                <a:solidFill>
                  <a:srgbClr val="3F3F3F"/>
                </a:solidFill>
                <a:latin typeface="Arial"/>
                <a:cs typeface="Arial"/>
              </a:rPr>
              <a:t>f</a:t>
            </a:r>
            <a:r>
              <a:rPr sz="1539" spc="-4" dirty="0">
                <a:solidFill>
                  <a:srgbClr val="3F3F3F"/>
                </a:solidFill>
                <a:latin typeface="Arial"/>
                <a:cs typeface="Arial"/>
              </a:rPr>
              <a:t>i</a:t>
            </a:r>
            <a:r>
              <a:rPr sz="1539" dirty="0">
                <a:solidFill>
                  <a:srgbClr val="3F3F3F"/>
                </a:solidFill>
                <a:latin typeface="Arial"/>
                <a:cs typeface="Arial"/>
              </a:rPr>
              <a:t>c</a:t>
            </a:r>
            <a:r>
              <a:rPr sz="1539" spc="-4" dirty="0">
                <a:solidFill>
                  <a:srgbClr val="3F3F3F"/>
                </a:solidFill>
                <a:latin typeface="Arial"/>
                <a:cs typeface="Arial"/>
              </a:rPr>
              <a:t>an</a:t>
            </a:r>
            <a:r>
              <a:rPr sz="1539" dirty="0">
                <a:solidFill>
                  <a:srgbClr val="3F3F3F"/>
                </a:solidFill>
                <a:latin typeface="Arial"/>
                <a:cs typeface="Arial"/>
              </a:rPr>
              <a:t>t</a:t>
            </a:r>
            <a:r>
              <a:rPr sz="1539" spc="-4" dirty="0">
                <a:solidFill>
                  <a:srgbClr val="3F3F3F"/>
                </a:solidFill>
                <a:latin typeface="Arial"/>
                <a:cs typeface="Arial"/>
              </a:rPr>
              <a:t>l</a:t>
            </a:r>
            <a:r>
              <a:rPr sz="1539" dirty="0">
                <a:solidFill>
                  <a:srgbClr val="3F3F3F"/>
                </a:solidFill>
                <a:latin typeface="Arial"/>
                <a:cs typeface="Arial"/>
              </a:rPr>
              <a:t>y</a:t>
            </a:r>
            <a:r>
              <a:rPr sz="1539" spc="21" dirty="0">
                <a:solidFill>
                  <a:srgbClr val="3F3F3F"/>
                </a:solidFill>
                <a:latin typeface="Arial"/>
                <a:cs typeface="Arial"/>
              </a:rPr>
              <a:t> </a:t>
            </a:r>
            <a:r>
              <a:rPr sz="1539" dirty="0">
                <a:solidFill>
                  <a:srgbClr val="3F3F3F"/>
                </a:solidFill>
                <a:latin typeface="Arial"/>
                <a:cs typeface="Arial"/>
              </a:rPr>
              <a:t>r</a:t>
            </a:r>
            <a:r>
              <a:rPr sz="1539" spc="-4" dirty="0">
                <a:solidFill>
                  <a:srgbClr val="3F3F3F"/>
                </a:solidFill>
                <a:latin typeface="Arial"/>
                <a:cs typeface="Arial"/>
              </a:rPr>
              <a:t>edu</a:t>
            </a:r>
            <a:r>
              <a:rPr sz="1539" dirty="0">
                <a:solidFill>
                  <a:srgbClr val="3F3F3F"/>
                </a:solidFill>
                <a:latin typeface="Arial"/>
                <a:cs typeface="Arial"/>
              </a:rPr>
              <a:t>ce</a:t>
            </a:r>
            <a:r>
              <a:rPr sz="1539" spc="4" dirty="0">
                <a:solidFill>
                  <a:srgbClr val="3F3F3F"/>
                </a:solidFill>
                <a:latin typeface="Arial"/>
                <a:cs typeface="Arial"/>
              </a:rPr>
              <a:t> </a:t>
            </a:r>
            <a:r>
              <a:rPr sz="1539" dirty="0">
                <a:solidFill>
                  <a:srgbClr val="3F3F3F"/>
                </a:solidFill>
                <a:latin typeface="Arial"/>
                <a:cs typeface="Arial"/>
              </a:rPr>
              <a:t>st</a:t>
            </a:r>
            <a:r>
              <a:rPr sz="1539" spc="-4" dirty="0">
                <a:solidFill>
                  <a:srgbClr val="3F3F3F"/>
                </a:solidFill>
                <a:latin typeface="Arial"/>
                <a:cs typeface="Arial"/>
              </a:rPr>
              <a:t>i</a:t>
            </a:r>
            <a:r>
              <a:rPr sz="1539" dirty="0">
                <a:solidFill>
                  <a:srgbClr val="3F3F3F"/>
                </a:solidFill>
                <a:latin typeface="Arial"/>
                <a:cs typeface="Arial"/>
              </a:rPr>
              <a:t>cky</a:t>
            </a:r>
            <a:r>
              <a:rPr sz="1539" spc="-13" dirty="0">
                <a:solidFill>
                  <a:srgbClr val="3F3F3F"/>
                </a:solidFill>
                <a:latin typeface="Arial"/>
                <a:cs typeface="Arial"/>
              </a:rPr>
              <a:t> </a:t>
            </a:r>
            <a:r>
              <a:rPr sz="1539" dirty="0">
                <a:solidFill>
                  <a:srgbClr val="3F3F3F"/>
                </a:solidFill>
                <a:latin typeface="Arial"/>
                <a:cs typeface="Arial"/>
              </a:rPr>
              <a:t>c</a:t>
            </a:r>
            <a:r>
              <a:rPr sz="1539" spc="-4" dirty="0">
                <a:solidFill>
                  <a:srgbClr val="3F3F3F"/>
                </a:solidFill>
                <a:latin typeface="Arial"/>
                <a:cs typeface="Arial"/>
              </a:rPr>
              <a:t>on</a:t>
            </a:r>
            <a:r>
              <a:rPr sz="1539" dirty="0">
                <a:solidFill>
                  <a:srgbClr val="3F3F3F"/>
                </a:solidFill>
                <a:latin typeface="Arial"/>
                <a:cs typeface="Arial"/>
              </a:rPr>
              <a:t>t</a:t>
            </a:r>
            <a:r>
              <a:rPr sz="1539" spc="-4" dirty="0">
                <a:solidFill>
                  <a:srgbClr val="3F3F3F"/>
                </a:solidFill>
                <a:latin typeface="Arial"/>
                <a:cs typeface="Arial"/>
              </a:rPr>
              <a:t>a</a:t>
            </a:r>
            <a:r>
              <a:rPr sz="1539" dirty="0">
                <a:solidFill>
                  <a:srgbClr val="3F3F3F"/>
                </a:solidFill>
                <a:latin typeface="Arial"/>
                <a:cs typeface="Arial"/>
              </a:rPr>
              <a:t>m</a:t>
            </a:r>
            <a:r>
              <a:rPr sz="1539" spc="-4" dirty="0">
                <a:solidFill>
                  <a:srgbClr val="3F3F3F"/>
                </a:solidFill>
                <a:latin typeface="Arial"/>
                <a:cs typeface="Arial"/>
              </a:rPr>
              <a:t>inan</a:t>
            </a:r>
            <a:r>
              <a:rPr sz="1539" dirty="0">
                <a:solidFill>
                  <a:srgbClr val="3F3F3F"/>
                </a:solidFill>
                <a:latin typeface="Arial"/>
                <a:cs typeface="Arial"/>
              </a:rPr>
              <a:t>ts</a:t>
            </a:r>
            <a:r>
              <a:rPr sz="1539" spc="21" dirty="0">
                <a:solidFill>
                  <a:srgbClr val="3F3F3F"/>
                </a:solidFill>
                <a:latin typeface="Arial"/>
                <a:cs typeface="Arial"/>
              </a:rPr>
              <a:t> </a:t>
            </a:r>
            <a:r>
              <a:rPr sz="1539" spc="-4" dirty="0">
                <a:solidFill>
                  <a:srgbClr val="3F3F3F"/>
                </a:solidFill>
                <a:latin typeface="Arial"/>
                <a:cs typeface="Arial"/>
              </a:rPr>
              <a:t>ge</a:t>
            </a:r>
            <a:r>
              <a:rPr sz="1539" dirty="0">
                <a:solidFill>
                  <a:srgbClr val="3F3F3F"/>
                </a:solidFill>
                <a:latin typeface="Arial"/>
                <a:cs typeface="Arial"/>
              </a:rPr>
              <a:t>tt</a:t>
            </a:r>
            <a:r>
              <a:rPr sz="1539" spc="-4" dirty="0">
                <a:solidFill>
                  <a:srgbClr val="3F3F3F"/>
                </a:solidFill>
                <a:latin typeface="Arial"/>
                <a:cs typeface="Arial"/>
              </a:rPr>
              <a:t>in</a:t>
            </a:r>
            <a:r>
              <a:rPr sz="1539" dirty="0">
                <a:solidFill>
                  <a:srgbClr val="3F3F3F"/>
                </a:solidFill>
                <a:latin typeface="Arial"/>
                <a:cs typeface="Arial"/>
              </a:rPr>
              <a:t>g</a:t>
            </a:r>
            <a:r>
              <a:rPr sz="1539" spc="-4" dirty="0">
                <a:solidFill>
                  <a:srgbClr val="3F3F3F"/>
                </a:solidFill>
                <a:latin typeface="Arial"/>
                <a:cs typeface="Arial"/>
              </a:rPr>
              <a:t> </a:t>
            </a:r>
            <a:r>
              <a:rPr sz="1539" dirty="0">
                <a:solidFill>
                  <a:srgbClr val="3F3F3F"/>
                </a:solidFill>
                <a:latin typeface="Arial"/>
                <a:cs typeface="Arial"/>
              </a:rPr>
              <a:t>to</a:t>
            </a:r>
            <a:r>
              <a:rPr sz="1539" spc="-4" dirty="0">
                <a:solidFill>
                  <a:srgbClr val="3F3F3F"/>
                </a:solidFill>
                <a:latin typeface="Arial"/>
                <a:cs typeface="Arial"/>
              </a:rPr>
              <a:t> </a:t>
            </a:r>
            <a:r>
              <a:rPr sz="1539" dirty="0">
                <a:solidFill>
                  <a:srgbClr val="3F3F3F"/>
                </a:solidFill>
                <a:latin typeface="Arial"/>
                <a:cs typeface="Arial"/>
              </a:rPr>
              <a:t>t</a:t>
            </a:r>
            <a:r>
              <a:rPr sz="1539" spc="-4" dirty="0">
                <a:solidFill>
                  <a:srgbClr val="3F3F3F"/>
                </a:solidFill>
                <a:latin typeface="Arial"/>
                <a:cs typeface="Arial"/>
              </a:rPr>
              <a:t>h</a:t>
            </a:r>
            <a:r>
              <a:rPr sz="1539" dirty="0">
                <a:solidFill>
                  <a:srgbClr val="3F3F3F"/>
                </a:solidFill>
                <a:latin typeface="Arial"/>
                <a:cs typeface="Arial"/>
              </a:rPr>
              <a:t>e</a:t>
            </a:r>
            <a:r>
              <a:rPr sz="1539" spc="-4" dirty="0">
                <a:solidFill>
                  <a:srgbClr val="3F3F3F"/>
                </a:solidFill>
                <a:latin typeface="Arial"/>
                <a:cs typeface="Arial"/>
              </a:rPr>
              <a:t> </a:t>
            </a:r>
            <a:r>
              <a:rPr sz="1539" dirty="0">
                <a:solidFill>
                  <a:srgbClr val="3F3F3F"/>
                </a:solidFill>
                <a:latin typeface="Arial"/>
                <a:cs typeface="Arial"/>
              </a:rPr>
              <a:t>GT</a:t>
            </a:r>
            <a:endParaRPr sz="1539">
              <a:latin typeface="Arial"/>
              <a:cs typeface="Arial"/>
            </a:endParaRPr>
          </a:p>
        </p:txBody>
      </p:sp>
      <p:sp>
        <p:nvSpPr>
          <p:cNvPr id="4" name="object 4"/>
          <p:cNvSpPr/>
          <p:nvPr/>
        </p:nvSpPr>
        <p:spPr>
          <a:xfrm>
            <a:off x="7097134" y="1322730"/>
            <a:ext cx="1279725" cy="2396552"/>
          </a:xfrm>
          <a:prstGeom prst="rect">
            <a:avLst/>
          </a:prstGeom>
          <a:blipFill>
            <a:blip r:embed="rId2" cstate="print"/>
            <a:stretch>
              <a:fillRect/>
            </a:stretch>
          </a:blipFill>
        </p:spPr>
        <p:txBody>
          <a:bodyPr wrap="square" lIns="0" tIns="0" rIns="0" bIns="0" rtlCol="0"/>
          <a:lstStyle/>
          <a:p>
            <a:endParaRPr sz="1539"/>
          </a:p>
        </p:txBody>
      </p:sp>
      <p:sp>
        <p:nvSpPr>
          <p:cNvPr id="5" name="object 5"/>
          <p:cNvSpPr/>
          <p:nvPr/>
        </p:nvSpPr>
        <p:spPr>
          <a:xfrm>
            <a:off x="1210656" y="3113305"/>
            <a:ext cx="5698818" cy="2595939"/>
          </a:xfrm>
          <a:prstGeom prst="rect">
            <a:avLst/>
          </a:prstGeom>
          <a:blipFill>
            <a:blip r:embed="rId3" cstate="print"/>
            <a:stretch>
              <a:fillRect/>
            </a:stretch>
          </a:blipFill>
        </p:spPr>
        <p:txBody>
          <a:bodyPr wrap="square" lIns="0" tIns="0" rIns="0" bIns="0" rtlCol="0"/>
          <a:lstStyle/>
          <a:p>
            <a:endParaRPr sz="1539"/>
          </a:p>
        </p:txBody>
      </p:sp>
      <p:sp>
        <p:nvSpPr>
          <p:cNvPr id="6" name="object 6"/>
          <p:cNvSpPr/>
          <p:nvPr/>
        </p:nvSpPr>
        <p:spPr>
          <a:xfrm>
            <a:off x="5816104" y="4352630"/>
            <a:ext cx="338828" cy="147694"/>
          </a:xfrm>
          <a:custGeom>
            <a:avLst/>
            <a:gdLst/>
            <a:ahLst/>
            <a:cxnLst/>
            <a:rect l="l" t="t" r="r" b="b"/>
            <a:pathLst>
              <a:path w="396240" h="172720">
                <a:moveTo>
                  <a:pt x="333849" y="31995"/>
                </a:moveTo>
                <a:lnTo>
                  <a:pt x="0" y="152399"/>
                </a:lnTo>
                <a:lnTo>
                  <a:pt x="7620" y="172211"/>
                </a:lnTo>
                <a:lnTo>
                  <a:pt x="339556" y="52497"/>
                </a:lnTo>
                <a:lnTo>
                  <a:pt x="353592" y="35805"/>
                </a:lnTo>
                <a:lnTo>
                  <a:pt x="333849" y="31995"/>
                </a:lnTo>
                <a:close/>
              </a:path>
              <a:path w="396240" h="172720">
                <a:moveTo>
                  <a:pt x="379827" y="18287"/>
                </a:moveTo>
                <a:lnTo>
                  <a:pt x="371855" y="18287"/>
                </a:lnTo>
                <a:lnTo>
                  <a:pt x="379475" y="38099"/>
                </a:lnTo>
                <a:lnTo>
                  <a:pt x="339556" y="52497"/>
                </a:lnTo>
                <a:lnTo>
                  <a:pt x="309371" y="88391"/>
                </a:lnTo>
                <a:lnTo>
                  <a:pt x="306323" y="92963"/>
                </a:lnTo>
                <a:lnTo>
                  <a:pt x="306323" y="100583"/>
                </a:lnTo>
                <a:lnTo>
                  <a:pt x="310895" y="103631"/>
                </a:lnTo>
                <a:lnTo>
                  <a:pt x="315467" y="108203"/>
                </a:lnTo>
                <a:lnTo>
                  <a:pt x="323087" y="108203"/>
                </a:lnTo>
                <a:lnTo>
                  <a:pt x="327659" y="103631"/>
                </a:lnTo>
                <a:lnTo>
                  <a:pt x="396239" y="21335"/>
                </a:lnTo>
                <a:lnTo>
                  <a:pt x="379827" y="18287"/>
                </a:lnTo>
                <a:close/>
              </a:path>
              <a:path w="396240" h="172720">
                <a:moveTo>
                  <a:pt x="353592" y="35805"/>
                </a:moveTo>
                <a:lnTo>
                  <a:pt x="339556" y="52497"/>
                </a:lnTo>
                <a:lnTo>
                  <a:pt x="375250" y="39623"/>
                </a:lnTo>
                <a:lnTo>
                  <a:pt x="373379" y="39623"/>
                </a:lnTo>
                <a:lnTo>
                  <a:pt x="353592" y="35805"/>
                </a:lnTo>
                <a:close/>
              </a:path>
              <a:path w="396240" h="172720">
                <a:moveTo>
                  <a:pt x="365759" y="21335"/>
                </a:moveTo>
                <a:lnTo>
                  <a:pt x="353592" y="35805"/>
                </a:lnTo>
                <a:lnTo>
                  <a:pt x="373379" y="39623"/>
                </a:lnTo>
                <a:lnTo>
                  <a:pt x="365759" y="21335"/>
                </a:lnTo>
                <a:close/>
              </a:path>
              <a:path w="396240" h="172720">
                <a:moveTo>
                  <a:pt x="373028" y="21335"/>
                </a:moveTo>
                <a:lnTo>
                  <a:pt x="365759" y="21335"/>
                </a:lnTo>
                <a:lnTo>
                  <a:pt x="373379" y="39623"/>
                </a:lnTo>
                <a:lnTo>
                  <a:pt x="375250" y="39623"/>
                </a:lnTo>
                <a:lnTo>
                  <a:pt x="379475" y="38099"/>
                </a:lnTo>
                <a:lnTo>
                  <a:pt x="373028" y="21335"/>
                </a:lnTo>
                <a:close/>
              </a:path>
              <a:path w="396240" h="172720">
                <a:moveTo>
                  <a:pt x="371855" y="18287"/>
                </a:moveTo>
                <a:lnTo>
                  <a:pt x="333849" y="31995"/>
                </a:lnTo>
                <a:lnTo>
                  <a:pt x="353592" y="35805"/>
                </a:lnTo>
                <a:lnTo>
                  <a:pt x="365759" y="21335"/>
                </a:lnTo>
                <a:lnTo>
                  <a:pt x="373028" y="21335"/>
                </a:lnTo>
                <a:lnTo>
                  <a:pt x="371855" y="18287"/>
                </a:lnTo>
                <a:close/>
              </a:path>
              <a:path w="396240" h="172720">
                <a:moveTo>
                  <a:pt x="283464" y="0"/>
                </a:moveTo>
                <a:lnTo>
                  <a:pt x="278892" y="4571"/>
                </a:lnTo>
                <a:lnTo>
                  <a:pt x="275844" y="16763"/>
                </a:lnTo>
                <a:lnTo>
                  <a:pt x="280416" y="21335"/>
                </a:lnTo>
                <a:lnTo>
                  <a:pt x="286512" y="22859"/>
                </a:lnTo>
                <a:lnTo>
                  <a:pt x="333849" y="31995"/>
                </a:lnTo>
                <a:lnTo>
                  <a:pt x="371855" y="18287"/>
                </a:lnTo>
                <a:lnTo>
                  <a:pt x="379827" y="18287"/>
                </a:lnTo>
                <a:lnTo>
                  <a:pt x="289560" y="1523"/>
                </a:lnTo>
                <a:lnTo>
                  <a:pt x="283464" y="0"/>
                </a:lnTo>
                <a:close/>
              </a:path>
            </a:pathLst>
          </a:custGeom>
          <a:solidFill>
            <a:srgbClr val="FF0000"/>
          </a:solidFill>
        </p:spPr>
        <p:txBody>
          <a:bodyPr wrap="square" lIns="0" tIns="0" rIns="0" bIns="0" rtlCol="0"/>
          <a:lstStyle/>
          <a:p>
            <a:endParaRPr sz="1539"/>
          </a:p>
        </p:txBody>
      </p:sp>
      <p:sp>
        <p:nvSpPr>
          <p:cNvPr id="7" name="object 7"/>
          <p:cNvSpPr/>
          <p:nvPr/>
        </p:nvSpPr>
        <p:spPr>
          <a:xfrm>
            <a:off x="2955619" y="4043776"/>
            <a:ext cx="487608" cy="201993"/>
          </a:xfrm>
          <a:custGeom>
            <a:avLst/>
            <a:gdLst/>
            <a:ahLst/>
            <a:cxnLst/>
            <a:rect l="l" t="t" r="r" b="b"/>
            <a:pathLst>
              <a:path w="570229" h="236220">
                <a:moveTo>
                  <a:pt x="506674" y="205215"/>
                </a:moveTo>
                <a:lnTo>
                  <a:pt x="460247" y="213360"/>
                </a:lnTo>
                <a:lnTo>
                  <a:pt x="455675" y="214884"/>
                </a:lnTo>
                <a:lnTo>
                  <a:pt x="451103" y="220980"/>
                </a:lnTo>
                <a:lnTo>
                  <a:pt x="452627" y="227076"/>
                </a:lnTo>
                <a:lnTo>
                  <a:pt x="452627" y="233172"/>
                </a:lnTo>
                <a:lnTo>
                  <a:pt x="458723" y="236220"/>
                </a:lnTo>
                <a:lnTo>
                  <a:pt x="464819" y="236220"/>
                </a:lnTo>
                <a:lnTo>
                  <a:pt x="553798" y="219456"/>
                </a:lnTo>
                <a:lnTo>
                  <a:pt x="545591" y="219456"/>
                </a:lnTo>
                <a:lnTo>
                  <a:pt x="506674" y="205215"/>
                </a:lnTo>
                <a:close/>
              </a:path>
              <a:path w="570229" h="236220">
                <a:moveTo>
                  <a:pt x="528647" y="201360"/>
                </a:moveTo>
                <a:lnTo>
                  <a:pt x="506674" y="205215"/>
                </a:lnTo>
                <a:lnTo>
                  <a:pt x="545591" y="219456"/>
                </a:lnTo>
                <a:lnTo>
                  <a:pt x="546680" y="216408"/>
                </a:lnTo>
                <a:lnTo>
                  <a:pt x="541019" y="216408"/>
                </a:lnTo>
                <a:lnTo>
                  <a:pt x="528647" y="201360"/>
                </a:lnTo>
                <a:close/>
              </a:path>
              <a:path w="570229" h="236220">
                <a:moveTo>
                  <a:pt x="490727" y="128016"/>
                </a:moveTo>
                <a:lnTo>
                  <a:pt x="486155" y="132588"/>
                </a:lnTo>
                <a:lnTo>
                  <a:pt x="481583" y="135636"/>
                </a:lnTo>
                <a:lnTo>
                  <a:pt x="481583" y="143256"/>
                </a:lnTo>
                <a:lnTo>
                  <a:pt x="484631" y="147828"/>
                </a:lnTo>
                <a:lnTo>
                  <a:pt x="514392" y="184023"/>
                </a:lnTo>
                <a:lnTo>
                  <a:pt x="553211" y="198120"/>
                </a:lnTo>
                <a:lnTo>
                  <a:pt x="545591" y="219456"/>
                </a:lnTo>
                <a:lnTo>
                  <a:pt x="553798" y="219456"/>
                </a:lnTo>
                <a:lnTo>
                  <a:pt x="569975" y="216408"/>
                </a:lnTo>
                <a:lnTo>
                  <a:pt x="501395" y="134112"/>
                </a:lnTo>
                <a:lnTo>
                  <a:pt x="498347" y="129540"/>
                </a:lnTo>
                <a:lnTo>
                  <a:pt x="490727" y="128016"/>
                </a:lnTo>
                <a:close/>
              </a:path>
              <a:path w="570229" h="236220">
                <a:moveTo>
                  <a:pt x="547115" y="198120"/>
                </a:moveTo>
                <a:lnTo>
                  <a:pt x="528647" y="201360"/>
                </a:lnTo>
                <a:lnTo>
                  <a:pt x="541019" y="216408"/>
                </a:lnTo>
                <a:lnTo>
                  <a:pt x="547115" y="198120"/>
                </a:lnTo>
                <a:close/>
              </a:path>
              <a:path w="570229" h="236220">
                <a:moveTo>
                  <a:pt x="553211" y="198120"/>
                </a:moveTo>
                <a:lnTo>
                  <a:pt x="547115" y="198120"/>
                </a:lnTo>
                <a:lnTo>
                  <a:pt x="541019" y="216408"/>
                </a:lnTo>
                <a:lnTo>
                  <a:pt x="546680" y="216408"/>
                </a:lnTo>
                <a:lnTo>
                  <a:pt x="553211" y="198120"/>
                </a:lnTo>
                <a:close/>
              </a:path>
              <a:path w="570229" h="236220">
                <a:moveTo>
                  <a:pt x="7620" y="0"/>
                </a:moveTo>
                <a:lnTo>
                  <a:pt x="0" y="19812"/>
                </a:lnTo>
                <a:lnTo>
                  <a:pt x="506674" y="205215"/>
                </a:lnTo>
                <a:lnTo>
                  <a:pt x="528647" y="201360"/>
                </a:lnTo>
                <a:lnTo>
                  <a:pt x="514392" y="184023"/>
                </a:lnTo>
                <a:lnTo>
                  <a:pt x="7620" y="0"/>
                </a:lnTo>
                <a:close/>
              </a:path>
              <a:path w="570229" h="236220">
                <a:moveTo>
                  <a:pt x="514392" y="184023"/>
                </a:moveTo>
                <a:lnTo>
                  <a:pt x="528647" y="201360"/>
                </a:lnTo>
                <a:lnTo>
                  <a:pt x="547115" y="198120"/>
                </a:lnTo>
                <a:lnTo>
                  <a:pt x="553211" y="198120"/>
                </a:lnTo>
                <a:lnTo>
                  <a:pt x="514392" y="184023"/>
                </a:lnTo>
                <a:close/>
              </a:path>
            </a:pathLst>
          </a:custGeom>
          <a:solidFill>
            <a:srgbClr val="FF0000"/>
          </a:solidFill>
        </p:spPr>
        <p:txBody>
          <a:bodyPr wrap="square" lIns="0" tIns="0" rIns="0" bIns="0" rtlCol="0"/>
          <a:lstStyle/>
          <a:p>
            <a:endParaRPr sz="1539"/>
          </a:p>
        </p:txBody>
      </p:sp>
      <p:sp>
        <p:nvSpPr>
          <p:cNvPr id="8" name="object 8"/>
          <p:cNvSpPr/>
          <p:nvPr/>
        </p:nvSpPr>
        <p:spPr>
          <a:xfrm>
            <a:off x="3470375" y="3118517"/>
            <a:ext cx="0" cy="2439667"/>
          </a:xfrm>
          <a:custGeom>
            <a:avLst/>
            <a:gdLst/>
            <a:ahLst/>
            <a:cxnLst/>
            <a:rect l="l" t="t" r="r" b="b"/>
            <a:pathLst>
              <a:path h="2853054">
                <a:moveTo>
                  <a:pt x="0" y="0"/>
                </a:moveTo>
                <a:lnTo>
                  <a:pt x="0" y="2852927"/>
                </a:lnTo>
              </a:path>
            </a:pathLst>
          </a:custGeom>
          <a:ln w="24384">
            <a:solidFill>
              <a:srgbClr val="F03FF4"/>
            </a:solidFill>
          </a:ln>
        </p:spPr>
        <p:txBody>
          <a:bodyPr wrap="square" lIns="0" tIns="0" rIns="0" bIns="0" rtlCol="0"/>
          <a:lstStyle/>
          <a:p>
            <a:endParaRPr sz="1539"/>
          </a:p>
        </p:txBody>
      </p:sp>
      <p:sp>
        <p:nvSpPr>
          <p:cNvPr id="9" name="object 9"/>
          <p:cNvSpPr/>
          <p:nvPr/>
        </p:nvSpPr>
        <p:spPr>
          <a:xfrm>
            <a:off x="3839176" y="4003377"/>
            <a:ext cx="614125" cy="97739"/>
          </a:xfrm>
          <a:custGeom>
            <a:avLst/>
            <a:gdLst/>
            <a:ahLst/>
            <a:cxnLst/>
            <a:rect l="l" t="t" r="r" b="b"/>
            <a:pathLst>
              <a:path w="718185" h="114300">
                <a:moveTo>
                  <a:pt x="673292" y="57150"/>
                </a:moveTo>
                <a:lnTo>
                  <a:pt x="614171" y="91439"/>
                </a:lnTo>
                <a:lnTo>
                  <a:pt x="608075" y="94487"/>
                </a:lnTo>
                <a:lnTo>
                  <a:pt x="606551" y="102107"/>
                </a:lnTo>
                <a:lnTo>
                  <a:pt x="609599" y="106679"/>
                </a:lnTo>
                <a:lnTo>
                  <a:pt x="612647" y="112775"/>
                </a:lnTo>
                <a:lnTo>
                  <a:pt x="618743" y="114300"/>
                </a:lnTo>
                <a:lnTo>
                  <a:pt x="624839" y="111251"/>
                </a:lnTo>
                <a:lnTo>
                  <a:pt x="697145" y="68579"/>
                </a:lnTo>
                <a:lnTo>
                  <a:pt x="694943" y="68579"/>
                </a:lnTo>
                <a:lnTo>
                  <a:pt x="694943" y="67055"/>
                </a:lnTo>
                <a:lnTo>
                  <a:pt x="690371" y="67055"/>
                </a:lnTo>
                <a:lnTo>
                  <a:pt x="673292" y="57150"/>
                </a:lnTo>
                <a:close/>
              </a:path>
              <a:path w="718185" h="114300">
                <a:moveTo>
                  <a:pt x="653585" y="45719"/>
                </a:moveTo>
                <a:lnTo>
                  <a:pt x="0" y="45719"/>
                </a:lnTo>
                <a:lnTo>
                  <a:pt x="0" y="68579"/>
                </a:lnTo>
                <a:lnTo>
                  <a:pt x="653585" y="68579"/>
                </a:lnTo>
                <a:lnTo>
                  <a:pt x="673292" y="57150"/>
                </a:lnTo>
                <a:lnTo>
                  <a:pt x="653585" y="45719"/>
                </a:lnTo>
                <a:close/>
              </a:path>
              <a:path w="718185" h="114300">
                <a:moveTo>
                  <a:pt x="699211" y="45719"/>
                </a:moveTo>
                <a:lnTo>
                  <a:pt x="694943" y="45719"/>
                </a:lnTo>
                <a:lnTo>
                  <a:pt x="694943" y="68579"/>
                </a:lnTo>
                <a:lnTo>
                  <a:pt x="697145" y="68579"/>
                </a:lnTo>
                <a:lnTo>
                  <a:pt x="717803" y="56387"/>
                </a:lnTo>
                <a:lnTo>
                  <a:pt x="699211" y="45719"/>
                </a:lnTo>
                <a:close/>
              </a:path>
              <a:path w="718185" h="114300">
                <a:moveTo>
                  <a:pt x="690371" y="47243"/>
                </a:moveTo>
                <a:lnTo>
                  <a:pt x="673292" y="57150"/>
                </a:lnTo>
                <a:lnTo>
                  <a:pt x="690371" y="67055"/>
                </a:lnTo>
                <a:lnTo>
                  <a:pt x="690371" y="47243"/>
                </a:lnTo>
                <a:close/>
              </a:path>
              <a:path w="718185" h="114300">
                <a:moveTo>
                  <a:pt x="694943" y="47243"/>
                </a:moveTo>
                <a:lnTo>
                  <a:pt x="690371" y="47243"/>
                </a:lnTo>
                <a:lnTo>
                  <a:pt x="690371" y="67055"/>
                </a:lnTo>
                <a:lnTo>
                  <a:pt x="694943" y="67055"/>
                </a:lnTo>
                <a:lnTo>
                  <a:pt x="694943" y="47243"/>
                </a:lnTo>
                <a:close/>
              </a:path>
              <a:path w="718185" h="114300">
                <a:moveTo>
                  <a:pt x="618743" y="0"/>
                </a:moveTo>
                <a:lnTo>
                  <a:pt x="612647" y="1523"/>
                </a:lnTo>
                <a:lnTo>
                  <a:pt x="609599" y="7619"/>
                </a:lnTo>
                <a:lnTo>
                  <a:pt x="606551" y="12191"/>
                </a:lnTo>
                <a:lnTo>
                  <a:pt x="608075" y="19811"/>
                </a:lnTo>
                <a:lnTo>
                  <a:pt x="614171" y="22859"/>
                </a:lnTo>
                <a:lnTo>
                  <a:pt x="673292" y="57150"/>
                </a:lnTo>
                <a:lnTo>
                  <a:pt x="690371" y="47243"/>
                </a:lnTo>
                <a:lnTo>
                  <a:pt x="694943" y="47243"/>
                </a:lnTo>
                <a:lnTo>
                  <a:pt x="694943" y="45719"/>
                </a:lnTo>
                <a:lnTo>
                  <a:pt x="699211" y="45719"/>
                </a:lnTo>
                <a:lnTo>
                  <a:pt x="624839" y="3047"/>
                </a:lnTo>
                <a:lnTo>
                  <a:pt x="618743" y="0"/>
                </a:lnTo>
                <a:close/>
              </a:path>
            </a:pathLst>
          </a:custGeom>
          <a:solidFill>
            <a:srgbClr val="00AF4F"/>
          </a:solidFill>
        </p:spPr>
        <p:txBody>
          <a:bodyPr wrap="square" lIns="0" tIns="0" rIns="0" bIns="0" rtlCol="0"/>
          <a:lstStyle/>
          <a:p>
            <a:endParaRPr sz="1539"/>
          </a:p>
        </p:txBody>
      </p:sp>
      <p:sp>
        <p:nvSpPr>
          <p:cNvPr id="10" name="object 10"/>
          <p:cNvSpPr/>
          <p:nvPr/>
        </p:nvSpPr>
        <p:spPr>
          <a:xfrm>
            <a:off x="3633273" y="4140212"/>
            <a:ext cx="1687622" cy="367606"/>
          </a:xfrm>
          <a:custGeom>
            <a:avLst/>
            <a:gdLst/>
            <a:ahLst/>
            <a:cxnLst/>
            <a:rect l="l" t="t" r="r" b="b"/>
            <a:pathLst>
              <a:path w="1973579" h="429895">
                <a:moveTo>
                  <a:pt x="0" y="429767"/>
                </a:moveTo>
                <a:lnTo>
                  <a:pt x="1973579" y="429767"/>
                </a:lnTo>
                <a:lnTo>
                  <a:pt x="1973579" y="0"/>
                </a:lnTo>
                <a:lnTo>
                  <a:pt x="0" y="0"/>
                </a:lnTo>
                <a:lnTo>
                  <a:pt x="0" y="429767"/>
                </a:lnTo>
                <a:close/>
              </a:path>
            </a:pathLst>
          </a:custGeom>
          <a:solidFill>
            <a:srgbClr val="FFFFFF"/>
          </a:solidFill>
        </p:spPr>
        <p:txBody>
          <a:bodyPr wrap="square" lIns="0" tIns="0" rIns="0" bIns="0" rtlCol="0"/>
          <a:lstStyle/>
          <a:p>
            <a:endParaRPr sz="1539"/>
          </a:p>
        </p:txBody>
      </p:sp>
      <p:sp>
        <p:nvSpPr>
          <p:cNvPr id="11" name="object 11"/>
          <p:cNvSpPr/>
          <p:nvPr/>
        </p:nvSpPr>
        <p:spPr>
          <a:xfrm>
            <a:off x="3625454" y="4132392"/>
            <a:ext cx="1704998" cy="384439"/>
          </a:xfrm>
          <a:custGeom>
            <a:avLst/>
            <a:gdLst/>
            <a:ahLst/>
            <a:cxnLst/>
            <a:rect l="l" t="t" r="r" b="b"/>
            <a:pathLst>
              <a:path w="1993900" h="449579">
                <a:moveTo>
                  <a:pt x="1990343" y="0"/>
                </a:moveTo>
                <a:lnTo>
                  <a:pt x="3048" y="0"/>
                </a:lnTo>
                <a:lnTo>
                  <a:pt x="0" y="4571"/>
                </a:lnTo>
                <a:lnTo>
                  <a:pt x="0" y="446531"/>
                </a:lnTo>
                <a:lnTo>
                  <a:pt x="3048" y="449579"/>
                </a:lnTo>
                <a:lnTo>
                  <a:pt x="1990343" y="449579"/>
                </a:lnTo>
                <a:lnTo>
                  <a:pt x="1993391" y="446531"/>
                </a:lnTo>
                <a:lnTo>
                  <a:pt x="1993391" y="440435"/>
                </a:lnTo>
                <a:lnTo>
                  <a:pt x="18287" y="440435"/>
                </a:lnTo>
                <a:lnTo>
                  <a:pt x="9144" y="431291"/>
                </a:lnTo>
                <a:lnTo>
                  <a:pt x="18287" y="431291"/>
                </a:lnTo>
                <a:lnTo>
                  <a:pt x="18287" y="19812"/>
                </a:lnTo>
                <a:lnTo>
                  <a:pt x="9144" y="19812"/>
                </a:lnTo>
                <a:lnTo>
                  <a:pt x="18287" y="9143"/>
                </a:lnTo>
                <a:lnTo>
                  <a:pt x="1993391" y="9143"/>
                </a:lnTo>
                <a:lnTo>
                  <a:pt x="1993391" y="4571"/>
                </a:lnTo>
                <a:lnTo>
                  <a:pt x="1990343" y="0"/>
                </a:lnTo>
                <a:close/>
              </a:path>
              <a:path w="1993900" h="449579">
                <a:moveTo>
                  <a:pt x="18287" y="431291"/>
                </a:moveTo>
                <a:lnTo>
                  <a:pt x="9144" y="431291"/>
                </a:lnTo>
                <a:lnTo>
                  <a:pt x="18287" y="440435"/>
                </a:lnTo>
                <a:lnTo>
                  <a:pt x="18287" y="431291"/>
                </a:lnTo>
                <a:close/>
              </a:path>
              <a:path w="1993900" h="449579">
                <a:moveTo>
                  <a:pt x="1975103" y="431291"/>
                </a:moveTo>
                <a:lnTo>
                  <a:pt x="18287" y="431291"/>
                </a:lnTo>
                <a:lnTo>
                  <a:pt x="18287" y="440435"/>
                </a:lnTo>
                <a:lnTo>
                  <a:pt x="1975103" y="440435"/>
                </a:lnTo>
                <a:lnTo>
                  <a:pt x="1975103" y="431291"/>
                </a:lnTo>
                <a:close/>
              </a:path>
              <a:path w="1993900" h="449579">
                <a:moveTo>
                  <a:pt x="1975103" y="9143"/>
                </a:moveTo>
                <a:lnTo>
                  <a:pt x="1975103" y="440435"/>
                </a:lnTo>
                <a:lnTo>
                  <a:pt x="1984247" y="431291"/>
                </a:lnTo>
                <a:lnTo>
                  <a:pt x="1993391" y="431291"/>
                </a:lnTo>
                <a:lnTo>
                  <a:pt x="1993391" y="19812"/>
                </a:lnTo>
                <a:lnTo>
                  <a:pt x="1984247" y="19812"/>
                </a:lnTo>
                <a:lnTo>
                  <a:pt x="1975103" y="9143"/>
                </a:lnTo>
                <a:close/>
              </a:path>
              <a:path w="1993900" h="449579">
                <a:moveTo>
                  <a:pt x="1993391" y="431291"/>
                </a:moveTo>
                <a:lnTo>
                  <a:pt x="1984247" y="431291"/>
                </a:lnTo>
                <a:lnTo>
                  <a:pt x="1975103" y="440435"/>
                </a:lnTo>
                <a:lnTo>
                  <a:pt x="1993391" y="440435"/>
                </a:lnTo>
                <a:lnTo>
                  <a:pt x="1993391" y="431291"/>
                </a:lnTo>
                <a:close/>
              </a:path>
              <a:path w="1993900" h="449579">
                <a:moveTo>
                  <a:pt x="18287" y="9143"/>
                </a:moveTo>
                <a:lnTo>
                  <a:pt x="9144" y="19812"/>
                </a:lnTo>
                <a:lnTo>
                  <a:pt x="18287" y="19812"/>
                </a:lnTo>
                <a:lnTo>
                  <a:pt x="18287" y="9143"/>
                </a:lnTo>
                <a:close/>
              </a:path>
              <a:path w="1993900" h="449579">
                <a:moveTo>
                  <a:pt x="1975103" y="9143"/>
                </a:moveTo>
                <a:lnTo>
                  <a:pt x="18287" y="9143"/>
                </a:lnTo>
                <a:lnTo>
                  <a:pt x="18287" y="19812"/>
                </a:lnTo>
                <a:lnTo>
                  <a:pt x="1975103" y="19812"/>
                </a:lnTo>
                <a:lnTo>
                  <a:pt x="1975103" y="9143"/>
                </a:lnTo>
                <a:close/>
              </a:path>
              <a:path w="1993900" h="449579">
                <a:moveTo>
                  <a:pt x="1993391" y="9143"/>
                </a:moveTo>
                <a:lnTo>
                  <a:pt x="1975103" y="9143"/>
                </a:lnTo>
                <a:lnTo>
                  <a:pt x="1984247" y="19812"/>
                </a:lnTo>
                <a:lnTo>
                  <a:pt x="1993391" y="19812"/>
                </a:lnTo>
                <a:lnTo>
                  <a:pt x="1993391" y="9143"/>
                </a:lnTo>
                <a:close/>
              </a:path>
            </a:pathLst>
          </a:custGeom>
          <a:solidFill>
            <a:srgbClr val="00AF4F"/>
          </a:solidFill>
        </p:spPr>
        <p:txBody>
          <a:bodyPr wrap="square" lIns="0" tIns="0" rIns="0" bIns="0" rtlCol="0"/>
          <a:lstStyle/>
          <a:p>
            <a:endParaRPr sz="1539"/>
          </a:p>
        </p:txBody>
      </p:sp>
      <p:sp>
        <p:nvSpPr>
          <p:cNvPr id="12" name="object 12"/>
          <p:cNvSpPr/>
          <p:nvPr/>
        </p:nvSpPr>
        <p:spPr>
          <a:xfrm>
            <a:off x="5407557" y="3131549"/>
            <a:ext cx="0" cy="2439667"/>
          </a:xfrm>
          <a:custGeom>
            <a:avLst/>
            <a:gdLst/>
            <a:ahLst/>
            <a:cxnLst/>
            <a:rect l="l" t="t" r="r" b="b"/>
            <a:pathLst>
              <a:path h="2853054">
                <a:moveTo>
                  <a:pt x="0" y="0"/>
                </a:moveTo>
                <a:lnTo>
                  <a:pt x="0" y="2852927"/>
                </a:lnTo>
              </a:path>
            </a:pathLst>
          </a:custGeom>
          <a:ln w="22860">
            <a:solidFill>
              <a:srgbClr val="F03FF4"/>
            </a:solidFill>
          </a:ln>
        </p:spPr>
        <p:txBody>
          <a:bodyPr wrap="square" lIns="0" tIns="0" rIns="0" bIns="0" rtlCol="0"/>
          <a:lstStyle/>
          <a:p>
            <a:endParaRPr sz="1539"/>
          </a:p>
        </p:txBody>
      </p:sp>
      <p:sp>
        <p:nvSpPr>
          <p:cNvPr id="13" name="object 13"/>
          <p:cNvSpPr/>
          <p:nvPr/>
        </p:nvSpPr>
        <p:spPr>
          <a:xfrm>
            <a:off x="4475129" y="3998165"/>
            <a:ext cx="520187" cy="97739"/>
          </a:xfrm>
          <a:custGeom>
            <a:avLst/>
            <a:gdLst/>
            <a:ahLst/>
            <a:cxnLst/>
            <a:rect l="l" t="t" r="r" b="b"/>
            <a:pathLst>
              <a:path w="608329" h="114300">
                <a:moveTo>
                  <a:pt x="564878" y="56387"/>
                </a:moveTo>
                <a:lnTo>
                  <a:pt x="504443" y="91440"/>
                </a:lnTo>
                <a:lnTo>
                  <a:pt x="498347" y="94487"/>
                </a:lnTo>
                <a:lnTo>
                  <a:pt x="496823" y="100584"/>
                </a:lnTo>
                <a:lnTo>
                  <a:pt x="499871" y="106680"/>
                </a:lnTo>
                <a:lnTo>
                  <a:pt x="502919" y="111251"/>
                </a:lnTo>
                <a:lnTo>
                  <a:pt x="510539" y="114300"/>
                </a:lnTo>
                <a:lnTo>
                  <a:pt x="515111" y="109728"/>
                </a:lnTo>
                <a:lnTo>
                  <a:pt x="589483" y="67056"/>
                </a:lnTo>
                <a:lnTo>
                  <a:pt x="585215" y="67056"/>
                </a:lnTo>
                <a:lnTo>
                  <a:pt x="585215" y="65531"/>
                </a:lnTo>
                <a:lnTo>
                  <a:pt x="580643" y="65531"/>
                </a:lnTo>
                <a:lnTo>
                  <a:pt x="564878" y="56387"/>
                </a:lnTo>
                <a:close/>
              </a:path>
              <a:path w="608329" h="114300">
                <a:moveTo>
                  <a:pt x="546485" y="45719"/>
                </a:moveTo>
                <a:lnTo>
                  <a:pt x="0" y="45719"/>
                </a:lnTo>
                <a:lnTo>
                  <a:pt x="0" y="67056"/>
                </a:lnTo>
                <a:lnTo>
                  <a:pt x="546485" y="67056"/>
                </a:lnTo>
                <a:lnTo>
                  <a:pt x="564878" y="56387"/>
                </a:lnTo>
                <a:lnTo>
                  <a:pt x="546485" y="45719"/>
                </a:lnTo>
                <a:close/>
              </a:path>
              <a:path w="608329" h="114300">
                <a:moveTo>
                  <a:pt x="589483" y="45719"/>
                </a:moveTo>
                <a:lnTo>
                  <a:pt x="585215" y="45719"/>
                </a:lnTo>
                <a:lnTo>
                  <a:pt x="585215" y="67056"/>
                </a:lnTo>
                <a:lnTo>
                  <a:pt x="589483" y="67056"/>
                </a:lnTo>
                <a:lnTo>
                  <a:pt x="608075" y="56387"/>
                </a:lnTo>
                <a:lnTo>
                  <a:pt x="589483" y="45719"/>
                </a:lnTo>
                <a:close/>
              </a:path>
              <a:path w="608329" h="114300">
                <a:moveTo>
                  <a:pt x="580643" y="47243"/>
                </a:moveTo>
                <a:lnTo>
                  <a:pt x="564878" y="56387"/>
                </a:lnTo>
                <a:lnTo>
                  <a:pt x="580643" y="65531"/>
                </a:lnTo>
                <a:lnTo>
                  <a:pt x="580643" y="47243"/>
                </a:lnTo>
                <a:close/>
              </a:path>
              <a:path w="608329" h="114300">
                <a:moveTo>
                  <a:pt x="585215" y="47243"/>
                </a:moveTo>
                <a:lnTo>
                  <a:pt x="580643" y="47243"/>
                </a:lnTo>
                <a:lnTo>
                  <a:pt x="580643" y="65531"/>
                </a:lnTo>
                <a:lnTo>
                  <a:pt x="585215" y="65531"/>
                </a:lnTo>
                <a:lnTo>
                  <a:pt x="585215" y="47243"/>
                </a:lnTo>
                <a:close/>
              </a:path>
              <a:path w="608329" h="114300">
                <a:moveTo>
                  <a:pt x="510539" y="0"/>
                </a:moveTo>
                <a:lnTo>
                  <a:pt x="502919" y="1524"/>
                </a:lnTo>
                <a:lnTo>
                  <a:pt x="499871" y="6096"/>
                </a:lnTo>
                <a:lnTo>
                  <a:pt x="496823" y="12192"/>
                </a:lnTo>
                <a:lnTo>
                  <a:pt x="498347" y="18287"/>
                </a:lnTo>
                <a:lnTo>
                  <a:pt x="504443" y="21336"/>
                </a:lnTo>
                <a:lnTo>
                  <a:pt x="564878" y="56387"/>
                </a:lnTo>
                <a:lnTo>
                  <a:pt x="580643" y="47243"/>
                </a:lnTo>
                <a:lnTo>
                  <a:pt x="585215" y="47243"/>
                </a:lnTo>
                <a:lnTo>
                  <a:pt x="585215" y="45719"/>
                </a:lnTo>
                <a:lnTo>
                  <a:pt x="589483" y="45719"/>
                </a:lnTo>
                <a:lnTo>
                  <a:pt x="515111" y="3048"/>
                </a:lnTo>
                <a:lnTo>
                  <a:pt x="510539" y="0"/>
                </a:lnTo>
                <a:close/>
              </a:path>
            </a:pathLst>
          </a:custGeom>
          <a:solidFill>
            <a:srgbClr val="00AF4F"/>
          </a:solidFill>
        </p:spPr>
        <p:txBody>
          <a:bodyPr wrap="square" lIns="0" tIns="0" rIns="0" bIns="0" rtlCol="0"/>
          <a:lstStyle/>
          <a:p>
            <a:endParaRPr sz="1539"/>
          </a:p>
        </p:txBody>
      </p:sp>
      <p:sp>
        <p:nvSpPr>
          <p:cNvPr id="14" name="object 14"/>
          <p:cNvSpPr/>
          <p:nvPr/>
        </p:nvSpPr>
        <p:spPr>
          <a:xfrm>
            <a:off x="2655886" y="4041170"/>
            <a:ext cx="336656" cy="188961"/>
          </a:xfrm>
          <a:custGeom>
            <a:avLst/>
            <a:gdLst/>
            <a:ahLst/>
            <a:cxnLst/>
            <a:rect l="l" t="t" r="r" b="b"/>
            <a:pathLst>
              <a:path w="393700" h="220979">
                <a:moveTo>
                  <a:pt x="332726" y="197174"/>
                </a:moveTo>
                <a:lnTo>
                  <a:pt x="284987" y="199644"/>
                </a:lnTo>
                <a:lnTo>
                  <a:pt x="278891" y="199644"/>
                </a:lnTo>
                <a:lnTo>
                  <a:pt x="274319" y="204216"/>
                </a:lnTo>
                <a:lnTo>
                  <a:pt x="274319" y="216408"/>
                </a:lnTo>
                <a:lnTo>
                  <a:pt x="280415" y="220980"/>
                </a:lnTo>
                <a:lnTo>
                  <a:pt x="286511" y="220980"/>
                </a:lnTo>
                <a:lnTo>
                  <a:pt x="393191" y="216408"/>
                </a:lnTo>
                <a:lnTo>
                  <a:pt x="368807" y="216408"/>
                </a:lnTo>
                <a:lnTo>
                  <a:pt x="332726" y="197174"/>
                </a:lnTo>
                <a:close/>
              </a:path>
              <a:path w="393700" h="220979">
                <a:moveTo>
                  <a:pt x="354568" y="196045"/>
                </a:moveTo>
                <a:lnTo>
                  <a:pt x="332726" y="197174"/>
                </a:lnTo>
                <a:lnTo>
                  <a:pt x="368807" y="216408"/>
                </a:lnTo>
                <a:lnTo>
                  <a:pt x="371269" y="211836"/>
                </a:lnTo>
                <a:lnTo>
                  <a:pt x="364235" y="211836"/>
                </a:lnTo>
                <a:lnTo>
                  <a:pt x="354568" y="196045"/>
                </a:lnTo>
                <a:close/>
              </a:path>
              <a:path w="393700" h="220979">
                <a:moveTo>
                  <a:pt x="327659" y="118872"/>
                </a:moveTo>
                <a:lnTo>
                  <a:pt x="321563" y="121920"/>
                </a:lnTo>
                <a:lnTo>
                  <a:pt x="316991" y="124968"/>
                </a:lnTo>
                <a:lnTo>
                  <a:pt x="315467" y="132588"/>
                </a:lnTo>
                <a:lnTo>
                  <a:pt x="318515" y="137160"/>
                </a:lnTo>
                <a:lnTo>
                  <a:pt x="343074" y="177271"/>
                </a:lnTo>
                <a:lnTo>
                  <a:pt x="379475" y="196596"/>
                </a:lnTo>
                <a:lnTo>
                  <a:pt x="368807" y="216408"/>
                </a:lnTo>
                <a:lnTo>
                  <a:pt x="393191" y="216408"/>
                </a:lnTo>
                <a:lnTo>
                  <a:pt x="336803" y="126492"/>
                </a:lnTo>
                <a:lnTo>
                  <a:pt x="333755" y="120396"/>
                </a:lnTo>
                <a:lnTo>
                  <a:pt x="327659" y="118872"/>
                </a:lnTo>
                <a:close/>
              </a:path>
              <a:path w="393700" h="220979">
                <a:moveTo>
                  <a:pt x="373379" y="195072"/>
                </a:moveTo>
                <a:lnTo>
                  <a:pt x="354568" y="196045"/>
                </a:lnTo>
                <a:lnTo>
                  <a:pt x="364235" y="211836"/>
                </a:lnTo>
                <a:lnTo>
                  <a:pt x="373379" y="195072"/>
                </a:lnTo>
                <a:close/>
              </a:path>
              <a:path w="393700" h="220979">
                <a:moveTo>
                  <a:pt x="376605" y="195072"/>
                </a:moveTo>
                <a:lnTo>
                  <a:pt x="373379" y="195072"/>
                </a:lnTo>
                <a:lnTo>
                  <a:pt x="364235" y="211836"/>
                </a:lnTo>
                <a:lnTo>
                  <a:pt x="371269" y="211836"/>
                </a:lnTo>
                <a:lnTo>
                  <a:pt x="379475" y="196596"/>
                </a:lnTo>
                <a:lnTo>
                  <a:pt x="376605" y="195072"/>
                </a:lnTo>
                <a:close/>
              </a:path>
              <a:path w="393700" h="220979">
                <a:moveTo>
                  <a:pt x="9144" y="0"/>
                </a:moveTo>
                <a:lnTo>
                  <a:pt x="0" y="19812"/>
                </a:lnTo>
                <a:lnTo>
                  <a:pt x="332726" y="197174"/>
                </a:lnTo>
                <a:lnTo>
                  <a:pt x="354568" y="196045"/>
                </a:lnTo>
                <a:lnTo>
                  <a:pt x="343074" y="177271"/>
                </a:lnTo>
                <a:lnTo>
                  <a:pt x="9144" y="0"/>
                </a:lnTo>
                <a:close/>
              </a:path>
              <a:path w="393700" h="220979">
                <a:moveTo>
                  <a:pt x="343074" y="177271"/>
                </a:moveTo>
                <a:lnTo>
                  <a:pt x="354568" y="196045"/>
                </a:lnTo>
                <a:lnTo>
                  <a:pt x="373379" y="195072"/>
                </a:lnTo>
                <a:lnTo>
                  <a:pt x="376605" y="195072"/>
                </a:lnTo>
                <a:lnTo>
                  <a:pt x="343074" y="177271"/>
                </a:lnTo>
                <a:close/>
              </a:path>
            </a:pathLst>
          </a:custGeom>
          <a:solidFill>
            <a:srgbClr val="FF0000"/>
          </a:solidFill>
        </p:spPr>
        <p:txBody>
          <a:bodyPr wrap="square" lIns="0" tIns="0" rIns="0" bIns="0" rtlCol="0"/>
          <a:lstStyle/>
          <a:p>
            <a:endParaRPr sz="1539"/>
          </a:p>
        </p:txBody>
      </p:sp>
      <p:sp>
        <p:nvSpPr>
          <p:cNvPr id="15" name="object 15"/>
          <p:cNvSpPr/>
          <p:nvPr/>
        </p:nvSpPr>
        <p:spPr>
          <a:xfrm>
            <a:off x="1686318" y="4002074"/>
            <a:ext cx="488694" cy="203622"/>
          </a:xfrm>
          <a:custGeom>
            <a:avLst/>
            <a:gdLst/>
            <a:ahLst/>
            <a:cxnLst/>
            <a:rect l="l" t="t" r="r" b="b"/>
            <a:pathLst>
              <a:path w="571500" h="238125">
                <a:moveTo>
                  <a:pt x="508124" y="206751"/>
                </a:moveTo>
                <a:lnTo>
                  <a:pt x="461771" y="214883"/>
                </a:lnTo>
                <a:lnTo>
                  <a:pt x="455675" y="216407"/>
                </a:lnTo>
                <a:lnTo>
                  <a:pt x="451103" y="220979"/>
                </a:lnTo>
                <a:lnTo>
                  <a:pt x="454151" y="233171"/>
                </a:lnTo>
                <a:lnTo>
                  <a:pt x="460247" y="237744"/>
                </a:lnTo>
                <a:lnTo>
                  <a:pt x="466343" y="236219"/>
                </a:lnTo>
                <a:lnTo>
                  <a:pt x="553973" y="220979"/>
                </a:lnTo>
                <a:lnTo>
                  <a:pt x="547115" y="220979"/>
                </a:lnTo>
                <a:lnTo>
                  <a:pt x="508124" y="206751"/>
                </a:lnTo>
                <a:close/>
              </a:path>
              <a:path w="571500" h="238125">
                <a:moveTo>
                  <a:pt x="530171" y="202884"/>
                </a:moveTo>
                <a:lnTo>
                  <a:pt x="508124" y="206751"/>
                </a:lnTo>
                <a:lnTo>
                  <a:pt x="547115" y="220979"/>
                </a:lnTo>
                <a:lnTo>
                  <a:pt x="548204" y="217931"/>
                </a:lnTo>
                <a:lnTo>
                  <a:pt x="542543" y="217931"/>
                </a:lnTo>
                <a:lnTo>
                  <a:pt x="530171" y="202884"/>
                </a:lnTo>
                <a:close/>
              </a:path>
              <a:path w="571500" h="238125">
                <a:moveTo>
                  <a:pt x="492251" y="129539"/>
                </a:moveTo>
                <a:lnTo>
                  <a:pt x="487679" y="134112"/>
                </a:lnTo>
                <a:lnTo>
                  <a:pt x="481583" y="137159"/>
                </a:lnTo>
                <a:lnTo>
                  <a:pt x="481583" y="144779"/>
                </a:lnTo>
                <a:lnTo>
                  <a:pt x="486155" y="149351"/>
                </a:lnTo>
                <a:lnTo>
                  <a:pt x="515835" y="185449"/>
                </a:lnTo>
                <a:lnTo>
                  <a:pt x="554735" y="199644"/>
                </a:lnTo>
                <a:lnTo>
                  <a:pt x="547115" y="220979"/>
                </a:lnTo>
                <a:lnTo>
                  <a:pt x="553973" y="220979"/>
                </a:lnTo>
                <a:lnTo>
                  <a:pt x="571499" y="217931"/>
                </a:lnTo>
                <a:lnTo>
                  <a:pt x="502919" y="135635"/>
                </a:lnTo>
                <a:lnTo>
                  <a:pt x="498347" y="131063"/>
                </a:lnTo>
                <a:lnTo>
                  <a:pt x="492251" y="129539"/>
                </a:lnTo>
                <a:close/>
              </a:path>
              <a:path w="571500" h="238125">
                <a:moveTo>
                  <a:pt x="548639" y="199644"/>
                </a:moveTo>
                <a:lnTo>
                  <a:pt x="530171" y="202884"/>
                </a:lnTo>
                <a:lnTo>
                  <a:pt x="542543" y="217931"/>
                </a:lnTo>
                <a:lnTo>
                  <a:pt x="548639" y="199644"/>
                </a:lnTo>
                <a:close/>
              </a:path>
              <a:path w="571500" h="238125">
                <a:moveTo>
                  <a:pt x="554735" y="199644"/>
                </a:moveTo>
                <a:lnTo>
                  <a:pt x="548639" y="199644"/>
                </a:lnTo>
                <a:lnTo>
                  <a:pt x="542543" y="217931"/>
                </a:lnTo>
                <a:lnTo>
                  <a:pt x="548204" y="217931"/>
                </a:lnTo>
                <a:lnTo>
                  <a:pt x="554735" y="199644"/>
                </a:lnTo>
                <a:close/>
              </a:path>
              <a:path w="571500" h="238125">
                <a:moveTo>
                  <a:pt x="7619" y="0"/>
                </a:moveTo>
                <a:lnTo>
                  <a:pt x="0" y="21335"/>
                </a:lnTo>
                <a:lnTo>
                  <a:pt x="508124" y="206751"/>
                </a:lnTo>
                <a:lnTo>
                  <a:pt x="530171" y="202884"/>
                </a:lnTo>
                <a:lnTo>
                  <a:pt x="515835" y="185449"/>
                </a:lnTo>
                <a:lnTo>
                  <a:pt x="7619" y="0"/>
                </a:lnTo>
                <a:close/>
              </a:path>
              <a:path w="571500" h="238125">
                <a:moveTo>
                  <a:pt x="515835" y="185449"/>
                </a:moveTo>
                <a:lnTo>
                  <a:pt x="530171" y="202884"/>
                </a:lnTo>
                <a:lnTo>
                  <a:pt x="548639" y="199644"/>
                </a:lnTo>
                <a:lnTo>
                  <a:pt x="554735" y="199644"/>
                </a:lnTo>
                <a:lnTo>
                  <a:pt x="515835" y="185449"/>
                </a:lnTo>
                <a:close/>
              </a:path>
            </a:pathLst>
          </a:custGeom>
          <a:solidFill>
            <a:srgbClr val="FF0000"/>
          </a:solidFill>
        </p:spPr>
        <p:txBody>
          <a:bodyPr wrap="square" lIns="0" tIns="0" rIns="0" bIns="0" rtlCol="0"/>
          <a:lstStyle/>
          <a:p>
            <a:endParaRPr sz="1539"/>
          </a:p>
        </p:txBody>
      </p:sp>
      <p:sp>
        <p:nvSpPr>
          <p:cNvPr id="16" name="object 16"/>
          <p:cNvSpPr/>
          <p:nvPr/>
        </p:nvSpPr>
        <p:spPr>
          <a:xfrm>
            <a:off x="2171102" y="4032048"/>
            <a:ext cx="488694" cy="203622"/>
          </a:xfrm>
          <a:custGeom>
            <a:avLst/>
            <a:gdLst/>
            <a:ahLst/>
            <a:cxnLst/>
            <a:rect l="l" t="t" r="r" b="b"/>
            <a:pathLst>
              <a:path w="571500" h="238125">
                <a:moveTo>
                  <a:pt x="508124" y="206751"/>
                </a:moveTo>
                <a:lnTo>
                  <a:pt x="461771" y="214883"/>
                </a:lnTo>
                <a:lnTo>
                  <a:pt x="455675" y="216407"/>
                </a:lnTo>
                <a:lnTo>
                  <a:pt x="452627" y="220980"/>
                </a:lnTo>
                <a:lnTo>
                  <a:pt x="452627" y="227075"/>
                </a:lnTo>
                <a:lnTo>
                  <a:pt x="454151" y="233172"/>
                </a:lnTo>
                <a:lnTo>
                  <a:pt x="460247" y="237744"/>
                </a:lnTo>
                <a:lnTo>
                  <a:pt x="466343" y="236219"/>
                </a:lnTo>
                <a:lnTo>
                  <a:pt x="553973" y="220980"/>
                </a:lnTo>
                <a:lnTo>
                  <a:pt x="547115" y="220980"/>
                </a:lnTo>
                <a:lnTo>
                  <a:pt x="508124" y="206751"/>
                </a:lnTo>
                <a:close/>
              </a:path>
              <a:path w="571500" h="238125">
                <a:moveTo>
                  <a:pt x="531043" y="202731"/>
                </a:moveTo>
                <a:lnTo>
                  <a:pt x="508124" y="206751"/>
                </a:lnTo>
                <a:lnTo>
                  <a:pt x="547115" y="220980"/>
                </a:lnTo>
                <a:lnTo>
                  <a:pt x="548748" y="216407"/>
                </a:lnTo>
                <a:lnTo>
                  <a:pt x="542543" y="216407"/>
                </a:lnTo>
                <a:lnTo>
                  <a:pt x="531043" y="202731"/>
                </a:lnTo>
                <a:close/>
              </a:path>
              <a:path w="571500" h="238125">
                <a:moveTo>
                  <a:pt x="492251" y="129539"/>
                </a:moveTo>
                <a:lnTo>
                  <a:pt x="487679" y="134112"/>
                </a:lnTo>
                <a:lnTo>
                  <a:pt x="483107" y="137160"/>
                </a:lnTo>
                <a:lnTo>
                  <a:pt x="481583" y="144780"/>
                </a:lnTo>
                <a:lnTo>
                  <a:pt x="486155" y="149351"/>
                </a:lnTo>
                <a:lnTo>
                  <a:pt x="516809" y="185804"/>
                </a:lnTo>
                <a:lnTo>
                  <a:pt x="554735" y="199644"/>
                </a:lnTo>
                <a:lnTo>
                  <a:pt x="547115" y="220980"/>
                </a:lnTo>
                <a:lnTo>
                  <a:pt x="553973" y="220980"/>
                </a:lnTo>
                <a:lnTo>
                  <a:pt x="571499" y="217931"/>
                </a:lnTo>
                <a:lnTo>
                  <a:pt x="502919" y="135636"/>
                </a:lnTo>
                <a:lnTo>
                  <a:pt x="498347" y="131063"/>
                </a:lnTo>
                <a:lnTo>
                  <a:pt x="492251" y="129539"/>
                </a:lnTo>
                <a:close/>
              </a:path>
              <a:path w="571500" h="238125">
                <a:moveTo>
                  <a:pt x="548639" y="199644"/>
                </a:moveTo>
                <a:lnTo>
                  <a:pt x="531043" y="202731"/>
                </a:lnTo>
                <a:lnTo>
                  <a:pt x="542543" y="216407"/>
                </a:lnTo>
                <a:lnTo>
                  <a:pt x="548639" y="199644"/>
                </a:lnTo>
                <a:close/>
              </a:path>
              <a:path w="571500" h="238125">
                <a:moveTo>
                  <a:pt x="554735" y="199644"/>
                </a:moveTo>
                <a:lnTo>
                  <a:pt x="548639" y="199644"/>
                </a:lnTo>
                <a:lnTo>
                  <a:pt x="542543" y="216407"/>
                </a:lnTo>
                <a:lnTo>
                  <a:pt x="548748" y="216407"/>
                </a:lnTo>
                <a:lnTo>
                  <a:pt x="554735" y="199644"/>
                </a:lnTo>
                <a:close/>
              </a:path>
              <a:path w="571500" h="238125">
                <a:moveTo>
                  <a:pt x="7619" y="0"/>
                </a:moveTo>
                <a:lnTo>
                  <a:pt x="0" y="21336"/>
                </a:lnTo>
                <a:lnTo>
                  <a:pt x="508124" y="206751"/>
                </a:lnTo>
                <a:lnTo>
                  <a:pt x="531043" y="202731"/>
                </a:lnTo>
                <a:lnTo>
                  <a:pt x="516809" y="185804"/>
                </a:lnTo>
                <a:lnTo>
                  <a:pt x="7619" y="0"/>
                </a:lnTo>
                <a:close/>
              </a:path>
              <a:path w="571500" h="238125">
                <a:moveTo>
                  <a:pt x="516809" y="185804"/>
                </a:moveTo>
                <a:lnTo>
                  <a:pt x="531043" y="202731"/>
                </a:lnTo>
                <a:lnTo>
                  <a:pt x="548639" y="199644"/>
                </a:lnTo>
                <a:lnTo>
                  <a:pt x="554735" y="199644"/>
                </a:lnTo>
                <a:lnTo>
                  <a:pt x="516809" y="185804"/>
                </a:lnTo>
                <a:close/>
              </a:path>
            </a:pathLst>
          </a:custGeom>
          <a:solidFill>
            <a:srgbClr val="FF0000"/>
          </a:solidFill>
        </p:spPr>
        <p:txBody>
          <a:bodyPr wrap="square" lIns="0" tIns="0" rIns="0" bIns="0" rtlCol="0"/>
          <a:lstStyle/>
          <a:p>
            <a:endParaRPr sz="1539"/>
          </a:p>
        </p:txBody>
      </p:sp>
      <p:sp>
        <p:nvSpPr>
          <p:cNvPr id="17" name="object 17"/>
          <p:cNvSpPr/>
          <p:nvPr/>
        </p:nvSpPr>
        <p:spPr>
          <a:xfrm>
            <a:off x="6151022" y="4003378"/>
            <a:ext cx="488694" cy="203622"/>
          </a:xfrm>
          <a:custGeom>
            <a:avLst/>
            <a:gdLst/>
            <a:ahLst/>
            <a:cxnLst/>
            <a:rect l="l" t="t" r="r" b="b"/>
            <a:pathLst>
              <a:path w="571500" h="238125">
                <a:moveTo>
                  <a:pt x="508124" y="206751"/>
                </a:moveTo>
                <a:lnTo>
                  <a:pt x="461772" y="214883"/>
                </a:lnTo>
                <a:lnTo>
                  <a:pt x="455675" y="216407"/>
                </a:lnTo>
                <a:lnTo>
                  <a:pt x="451103" y="222503"/>
                </a:lnTo>
                <a:lnTo>
                  <a:pt x="452627" y="227075"/>
                </a:lnTo>
                <a:lnTo>
                  <a:pt x="454151" y="233171"/>
                </a:lnTo>
                <a:lnTo>
                  <a:pt x="460248" y="237744"/>
                </a:lnTo>
                <a:lnTo>
                  <a:pt x="466344" y="236219"/>
                </a:lnTo>
                <a:lnTo>
                  <a:pt x="553973" y="220979"/>
                </a:lnTo>
                <a:lnTo>
                  <a:pt x="547115" y="220979"/>
                </a:lnTo>
                <a:lnTo>
                  <a:pt x="508124" y="206751"/>
                </a:lnTo>
                <a:close/>
              </a:path>
              <a:path w="571500" h="238125">
                <a:moveTo>
                  <a:pt x="530171" y="202884"/>
                </a:moveTo>
                <a:lnTo>
                  <a:pt x="508124" y="206751"/>
                </a:lnTo>
                <a:lnTo>
                  <a:pt x="547115" y="220979"/>
                </a:lnTo>
                <a:lnTo>
                  <a:pt x="548204" y="217931"/>
                </a:lnTo>
                <a:lnTo>
                  <a:pt x="542543" y="217931"/>
                </a:lnTo>
                <a:lnTo>
                  <a:pt x="530171" y="202884"/>
                </a:lnTo>
                <a:close/>
              </a:path>
              <a:path w="571500" h="238125">
                <a:moveTo>
                  <a:pt x="492251" y="129539"/>
                </a:moveTo>
                <a:lnTo>
                  <a:pt x="487679" y="134111"/>
                </a:lnTo>
                <a:lnTo>
                  <a:pt x="481583" y="137159"/>
                </a:lnTo>
                <a:lnTo>
                  <a:pt x="481583" y="144779"/>
                </a:lnTo>
                <a:lnTo>
                  <a:pt x="486155" y="149351"/>
                </a:lnTo>
                <a:lnTo>
                  <a:pt x="515835" y="185449"/>
                </a:lnTo>
                <a:lnTo>
                  <a:pt x="554735" y="199644"/>
                </a:lnTo>
                <a:lnTo>
                  <a:pt x="547115" y="220979"/>
                </a:lnTo>
                <a:lnTo>
                  <a:pt x="553973" y="220979"/>
                </a:lnTo>
                <a:lnTo>
                  <a:pt x="571499" y="217931"/>
                </a:lnTo>
                <a:lnTo>
                  <a:pt x="502919" y="135635"/>
                </a:lnTo>
                <a:lnTo>
                  <a:pt x="498347" y="131063"/>
                </a:lnTo>
                <a:lnTo>
                  <a:pt x="492251" y="129539"/>
                </a:lnTo>
                <a:close/>
              </a:path>
              <a:path w="571500" h="238125">
                <a:moveTo>
                  <a:pt x="548639" y="199644"/>
                </a:moveTo>
                <a:lnTo>
                  <a:pt x="530171" y="202884"/>
                </a:lnTo>
                <a:lnTo>
                  <a:pt x="542543" y="217931"/>
                </a:lnTo>
                <a:lnTo>
                  <a:pt x="548639" y="199644"/>
                </a:lnTo>
                <a:close/>
              </a:path>
              <a:path w="571500" h="238125">
                <a:moveTo>
                  <a:pt x="554735" y="199644"/>
                </a:moveTo>
                <a:lnTo>
                  <a:pt x="548639" y="199644"/>
                </a:lnTo>
                <a:lnTo>
                  <a:pt x="542543" y="217931"/>
                </a:lnTo>
                <a:lnTo>
                  <a:pt x="548204" y="217931"/>
                </a:lnTo>
                <a:lnTo>
                  <a:pt x="554735" y="199644"/>
                </a:lnTo>
                <a:close/>
              </a:path>
              <a:path w="571500" h="238125">
                <a:moveTo>
                  <a:pt x="7620" y="0"/>
                </a:moveTo>
                <a:lnTo>
                  <a:pt x="0" y="21335"/>
                </a:lnTo>
                <a:lnTo>
                  <a:pt x="508124" y="206751"/>
                </a:lnTo>
                <a:lnTo>
                  <a:pt x="530171" y="202884"/>
                </a:lnTo>
                <a:lnTo>
                  <a:pt x="515835" y="185449"/>
                </a:lnTo>
                <a:lnTo>
                  <a:pt x="7620" y="0"/>
                </a:lnTo>
                <a:close/>
              </a:path>
              <a:path w="571500" h="238125">
                <a:moveTo>
                  <a:pt x="515835" y="185449"/>
                </a:moveTo>
                <a:lnTo>
                  <a:pt x="530171" y="202884"/>
                </a:lnTo>
                <a:lnTo>
                  <a:pt x="548639" y="199644"/>
                </a:lnTo>
                <a:lnTo>
                  <a:pt x="554735" y="199644"/>
                </a:lnTo>
                <a:lnTo>
                  <a:pt x="515835" y="185449"/>
                </a:lnTo>
                <a:close/>
              </a:path>
            </a:pathLst>
          </a:custGeom>
          <a:solidFill>
            <a:srgbClr val="FF0000"/>
          </a:solidFill>
        </p:spPr>
        <p:txBody>
          <a:bodyPr wrap="square" lIns="0" tIns="0" rIns="0" bIns="0" rtlCol="0"/>
          <a:lstStyle/>
          <a:p>
            <a:endParaRPr sz="1539"/>
          </a:p>
        </p:txBody>
      </p:sp>
      <p:sp>
        <p:nvSpPr>
          <p:cNvPr id="18" name="object 18"/>
          <p:cNvSpPr/>
          <p:nvPr/>
        </p:nvSpPr>
        <p:spPr>
          <a:xfrm>
            <a:off x="6152325" y="4344811"/>
            <a:ext cx="487608" cy="168328"/>
          </a:xfrm>
          <a:custGeom>
            <a:avLst/>
            <a:gdLst/>
            <a:ahLst/>
            <a:cxnLst/>
            <a:rect l="l" t="t" r="r" b="b"/>
            <a:pathLst>
              <a:path w="570229" h="196850">
                <a:moveTo>
                  <a:pt x="506399" y="35222"/>
                </a:moveTo>
                <a:lnTo>
                  <a:pt x="0" y="175259"/>
                </a:lnTo>
                <a:lnTo>
                  <a:pt x="6096" y="196595"/>
                </a:lnTo>
                <a:lnTo>
                  <a:pt x="511663" y="56788"/>
                </a:lnTo>
                <a:lnTo>
                  <a:pt x="527561" y="40890"/>
                </a:lnTo>
                <a:lnTo>
                  <a:pt x="506399" y="35222"/>
                </a:lnTo>
                <a:close/>
              </a:path>
              <a:path w="570229" h="196850">
                <a:moveTo>
                  <a:pt x="552703" y="24383"/>
                </a:moveTo>
                <a:lnTo>
                  <a:pt x="545591" y="24383"/>
                </a:lnTo>
                <a:lnTo>
                  <a:pt x="551687" y="45719"/>
                </a:lnTo>
                <a:lnTo>
                  <a:pt x="511663" y="56788"/>
                </a:lnTo>
                <a:lnTo>
                  <a:pt x="473963" y="94487"/>
                </a:lnTo>
                <a:lnTo>
                  <a:pt x="473963" y="102107"/>
                </a:lnTo>
                <a:lnTo>
                  <a:pt x="478535" y="105155"/>
                </a:lnTo>
                <a:lnTo>
                  <a:pt x="483107" y="109727"/>
                </a:lnTo>
                <a:lnTo>
                  <a:pt x="490727" y="109727"/>
                </a:lnTo>
                <a:lnTo>
                  <a:pt x="495299" y="105155"/>
                </a:lnTo>
                <a:lnTo>
                  <a:pt x="569975" y="28955"/>
                </a:lnTo>
                <a:lnTo>
                  <a:pt x="552703" y="24383"/>
                </a:lnTo>
                <a:close/>
              </a:path>
              <a:path w="570229" h="196850">
                <a:moveTo>
                  <a:pt x="527561" y="40890"/>
                </a:moveTo>
                <a:lnTo>
                  <a:pt x="511663" y="56788"/>
                </a:lnTo>
                <a:lnTo>
                  <a:pt x="551687" y="45719"/>
                </a:lnTo>
                <a:lnTo>
                  <a:pt x="545591" y="45719"/>
                </a:lnTo>
                <a:lnTo>
                  <a:pt x="527561" y="40890"/>
                </a:lnTo>
                <a:close/>
              </a:path>
              <a:path w="570229" h="196850">
                <a:moveTo>
                  <a:pt x="541019" y="27431"/>
                </a:moveTo>
                <a:lnTo>
                  <a:pt x="527561" y="40890"/>
                </a:lnTo>
                <a:lnTo>
                  <a:pt x="545591" y="45719"/>
                </a:lnTo>
                <a:lnTo>
                  <a:pt x="541019" y="27431"/>
                </a:lnTo>
                <a:close/>
              </a:path>
              <a:path w="570229" h="196850">
                <a:moveTo>
                  <a:pt x="546462" y="27431"/>
                </a:moveTo>
                <a:lnTo>
                  <a:pt x="541019" y="27431"/>
                </a:lnTo>
                <a:lnTo>
                  <a:pt x="545591" y="45719"/>
                </a:lnTo>
                <a:lnTo>
                  <a:pt x="551687" y="45719"/>
                </a:lnTo>
                <a:lnTo>
                  <a:pt x="546462" y="27431"/>
                </a:lnTo>
                <a:close/>
              </a:path>
              <a:path w="570229" h="196850">
                <a:moveTo>
                  <a:pt x="545591" y="24383"/>
                </a:moveTo>
                <a:lnTo>
                  <a:pt x="506399" y="35222"/>
                </a:lnTo>
                <a:lnTo>
                  <a:pt x="527561" y="40890"/>
                </a:lnTo>
                <a:lnTo>
                  <a:pt x="541019" y="27431"/>
                </a:lnTo>
                <a:lnTo>
                  <a:pt x="546462" y="27431"/>
                </a:lnTo>
                <a:lnTo>
                  <a:pt x="545591" y="24383"/>
                </a:lnTo>
                <a:close/>
              </a:path>
              <a:path w="570229" h="196850">
                <a:moveTo>
                  <a:pt x="460248" y="0"/>
                </a:moveTo>
                <a:lnTo>
                  <a:pt x="454151" y="3047"/>
                </a:lnTo>
                <a:lnTo>
                  <a:pt x="451103" y="15239"/>
                </a:lnTo>
                <a:lnTo>
                  <a:pt x="454151" y="21335"/>
                </a:lnTo>
                <a:lnTo>
                  <a:pt x="460248" y="22859"/>
                </a:lnTo>
                <a:lnTo>
                  <a:pt x="506399" y="35222"/>
                </a:lnTo>
                <a:lnTo>
                  <a:pt x="545591" y="24383"/>
                </a:lnTo>
                <a:lnTo>
                  <a:pt x="552703" y="24383"/>
                </a:lnTo>
                <a:lnTo>
                  <a:pt x="466344" y="1523"/>
                </a:lnTo>
                <a:lnTo>
                  <a:pt x="460248" y="0"/>
                </a:lnTo>
                <a:close/>
              </a:path>
            </a:pathLst>
          </a:custGeom>
          <a:solidFill>
            <a:srgbClr val="FF0000"/>
          </a:solidFill>
        </p:spPr>
        <p:txBody>
          <a:bodyPr wrap="square" lIns="0" tIns="0" rIns="0" bIns="0" rtlCol="0"/>
          <a:lstStyle/>
          <a:p>
            <a:endParaRPr sz="1539"/>
          </a:p>
        </p:txBody>
      </p:sp>
      <p:sp>
        <p:nvSpPr>
          <p:cNvPr id="19" name="object 19"/>
          <p:cNvSpPr/>
          <p:nvPr/>
        </p:nvSpPr>
        <p:spPr>
          <a:xfrm>
            <a:off x="2955619" y="4307020"/>
            <a:ext cx="487608" cy="193305"/>
          </a:xfrm>
          <a:custGeom>
            <a:avLst/>
            <a:gdLst/>
            <a:ahLst/>
            <a:cxnLst/>
            <a:rect l="l" t="t" r="r" b="b"/>
            <a:pathLst>
              <a:path w="570229" h="226060">
                <a:moveTo>
                  <a:pt x="506375" y="31761"/>
                </a:moveTo>
                <a:lnTo>
                  <a:pt x="0" y="205739"/>
                </a:lnTo>
                <a:lnTo>
                  <a:pt x="7620" y="225551"/>
                </a:lnTo>
                <a:lnTo>
                  <a:pt x="513553" y="53138"/>
                </a:lnTo>
                <a:lnTo>
                  <a:pt x="528352" y="36003"/>
                </a:lnTo>
                <a:lnTo>
                  <a:pt x="506375" y="31761"/>
                </a:lnTo>
                <a:close/>
              </a:path>
              <a:path w="570229" h="226060">
                <a:moveTo>
                  <a:pt x="547442" y="18287"/>
                </a:moveTo>
                <a:lnTo>
                  <a:pt x="545591" y="18287"/>
                </a:lnTo>
                <a:lnTo>
                  <a:pt x="553211" y="39623"/>
                </a:lnTo>
                <a:lnTo>
                  <a:pt x="513553" y="53138"/>
                </a:lnTo>
                <a:lnTo>
                  <a:pt x="483107" y="88391"/>
                </a:lnTo>
                <a:lnTo>
                  <a:pt x="480059" y="92963"/>
                </a:lnTo>
                <a:lnTo>
                  <a:pt x="480059" y="100583"/>
                </a:lnTo>
                <a:lnTo>
                  <a:pt x="484631" y="103631"/>
                </a:lnTo>
                <a:lnTo>
                  <a:pt x="489203" y="108203"/>
                </a:lnTo>
                <a:lnTo>
                  <a:pt x="496823" y="108203"/>
                </a:lnTo>
                <a:lnTo>
                  <a:pt x="499871" y="103631"/>
                </a:lnTo>
                <a:lnTo>
                  <a:pt x="569975" y="22859"/>
                </a:lnTo>
                <a:lnTo>
                  <a:pt x="547442" y="18287"/>
                </a:lnTo>
                <a:close/>
              </a:path>
              <a:path w="570229" h="226060">
                <a:moveTo>
                  <a:pt x="528352" y="36003"/>
                </a:moveTo>
                <a:lnTo>
                  <a:pt x="513553" y="53138"/>
                </a:lnTo>
                <a:lnTo>
                  <a:pt x="553211" y="39623"/>
                </a:lnTo>
                <a:lnTo>
                  <a:pt x="547115" y="39623"/>
                </a:lnTo>
                <a:lnTo>
                  <a:pt x="528352" y="36003"/>
                </a:lnTo>
                <a:close/>
              </a:path>
              <a:path w="570229" h="226060">
                <a:moveTo>
                  <a:pt x="541019" y="21336"/>
                </a:moveTo>
                <a:lnTo>
                  <a:pt x="528352" y="36003"/>
                </a:lnTo>
                <a:lnTo>
                  <a:pt x="547115" y="39623"/>
                </a:lnTo>
                <a:lnTo>
                  <a:pt x="541019" y="21336"/>
                </a:lnTo>
                <a:close/>
              </a:path>
              <a:path w="570229" h="226060">
                <a:moveTo>
                  <a:pt x="546680" y="21336"/>
                </a:moveTo>
                <a:lnTo>
                  <a:pt x="541019" y="21336"/>
                </a:lnTo>
                <a:lnTo>
                  <a:pt x="547115" y="39623"/>
                </a:lnTo>
                <a:lnTo>
                  <a:pt x="553211" y="39623"/>
                </a:lnTo>
                <a:lnTo>
                  <a:pt x="546680" y="21336"/>
                </a:lnTo>
                <a:close/>
              </a:path>
              <a:path w="570229" h="226060">
                <a:moveTo>
                  <a:pt x="545591" y="18287"/>
                </a:moveTo>
                <a:lnTo>
                  <a:pt x="506375" y="31761"/>
                </a:lnTo>
                <a:lnTo>
                  <a:pt x="528352" y="36003"/>
                </a:lnTo>
                <a:lnTo>
                  <a:pt x="541019" y="21336"/>
                </a:lnTo>
                <a:lnTo>
                  <a:pt x="546680" y="21336"/>
                </a:lnTo>
                <a:lnTo>
                  <a:pt x="545591" y="18287"/>
                </a:lnTo>
                <a:close/>
              </a:path>
              <a:path w="570229" h="226060">
                <a:moveTo>
                  <a:pt x="458723" y="0"/>
                </a:moveTo>
                <a:lnTo>
                  <a:pt x="454151" y="3048"/>
                </a:lnTo>
                <a:lnTo>
                  <a:pt x="451103" y="15240"/>
                </a:lnTo>
                <a:lnTo>
                  <a:pt x="455675" y="21336"/>
                </a:lnTo>
                <a:lnTo>
                  <a:pt x="460247" y="22859"/>
                </a:lnTo>
                <a:lnTo>
                  <a:pt x="506375" y="31761"/>
                </a:lnTo>
                <a:lnTo>
                  <a:pt x="545591" y="18287"/>
                </a:lnTo>
                <a:lnTo>
                  <a:pt x="547442" y="18287"/>
                </a:lnTo>
                <a:lnTo>
                  <a:pt x="464819" y="1524"/>
                </a:lnTo>
                <a:lnTo>
                  <a:pt x="458723" y="0"/>
                </a:lnTo>
                <a:close/>
              </a:path>
            </a:pathLst>
          </a:custGeom>
          <a:solidFill>
            <a:srgbClr val="FF0000"/>
          </a:solidFill>
        </p:spPr>
        <p:txBody>
          <a:bodyPr wrap="square" lIns="0" tIns="0" rIns="0" bIns="0" rtlCol="0"/>
          <a:lstStyle/>
          <a:p>
            <a:endParaRPr sz="1539"/>
          </a:p>
        </p:txBody>
      </p:sp>
      <p:sp>
        <p:nvSpPr>
          <p:cNvPr id="20" name="object 20"/>
          <p:cNvSpPr/>
          <p:nvPr/>
        </p:nvSpPr>
        <p:spPr>
          <a:xfrm>
            <a:off x="2655886" y="4320050"/>
            <a:ext cx="331226" cy="180274"/>
          </a:xfrm>
          <a:custGeom>
            <a:avLst/>
            <a:gdLst/>
            <a:ahLst/>
            <a:cxnLst/>
            <a:rect l="l" t="t" r="r" b="b"/>
            <a:pathLst>
              <a:path w="387350" h="210820">
                <a:moveTo>
                  <a:pt x="327420" y="25414"/>
                </a:moveTo>
                <a:lnTo>
                  <a:pt x="0" y="190499"/>
                </a:lnTo>
                <a:lnTo>
                  <a:pt x="9144" y="210311"/>
                </a:lnTo>
                <a:lnTo>
                  <a:pt x="335083" y="45972"/>
                </a:lnTo>
                <a:lnTo>
                  <a:pt x="347809" y="26487"/>
                </a:lnTo>
                <a:lnTo>
                  <a:pt x="327420" y="25414"/>
                </a:lnTo>
                <a:close/>
              </a:path>
              <a:path w="387350" h="210820">
                <a:moveTo>
                  <a:pt x="387095" y="7619"/>
                </a:moveTo>
                <a:lnTo>
                  <a:pt x="362711" y="7619"/>
                </a:lnTo>
                <a:lnTo>
                  <a:pt x="371855" y="27431"/>
                </a:lnTo>
                <a:lnTo>
                  <a:pt x="335083" y="45972"/>
                </a:lnTo>
                <a:lnTo>
                  <a:pt x="309371" y="85343"/>
                </a:lnTo>
                <a:lnTo>
                  <a:pt x="306323" y="89915"/>
                </a:lnTo>
                <a:lnTo>
                  <a:pt x="307847" y="97535"/>
                </a:lnTo>
                <a:lnTo>
                  <a:pt x="312419" y="100583"/>
                </a:lnTo>
                <a:lnTo>
                  <a:pt x="318515" y="103631"/>
                </a:lnTo>
                <a:lnTo>
                  <a:pt x="324611" y="102107"/>
                </a:lnTo>
                <a:lnTo>
                  <a:pt x="329183" y="97535"/>
                </a:lnTo>
                <a:lnTo>
                  <a:pt x="387095" y="7619"/>
                </a:lnTo>
                <a:close/>
              </a:path>
              <a:path w="387350" h="210820">
                <a:moveTo>
                  <a:pt x="347809" y="26487"/>
                </a:moveTo>
                <a:lnTo>
                  <a:pt x="335083" y="45972"/>
                </a:lnTo>
                <a:lnTo>
                  <a:pt x="371855" y="27431"/>
                </a:lnTo>
                <a:lnTo>
                  <a:pt x="365759" y="27431"/>
                </a:lnTo>
                <a:lnTo>
                  <a:pt x="347809" y="26487"/>
                </a:lnTo>
                <a:close/>
              </a:path>
              <a:path w="387350" h="210820">
                <a:moveTo>
                  <a:pt x="358139" y="10667"/>
                </a:moveTo>
                <a:lnTo>
                  <a:pt x="347809" y="26487"/>
                </a:lnTo>
                <a:lnTo>
                  <a:pt x="365759" y="27431"/>
                </a:lnTo>
                <a:lnTo>
                  <a:pt x="358139" y="10667"/>
                </a:lnTo>
                <a:close/>
              </a:path>
              <a:path w="387350" h="210820">
                <a:moveTo>
                  <a:pt x="364118" y="10667"/>
                </a:moveTo>
                <a:lnTo>
                  <a:pt x="358139" y="10667"/>
                </a:lnTo>
                <a:lnTo>
                  <a:pt x="365759" y="27431"/>
                </a:lnTo>
                <a:lnTo>
                  <a:pt x="371855" y="27431"/>
                </a:lnTo>
                <a:lnTo>
                  <a:pt x="364118" y="10667"/>
                </a:lnTo>
                <a:close/>
              </a:path>
              <a:path w="387350" h="210820">
                <a:moveTo>
                  <a:pt x="362711" y="7619"/>
                </a:moveTo>
                <a:lnTo>
                  <a:pt x="327420" y="25414"/>
                </a:lnTo>
                <a:lnTo>
                  <a:pt x="347809" y="26487"/>
                </a:lnTo>
                <a:lnTo>
                  <a:pt x="358139" y="10667"/>
                </a:lnTo>
                <a:lnTo>
                  <a:pt x="364118" y="10667"/>
                </a:lnTo>
                <a:lnTo>
                  <a:pt x="362711" y="7619"/>
                </a:lnTo>
                <a:close/>
              </a:path>
              <a:path w="387350" h="210820">
                <a:moveTo>
                  <a:pt x="278891" y="0"/>
                </a:moveTo>
                <a:lnTo>
                  <a:pt x="272795" y="0"/>
                </a:lnTo>
                <a:lnTo>
                  <a:pt x="268223" y="4571"/>
                </a:lnTo>
                <a:lnTo>
                  <a:pt x="268223" y="16763"/>
                </a:lnTo>
                <a:lnTo>
                  <a:pt x="272795" y="22859"/>
                </a:lnTo>
                <a:lnTo>
                  <a:pt x="278891" y="22859"/>
                </a:lnTo>
                <a:lnTo>
                  <a:pt x="327420" y="25414"/>
                </a:lnTo>
                <a:lnTo>
                  <a:pt x="362711" y="7619"/>
                </a:lnTo>
                <a:lnTo>
                  <a:pt x="387095" y="7619"/>
                </a:lnTo>
                <a:lnTo>
                  <a:pt x="278891" y="0"/>
                </a:lnTo>
                <a:close/>
              </a:path>
            </a:pathLst>
          </a:custGeom>
          <a:solidFill>
            <a:srgbClr val="FF0000"/>
          </a:solidFill>
        </p:spPr>
        <p:txBody>
          <a:bodyPr wrap="square" lIns="0" tIns="0" rIns="0" bIns="0" rtlCol="0"/>
          <a:lstStyle/>
          <a:p>
            <a:endParaRPr sz="1539"/>
          </a:p>
        </p:txBody>
      </p:sp>
      <p:sp>
        <p:nvSpPr>
          <p:cNvPr id="21" name="object 21"/>
          <p:cNvSpPr/>
          <p:nvPr/>
        </p:nvSpPr>
        <p:spPr>
          <a:xfrm>
            <a:off x="2172405" y="4278349"/>
            <a:ext cx="487608" cy="165613"/>
          </a:xfrm>
          <a:custGeom>
            <a:avLst/>
            <a:gdLst/>
            <a:ahLst/>
            <a:cxnLst/>
            <a:rect l="l" t="t" r="r" b="b"/>
            <a:pathLst>
              <a:path w="570230" h="193675">
                <a:moveTo>
                  <a:pt x="507070" y="36237"/>
                </a:moveTo>
                <a:lnTo>
                  <a:pt x="0" y="172211"/>
                </a:lnTo>
                <a:lnTo>
                  <a:pt x="6095" y="193547"/>
                </a:lnTo>
                <a:lnTo>
                  <a:pt x="512122" y="57853"/>
                </a:lnTo>
                <a:lnTo>
                  <a:pt x="527811" y="42163"/>
                </a:lnTo>
                <a:lnTo>
                  <a:pt x="507070" y="36237"/>
                </a:lnTo>
                <a:close/>
              </a:path>
              <a:path w="570230" h="193675">
                <a:moveTo>
                  <a:pt x="553613" y="25907"/>
                </a:moveTo>
                <a:lnTo>
                  <a:pt x="545591" y="25907"/>
                </a:lnTo>
                <a:lnTo>
                  <a:pt x="551687" y="47243"/>
                </a:lnTo>
                <a:lnTo>
                  <a:pt x="512122" y="57853"/>
                </a:lnTo>
                <a:lnTo>
                  <a:pt x="473963" y="96011"/>
                </a:lnTo>
                <a:lnTo>
                  <a:pt x="473963" y="102107"/>
                </a:lnTo>
                <a:lnTo>
                  <a:pt x="483107" y="111251"/>
                </a:lnTo>
                <a:lnTo>
                  <a:pt x="490727" y="111251"/>
                </a:lnTo>
                <a:lnTo>
                  <a:pt x="493775" y="106679"/>
                </a:lnTo>
                <a:lnTo>
                  <a:pt x="569975" y="30480"/>
                </a:lnTo>
                <a:lnTo>
                  <a:pt x="553613" y="25907"/>
                </a:lnTo>
                <a:close/>
              </a:path>
              <a:path w="570230" h="193675">
                <a:moveTo>
                  <a:pt x="527811" y="42163"/>
                </a:moveTo>
                <a:lnTo>
                  <a:pt x="512122" y="57853"/>
                </a:lnTo>
                <a:lnTo>
                  <a:pt x="551687" y="47243"/>
                </a:lnTo>
                <a:lnTo>
                  <a:pt x="545591" y="47243"/>
                </a:lnTo>
                <a:lnTo>
                  <a:pt x="527811" y="42163"/>
                </a:lnTo>
                <a:close/>
              </a:path>
              <a:path w="570230" h="193675">
                <a:moveTo>
                  <a:pt x="541019" y="28956"/>
                </a:moveTo>
                <a:lnTo>
                  <a:pt x="527811" y="42163"/>
                </a:lnTo>
                <a:lnTo>
                  <a:pt x="545591" y="47243"/>
                </a:lnTo>
                <a:lnTo>
                  <a:pt x="541019" y="28956"/>
                </a:lnTo>
                <a:close/>
              </a:path>
              <a:path w="570230" h="193675">
                <a:moveTo>
                  <a:pt x="546462" y="28956"/>
                </a:moveTo>
                <a:lnTo>
                  <a:pt x="541019" y="28956"/>
                </a:lnTo>
                <a:lnTo>
                  <a:pt x="545591" y="47243"/>
                </a:lnTo>
                <a:lnTo>
                  <a:pt x="551687" y="47243"/>
                </a:lnTo>
                <a:lnTo>
                  <a:pt x="546462" y="28956"/>
                </a:lnTo>
                <a:close/>
              </a:path>
              <a:path w="570230" h="193675">
                <a:moveTo>
                  <a:pt x="545591" y="25907"/>
                </a:moveTo>
                <a:lnTo>
                  <a:pt x="507070" y="36237"/>
                </a:lnTo>
                <a:lnTo>
                  <a:pt x="527811" y="42163"/>
                </a:lnTo>
                <a:lnTo>
                  <a:pt x="541019" y="28956"/>
                </a:lnTo>
                <a:lnTo>
                  <a:pt x="546462" y="28956"/>
                </a:lnTo>
                <a:lnTo>
                  <a:pt x="545591" y="25907"/>
                </a:lnTo>
                <a:close/>
              </a:path>
              <a:path w="570230" h="193675">
                <a:moveTo>
                  <a:pt x="460247" y="0"/>
                </a:moveTo>
                <a:lnTo>
                  <a:pt x="454151" y="4571"/>
                </a:lnTo>
                <a:lnTo>
                  <a:pt x="452627" y="10668"/>
                </a:lnTo>
                <a:lnTo>
                  <a:pt x="451103" y="15239"/>
                </a:lnTo>
                <a:lnTo>
                  <a:pt x="454151" y="21336"/>
                </a:lnTo>
                <a:lnTo>
                  <a:pt x="460247" y="22859"/>
                </a:lnTo>
                <a:lnTo>
                  <a:pt x="507070" y="36237"/>
                </a:lnTo>
                <a:lnTo>
                  <a:pt x="545591" y="25907"/>
                </a:lnTo>
                <a:lnTo>
                  <a:pt x="553613" y="25907"/>
                </a:lnTo>
                <a:lnTo>
                  <a:pt x="466343" y="1524"/>
                </a:lnTo>
                <a:lnTo>
                  <a:pt x="460247" y="0"/>
                </a:lnTo>
                <a:close/>
              </a:path>
            </a:pathLst>
          </a:custGeom>
          <a:solidFill>
            <a:srgbClr val="FF0000"/>
          </a:solidFill>
        </p:spPr>
        <p:txBody>
          <a:bodyPr wrap="square" lIns="0" tIns="0" rIns="0" bIns="0" rtlCol="0"/>
          <a:lstStyle/>
          <a:p>
            <a:endParaRPr sz="1539"/>
          </a:p>
        </p:txBody>
      </p:sp>
      <p:sp>
        <p:nvSpPr>
          <p:cNvPr id="22" name="object 22"/>
          <p:cNvSpPr/>
          <p:nvPr/>
        </p:nvSpPr>
        <p:spPr>
          <a:xfrm>
            <a:off x="1685015" y="4323961"/>
            <a:ext cx="488694" cy="221540"/>
          </a:xfrm>
          <a:custGeom>
            <a:avLst/>
            <a:gdLst/>
            <a:ahLst/>
            <a:cxnLst/>
            <a:rect l="l" t="t" r="r" b="b"/>
            <a:pathLst>
              <a:path w="571500" h="259079">
                <a:moveTo>
                  <a:pt x="508893" y="29473"/>
                </a:moveTo>
                <a:lnTo>
                  <a:pt x="0" y="239267"/>
                </a:lnTo>
                <a:lnTo>
                  <a:pt x="7619" y="259079"/>
                </a:lnTo>
                <a:lnTo>
                  <a:pt x="517368" y="48933"/>
                </a:lnTo>
                <a:lnTo>
                  <a:pt x="530251" y="32471"/>
                </a:lnTo>
                <a:lnTo>
                  <a:pt x="508893" y="29473"/>
                </a:lnTo>
                <a:close/>
              </a:path>
              <a:path w="571500" h="259079">
                <a:moveTo>
                  <a:pt x="560831" y="13715"/>
                </a:moveTo>
                <a:lnTo>
                  <a:pt x="547115" y="13715"/>
                </a:lnTo>
                <a:lnTo>
                  <a:pt x="554735" y="33527"/>
                </a:lnTo>
                <a:lnTo>
                  <a:pt x="517368" y="48933"/>
                </a:lnTo>
                <a:lnTo>
                  <a:pt x="487679" y="86867"/>
                </a:lnTo>
                <a:lnTo>
                  <a:pt x="484631" y="91439"/>
                </a:lnTo>
                <a:lnTo>
                  <a:pt x="486155" y="99059"/>
                </a:lnTo>
                <a:lnTo>
                  <a:pt x="490727" y="102107"/>
                </a:lnTo>
                <a:lnTo>
                  <a:pt x="495299" y="106679"/>
                </a:lnTo>
                <a:lnTo>
                  <a:pt x="502919" y="105155"/>
                </a:lnTo>
                <a:lnTo>
                  <a:pt x="505967" y="100583"/>
                </a:lnTo>
                <a:lnTo>
                  <a:pt x="571499" y="15239"/>
                </a:lnTo>
                <a:lnTo>
                  <a:pt x="560831" y="13715"/>
                </a:lnTo>
                <a:close/>
              </a:path>
              <a:path w="571500" h="259079">
                <a:moveTo>
                  <a:pt x="530251" y="32471"/>
                </a:moveTo>
                <a:lnTo>
                  <a:pt x="517368" y="48933"/>
                </a:lnTo>
                <a:lnTo>
                  <a:pt x="551039" y="35051"/>
                </a:lnTo>
                <a:lnTo>
                  <a:pt x="548639" y="35051"/>
                </a:lnTo>
                <a:lnTo>
                  <a:pt x="530251" y="32471"/>
                </a:lnTo>
                <a:close/>
              </a:path>
              <a:path w="571500" h="259079">
                <a:moveTo>
                  <a:pt x="542543" y="16763"/>
                </a:moveTo>
                <a:lnTo>
                  <a:pt x="530251" y="32471"/>
                </a:lnTo>
                <a:lnTo>
                  <a:pt x="548639" y="35051"/>
                </a:lnTo>
                <a:lnTo>
                  <a:pt x="542543" y="16763"/>
                </a:lnTo>
                <a:close/>
              </a:path>
              <a:path w="571500" h="259079">
                <a:moveTo>
                  <a:pt x="548288" y="16763"/>
                </a:moveTo>
                <a:lnTo>
                  <a:pt x="542543" y="16763"/>
                </a:lnTo>
                <a:lnTo>
                  <a:pt x="548639" y="35051"/>
                </a:lnTo>
                <a:lnTo>
                  <a:pt x="551039" y="35051"/>
                </a:lnTo>
                <a:lnTo>
                  <a:pt x="554735" y="33527"/>
                </a:lnTo>
                <a:lnTo>
                  <a:pt x="548288" y="16763"/>
                </a:lnTo>
                <a:close/>
              </a:path>
              <a:path w="571500" h="259079">
                <a:moveTo>
                  <a:pt x="547115" y="13715"/>
                </a:moveTo>
                <a:lnTo>
                  <a:pt x="508893" y="29473"/>
                </a:lnTo>
                <a:lnTo>
                  <a:pt x="530251" y="32471"/>
                </a:lnTo>
                <a:lnTo>
                  <a:pt x="542543" y="16763"/>
                </a:lnTo>
                <a:lnTo>
                  <a:pt x="548288" y="16763"/>
                </a:lnTo>
                <a:lnTo>
                  <a:pt x="547115" y="13715"/>
                </a:lnTo>
                <a:close/>
              </a:path>
              <a:path w="571500" h="259079">
                <a:moveTo>
                  <a:pt x="464819" y="0"/>
                </a:moveTo>
                <a:lnTo>
                  <a:pt x="458723" y="0"/>
                </a:lnTo>
                <a:lnTo>
                  <a:pt x="452627" y="3047"/>
                </a:lnTo>
                <a:lnTo>
                  <a:pt x="452627" y="9143"/>
                </a:lnTo>
                <a:lnTo>
                  <a:pt x="451103" y="15239"/>
                </a:lnTo>
                <a:lnTo>
                  <a:pt x="455675" y="21335"/>
                </a:lnTo>
                <a:lnTo>
                  <a:pt x="461771" y="22859"/>
                </a:lnTo>
                <a:lnTo>
                  <a:pt x="508893" y="29473"/>
                </a:lnTo>
                <a:lnTo>
                  <a:pt x="547115" y="13715"/>
                </a:lnTo>
                <a:lnTo>
                  <a:pt x="560831" y="13715"/>
                </a:lnTo>
                <a:lnTo>
                  <a:pt x="464819" y="0"/>
                </a:lnTo>
                <a:close/>
              </a:path>
            </a:pathLst>
          </a:custGeom>
          <a:solidFill>
            <a:srgbClr val="FF0000"/>
          </a:solidFill>
        </p:spPr>
        <p:txBody>
          <a:bodyPr wrap="square" lIns="0" tIns="0" rIns="0" bIns="0" rtlCol="0"/>
          <a:lstStyle/>
          <a:p>
            <a:endParaRPr sz="1539"/>
          </a:p>
        </p:txBody>
      </p:sp>
      <p:sp>
        <p:nvSpPr>
          <p:cNvPr id="23" name="object 23"/>
          <p:cNvSpPr/>
          <p:nvPr/>
        </p:nvSpPr>
        <p:spPr>
          <a:xfrm>
            <a:off x="5435575" y="4394332"/>
            <a:ext cx="338828" cy="147694"/>
          </a:xfrm>
          <a:custGeom>
            <a:avLst/>
            <a:gdLst/>
            <a:ahLst/>
            <a:cxnLst/>
            <a:rect l="l" t="t" r="r" b="b"/>
            <a:pathLst>
              <a:path w="396240" h="172720">
                <a:moveTo>
                  <a:pt x="332555" y="30937"/>
                </a:moveTo>
                <a:lnTo>
                  <a:pt x="0" y="150876"/>
                </a:lnTo>
                <a:lnTo>
                  <a:pt x="7619" y="172212"/>
                </a:lnTo>
                <a:lnTo>
                  <a:pt x="341743" y="51708"/>
                </a:lnTo>
                <a:lnTo>
                  <a:pt x="355783" y="35012"/>
                </a:lnTo>
                <a:lnTo>
                  <a:pt x="332555" y="30937"/>
                </a:lnTo>
                <a:close/>
              </a:path>
              <a:path w="396240" h="172720">
                <a:moveTo>
                  <a:pt x="378713" y="16764"/>
                </a:moveTo>
                <a:lnTo>
                  <a:pt x="371855" y="16764"/>
                </a:lnTo>
                <a:lnTo>
                  <a:pt x="379475" y="38100"/>
                </a:lnTo>
                <a:lnTo>
                  <a:pt x="341743" y="51708"/>
                </a:lnTo>
                <a:lnTo>
                  <a:pt x="310895" y="88392"/>
                </a:lnTo>
                <a:lnTo>
                  <a:pt x="306323" y="92964"/>
                </a:lnTo>
                <a:lnTo>
                  <a:pt x="307847" y="100584"/>
                </a:lnTo>
                <a:lnTo>
                  <a:pt x="312419" y="103632"/>
                </a:lnTo>
                <a:lnTo>
                  <a:pt x="316991" y="108204"/>
                </a:lnTo>
                <a:lnTo>
                  <a:pt x="323087" y="106680"/>
                </a:lnTo>
                <a:lnTo>
                  <a:pt x="327659" y="102108"/>
                </a:lnTo>
                <a:lnTo>
                  <a:pt x="396239" y="19812"/>
                </a:lnTo>
                <a:lnTo>
                  <a:pt x="378713" y="16764"/>
                </a:lnTo>
                <a:close/>
              </a:path>
              <a:path w="396240" h="172720">
                <a:moveTo>
                  <a:pt x="355783" y="35012"/>
                </a:moveTo>
                <a:lnTo>
                  <a:pt x="341743" y="51708"/>
                </a:lnTo>
                <a:lnTo>
                  <a:pt x="379475" y="38100"/>
                </a:lnTo>
                <a:lnTo>
                  <a:pt x="373379" y="38100"/>
                </a:lnTo>
                <a:lnTo>
                  <a:pt x="355783" y="35012"/>
                </a:lnTo>
                <a:close/>
              </a:path>
              <a:path w="396240" h="172720">
                <a:moveTo>
                  <a:pt x="367283" y="21336"/>
                </a:moveTo>
                <a:lnTo>
                  <a:pt x="355783" y="35012"/>
                </a:lnTo>
                <a:lnTo>
                  <a:pt x="373379" y="38100"/>
                </a:lnTo>
                <a:lnTo>
                  <a:pt x="367283" y="21336"/>
                </a:lnTo>
                <a:close/>
              </a:path>
              <a:path w="396240" h="172720">
                <a:moveTo>
                  <a:pt x="373488" y="21336"/>
                </a:moveTo>
                <a:lnTo>
                  <a:pt x="367283" y="21336"/>
                </a:lnTo>
                <a:lnTo>
                  <a:pt x="373379" y="38100"/>
                </a:lnTo>
                <a:lnTo>
                  <a:pt x="379475" y="38100"/>
                </a:lnTo>
                <a:lnTo>
                  <a:pt x="373488" y="21336"/>
                </a:lnTo>
                <a:close/>
              </a:path>
              <a:path w="396240" h="172720">
                <a:moveTo>
                  <a:pt x="371855" y="16764"/>
                </a:moveTo>
                <a:lnTo>
                  <a:pt x="332555" y="30937"/>
                </a:lnTo>
                <a:lnTo>
                  <a:pt x="355783" y="35012"/>
                </a:lnTo>
                <a:lnTo>
                  <a:pt x="367283" y="21336"/>
                </a:lnTo>
                <a:lnTo>
                  <a:pt x="373488" y="21336"/>
                </a:lnTo>
                <a:lnTo>
                  <a:pt x="371855" y="16764"/>
                </a:lnTo>
                <a:close/>
              </a:path>
              <a:path w="396240" h="172720">
                <a:moveTo>
                  <a:pt x="284987" y="0"/>
                </a:moveTo>
                <a:lnTo>
                  <a:pt x="278891" y="4572"/>
                </a:lnTo>
                <a:lnTo>
                  <a:pt x="277367" y="9144"/>
                </a:lnTo>
                <a:lnTo>
                  <a:pt x="277367" y="15240"/>
                </a:lnTo>
                <a:lnTo>
                  <a:pt x="280415" y="21336"/>
                </a:lnTo>
                <a:lnTo>
                  <a:pt x="286511" y="22860"/>
                </a:lnTo>
                <a:lnTo>
                  <a:pt x="332555" y="30937"/>
                </a:lnTo>
                <a:lnTo>
                  <a:pt x="371855" y="16764"/>
                </a:lnTo>
                <a:lnTo>
                  <a:pt x="378713" y="16764"/>
                </a:lnTo>
                <a:lnTo>
                  <a:pt x="291083" y="1524"/>
                </a:lnTo>
                <a:lnTo>
                  <a:pt x="284987" y="0"/>
                </a:lnTo>
                <a:close/>
              </a:path>
            </a:pathLst>
          </a:custGeom>
          <a:solidFill>
            <a:srgbClr val="FF0000"/>
          </a:solidFill>
        </p:spPr>
        <p:txBody>
          <a:bodyPr wrap="square" lIns="0" tIns="0" rIns="0" bIns="0" rtlCol="0"/>
          <a:lstStyle/>
          <a:p>
            <a:endParaRPr sz="1539"/>
          </a:p>
        </p:txBody>
      </p:sp>
      <p:sp>
        <p:nvSpPr>
          <p:cNvPr id="24" name="object 24"/>
          <p:cNvSpPr/>
          <p:nvPr/>
        </p:nvSpPr>
        <p:spPr>
          <a:xfrm>
            <a:off x="5775706" y="4032047"/>
            <a:ext cx="379552" cy="171043"/>
          </a:xfrm>
          <a:custGeom>
            <a:avLst/>
            <a:gdLst/>
            <a:ahLst/>
            <a:cxnLst/>
            <a:rect l="l" t="t" r="r" b="b"/>
            <a:pathLst>
              <a:path w="443865" h="200025">
                <a:moveTo>
                  <a:pt x="380533" y="169398"/>
                </a:moveTo>
                <a:lnTo>
                  <a:pt x="333756" y="176783"/>
                </a:lnTo>
                <a:lnTo>
                  <a:pt x="327660" y="178307"/>
                </a:lnTo>
                <a:lnTo>
                  <a:pt x="323088" y="184404"/>
                </a:lnTo>
                <a:lnTo>
                  <a:pt x="324612" y="190500"/>
                </a:lnTo>
                <a:lnTo>
                  <a:pt x="324612" y="196595"/>
                </a:lnTo>
                <a:lnTo>
                  <a:pt x="330708" y="199644"/>
                </a:lnTo>
                <a:lnTo>
                  <a:pt x="336804" y="199644"/>
                </a:lnTo>
                <a:lnTo>
                  <a:pt x="433785" y="184404"/>
                </a:lnTo>
                <a:lnTo>
                  <a:pt x="419099" y="184404"/>
                </a:lnTo>
                <a:lnTo>
                  <a:pt x="380533" y="169398"/>
                </a:lnTo>
                <a:close/>
              </a:path>
              <a:path w="443865" h="200025">
                <a:moveTo>
                  <a:pt x="401169" y="166139"/>
                </a:moveTo>
                <a:lnTo>
                  <a:pt x="380533" y="169398"/>
                </a:lnTo>
                <a:lnTo>
                  <a:pt x="419099" y="184404"/>
                </a:lnTo>
                <a:lnTo>
                  <a:pt x="420272" y="181356"/>
                </a:lnTo>
                <a:lnTo>
                  <a:pt x="413003" y="181356"/>
                </a:lnTo>
                <a:lnTo>
                  <a:pt x="401169" y="166139"/>
                </a:lnTo>
                <a:close/>
              </a:path>
              <a:path w="443865" h="200025">
                <a:moveTo>
                  <a:pt x="371855" y="92963"/>
                </a:moveTo>
                <a:lnTo>
                  <a:pt x="365759" y="92963"/>
                </a:lnTo>
                <a:lnTo>
                  <a:pt x="361187" y="96012"/>
                </a:lnTo>
                <a:lnTo>
                  <a:pt x="356615" y="100583"/>
                </a:lnTo>
                <a:lnTo>
                  <a:pt x="355091" y="108204"/>
                </a:lnTo>
                <a:lnTo>
                  <a:pt x="359663" y="112775"/>
                </a:lnTo>
                <a:lnTo>
                  <a:pt x="388198" y="149463"/>
                </a:lnTo>
                <a:lnTo>
                  <a:pt x="426719" y="164592"/>
                </a:lnTo>
                <a:lnTo>
                  <a:pt x="419099" y="184404"/>
                </a:lnTo>
                <a:lnTo>
                  <a:pt x="433785" y="184404"/>
                </a:lnTo>
                <a:lnTo>
                  <a:pt x="443483" y="182880"/>
                </a:lnTo>
                <a:lnTo>
                  <a:pt x="376427" y="99060"/>
                </a:lnTo>
                <a:lnTo>
                  <a:pt x="371855" y="92963"/>
                </a:lnTo>
                <a:close/>
              </a:path>
              <a:path w="443865" h="200025">
                <a:moveTo>
                  <a:pt x="420623" y="163068"/>
                </a:moveTo>
                <a:lnTo>
                  <a:pt x="401169" y="166139"/>
                </a:lnTo>
                <a:lnTo>
                  <a:pt x="413003" y="181356"/>
                </a:lnTo>
                <a:lnTo>
                  <a:pt x="420623" y="163068"/>
                </a:lnTo>
                <a:close/>
              </a:path>
              <a:path w="443865" h="200025">
                <a:moveTo>
                  <a:pt x="422839" y="163068"/>
                </a:moveTo>
                <a:lnTo>
                  <a:pt x="420623" y="163068"/>
                </a:lnTo>
                <a:lnTo>
                  <a:pt x="413003" y="181356"/>
                </a:lnTo>
                <a:lnTo>
                  <a:pt x="420272" y="181356"/>
                </a:lnTo>
                <a:lnTo>
                  <a:pt x="426719" y="164592"/>
                </a:lnTo>
                <a:lnTo>
                  <a:pt x="422839" y="163068"/>
                </a:lnTo>
                <a:close/>
              </a:path>
              <a:path w="443865" h="200025">
                <a:moveTo>
                  <a:pt x="7620" y="0"/>
                </a:moveTo>
                <a:lnTo>
                  <a:pt x="0" y="21336"/>
                </a:lnTo>
                <a:lnTo>
                  <a:pt x="380533" y="169398"/>
                </a:lnTo>
                <a:lnTo>
                  <a:pt x="401169" y="166139"/>
                </a:lnTo>
                <a:lnTo>
                  <a:pt x="388198" y="149463"/>
                </a:lnTo>
                <a:lnTo>
                  <a:pt x="7620" y="0"/>
                </a:lnTo>
                <a:close/>
              </a:path>
              <a:path w="443865" h="200025">
                <a:moveTo>
                  <a:pt x="388198" y="149463"/>
                </a:moveTo>
                <a:lnTo>
                  <a:pt x="401169" y="166139"/>
                </a:lnTo>
                <a:lnTo>
                  <a:pt x="420623" y="163068"/>
                </a:lnTo>
                <a:lnTo>
                  <a:pt x="422839" y="163068"/>
                </a:lnTo>
                <a:lnTo>
                  <a:pt x="388198" y="149463"/>
                </a:lnTo>
                <a:close/>
              </a:path>
            </a:pathLst>
          </a:custGeom>
          <a:solidFill>
            <a:srgbClr val="FF0000"/>
          </a:solidFill>
        </p:spPr>
        <p:txBody>
          <a:bodyPr wrap="square" lIns="0" tIns="0" rIns="0" bIns="0" rtlCol="0"/>
          <a:lstStyle/>
          <a:p>
            <a:endParaRPr sz="1539"/>
          </a:p>
        </p:txBody>
      </p:sp>
      <p:sp>
        <p:nvSpPr>
          <p:cNvPr id="25" name="object 25"/>
          <p:cNvSpPr/>
          <p:nvPr/>
        </p:nvSpPr>
        <p:spPr>
          <a:xfrm>
            <a:off x="5429059" y="3995559"/>
            <a:ext cx="345343" cy="159097"/>
          </a:xfrm>
          <a:custGeom>
            <a:avLst/>
            <a:gdLst/>
            <a:ahLst/>
            <a:cxnLst/>
            <a:rect l="l" t="t" r="r" b="b"/>
            <a:pathLst>
              <a:path w="403859" h="186054">
                <a:moveTo>
                  <a:pt x="340710" y="156643"/>
                </a:moveTo>
                <a:lnTo>
                  <a:pt x="294131" y="163068"/>
                </a:lnTo>
                <a:lnTo>
                  <a:pt x="288035" y="164592"/>
                </a:lnTo>
                <a:lnTo>
                  <a:pt x="284987" y="169164"/>
                </a:lnTo>
                <a:lnTo>
                  <a:pt x="284987" y="175260"/>
                </a:lnTo>
                <a:lnTo>
                  <a:pt x="286511" y="181356"/>
                </a:lnTo>
                <a:lnTo>
                  <a:pt x="291083" y="185928"/>
                </a:lnTo>
                <a:lnTo>
                  <a:pt x="297179" y="185928"/>
                </a:lnTo>
                <a:lnTo>
                  <a:pt x="384463" y="172212"/>
                </a:lnTo>
                <a:lnTo>
                  <a:pt x="379475" y="172212"/>
                </a:lnTo>
                <a:lnTo>
                  <a:pt x="340710" y="156643"/>
                </a:lnTo>
                <a:close/>
              </a:path>
              <a:path w="403859" h="186054">
                <a:moveTo>
                  <a:pt x="363582" y="153488"/>
                </a:moveTo>
                <a:lnTo>
                  <a:pt x="340710" y="156643"/>
                </a:lnTo>
                <a:lnTo>
                  <a:pt x="379475" y="172212"/>
                </a:lnTo>
                <a:lnTo>
                  <a:pt x="381108" y="167640"/>
                </a:lnTo>
                <a:lnTo>
                  <a:pt x="374903" y="167640"/>
                </a:lnTo>
                <a:lnTo>
                  <a:pt x="363582" y="153488"/>
                </a:lnTo>
                <a:close/>
              </a:path>
              <a:path w="403859" h="186054">
                <a:moveTo>
                  <a:pt x="327659" y="79248"/>
                </a:moveTo>
                <a:lnTo>
                  <a:pt x="323087" y="82296"/>
                </a:lnTo>
                <a:lnTo>
                  <a:pt x="316991" y="86868"/>
                </a:lnTo>
                <a:lnTo>
                  <a:pt x="316991" y="92964"/>
                </a:lnTo>
                <a:lnTo>
                  <a:pt x="320039" y="99060"/>
                </a:lnTo>
                <a:lnTo>
                  <a:pt x="349479" y="135859"/>
                </a:lnTo>
                <a:lnTo>
                  <a:pt x="387095" y="150876"/>
                </a:lnTo>
                <a:lnTo>
                  <a:pt x="379475" y="172212"/>
                </a:lnTo>
                <a:lnTo>
                  <a:pt x="384463" y="172212"/>
                </a:lnTo>
                <a:lnTo>
                  <a:pt x="403859" y="169164"/>
                </a:lnTo>
                <a:lnTo>
                  <a:pt x="338327" y="85344"/>
                </a:lnTo>
                <a:lnTo>
                  <a:pt x="333755" y="80772"/>
                </a:lnTo>
                <a:lnTo>
                  <a:pt x="327659" y="79248"/>
                </a:lnTo>
                <a:close/>
              </a:path>
              <a:path w="403859" h="186054">
                <a:moveTo>
                  <a:pt x="382523" y="150876"/>
                </a:moveTo>
                <a:lnTo>
                  <a:pt x="363582" y="153488"/>
                </a:lnTo>
                <a:lnTo>
                  <a:pt x="374903" y="167640"/>
                </a:lnTo>
                <a:lnTo>
                  <a:pt x="382523" y="150876"/>
                </a:lnTo>
                <a:close/>
              </a:path>
              <a:path w="403859" h="186054">
                <a:moveTo>
                  <a:pt x="387095" y="150876"/>
                </a:moveTo>
                <a:lnTo>
                  <a:pt x="382523" y="150876"/>
                </a:lnTo>
                <a:lnTo>
                  <a:pt x="374903" y="167640"/>
                </a:lnTo>
                <a:lnTo>
                  <a:pt x="381108" y="167640"/>
                </a:lnTo>
                <a:lnTo>
                  <a:pt x="387095" y="150876"/>
                </a:lnTo>
                <a:close/>
              </a:path>
              <a:path w="403859" h="186054">
                <a:moveTo>
                  <a:pt x="9144" y="0"/>
                </a:moveTo>
                <a:lnTo>
                  <a:pt x="0" y="19812"/>
                </a:lnTo>
                <a:lnTo>
                  <a:pt x="340710" y="156643"/>
                </a:lnTo>
                <a:lnTo>
                  <a:pt x="363582" y="153488"/>
                </a:lnTo>
                <a:lnTo>
                  <a:pt x="349479" y="135859"/>
                </a:lnTo>
                <a:lnTo>
                  <a:pt x="9144" y="0"/>
                </a:lnTo>
                <a:close/>
              </a:path>
              <a:path w="403859" h="186054">
                <a:moveTo>
                  <a:pt x="349479" y="135859"/>
                </a:moveTo>
                <a:lnTo>
                  <a:pt x="363582" y="153488"/>
                </a:lnTo>
                <a:lnTo>
                  <a:pt x="382523" y="150876"/>
                </a:lnTo>
                <a:lnTo>
                  <a:pt x="387095" y="150876"/>
                </a:lnTo>
                <a:lnTo>
                  <a:pt x="349479" y="135859"/>
                </a:lnTo>
                <a:close/>
              </a:path>
            </a:pathLst>
          </a:custGeom>
          <a:solidFill>
            <a:srgbClr val="FF0000"/>
          </a:solidFill>
        </p:spPr>
        <p:txBody>
          <a:bodyPr wrap="square" lIns="0" tIns="0" rIns="0" bIns="0" rtlCol="0"/>
          <a:lstStyle/>
          <a:p>
            <a:endParaRPr sz="1539"/>
          </a:p>
        </p:txBody>
      </p:sp>
      <p:sp>
        <p:nvSpPr>
          <p:cNvPr id="26" name="object 26"/>
          <p:cNvSpPr/>
          <p:nvPr/>
        </p:nvSpPr>
        <p:spPr>
          <a:xfrm>
            <a:off x="4984675" y="4004681"/>
            <a:ext cx="423534" cy="97739"/>
          </a:xfrm>
          <a:custGeom>
            <a:avLst/>
            <a:gdLst/>
            <a:ahLst/>
            <a:cxnLst/>
            <a:rect l="l" t="t" r="r" b="b"/>
            <a:pathLst>
              <a:path w="495300" h="114300">
                <a:moveTo>
                  <a:pt x="451078" y="57317"/>
                </a:moveTo>
                <a:lnTo>
                  <a:pt x="391667" y="92964"/>
                </a:lnTo>
                <a:lnTo>
                  <a:pt x="385571" y="96012"/>
                </a:lnTo>
                <a:lnTo>
                  <a:pt x="384047" y="102108"/>
                </a:lnTo>
                <a:lnTo>
                  <a:pt x="387095" y="108204"/>
                </a:lnTo>
                <a:lnTo>
                  <a:pt x="390143" y="112776"/>
                </a:lnTo>
                <a:lnTo>
                  <a:pt x="397763" y="114300"/>
                </a:lnTo>
                <a:lnTo>
                  <a:pt x="402335" y="111252"/>
                </a:lnTo>
                <a:lnTo>
                  <a:pt x="476707" y="68580"/>
                </a:lnTo>
                <a:lnTo>
                  <a:pt x="473963" y="68580"/>
                </a:lnTo>
                <a:lnTo>
                  <a:pt x="473963" y="67056"/>
                </a:lnTo>
                <a:lnTo>
                  <a:pt x="467867" y="67056"/>
                </a:lnTo>
                <a:lnTo>
                  <a:pt x="451078" y="57317"/>
                </a:lnTo>
                <a:close/>
              </a:path>
              <a:path w="495300" h="114300">
                <a:moveTo>
                  <a:pt x="431081" y="45720"/>
                </a:moveTo>
                <a:lnTo>
                  <a:pt x="0" y="45720"/>
                </a:lnTo>
                <a:lnTo>
                  <a:pt x="0" y="68580"/>
                </a:lnTo>
                <a:lnTo>
                  <a:pt x="432307" y="68580"/>
                </a:lnTo>
                <a:lnTo>
                  <a:pt x="451078" y="57317"/>
                </a:lnTo>
                <a:lnTo>
                  <a:pt x="431081" y="45720"/>
                </a:lnTo>
                <a:close/>
              </a:path>
              <a:path w="495300" h="114300">
                <a:moveTo>
                  <a:pt x="474641" y="45720"/>
                </a:moveTo>
                <a:lnTo>
                  <a:pt x="473963" y="45720"/>
                </a:lnTo>
                <a:lnTo>
                  <a:pt x="473963" y="68580"/>
                </a:lnTo>
                <a:lnTo>
                  <a:pt x="476707" y="68580"/>
                </a:lnTo>
                <a:lnTo>
                  <a:pt x="495299" y="57912"/>
                </a:lnTo>
                <a:lnTo>
                  <a:pt x="474641" y="45720"/>
                </a:lnTo>
                <a:close/>
              </a:path>
              <a:path w="495300" h="114300">
                <a:moveTo>
                  <a:pt x="467867" y="47244"/>
                </a:moveTo>
                <a:lnTo>
                  <a:pt x="451078" y="57317"/>
                </a:lnTo>
                <a:lnTo>
                  <a:pt x="467867" y="67056"/>
                </a:lnTo>
                <a:lnTo>
                  <a:pt x="467867" y="47244"/>
                </a:lnTo>
                <a:close/>
              </a:path>
              <a:path w="495300" h="114300">
                <a:moveTo>
                  <a:pt x="473963" y="47244"/>
                </a:moveTo>
                <a:lnTo>
                  <a:pt x="467867" y="47244"/>
                </a:lnTo>
                <a:lnTo>
                  <a:pt x="467867" y="67056"/>
                </a:lnTo>
                <a:lnTo>
                  <a:pt x="473963" y="67056"/>
                </a:lnTo>
                <a:lnTo>
                  <a:pt x="473963" y="47244"/>
                </a:lnTo>
                <a:close/>
              </a:path>
              <a:path w="495300" h="114300">
                <a:moveTo>
                  <a:pt x="397763" y="0"/>
                </a:moveTo>
                <a:lnTo>
                  <a:pt x="390143" y="1524"/>
                </a:lnTo>
                <a:lnTo>
                  <a:pt x="387095" y="7620"/>
                </a:lnTo>
                <a:lnTo>
                  <a:pt x="384047" y="12192"/>
                </a:lnTo>
                <a:lnTo>
                  <a:pt x="385571" y="19812"/>
                </a:lnTo>
                <a:lnTo>
                  <a:pt x="391667" y="22860"/>
                </a:lnTo>
                <a:lnTo>
                  <a:pt x="451078" y="57317"/>
                </a:lnTo>
                <a:lnTo>
                  <a:pt x="467867" y="47244"/>
                </a:lnTo>
                <a:lnTo>
                  <a:pt x="473963" y="47244"/>
                </a:lnTo>
                <a:lnTo>
                  <a:pt x="473963" y="45720"/>
                </a:lnTo>
                <a:lnTo>
                  <a:pt x="474641" y="45720"/>
                </a:lnTo>
                <a:lnTo>
                  <a:pt x="402335" y="3048"/>
                </a:lnTo>
                <a:lnTo>
                  <a:pt x="397763" y="0"/>
                </a:lnTo>
                <a:close/>
              </a:path>
            </a:pathLst>
          </a:custGeom>
          <a:solidFill>
            <a:srgbClr val="00AF4F"/>
          </a:solidFill>
        </p:spPr>
        <p:txBody>
          <a:bodyPr wrap="square" lIns="0" tIns="0" rIns="0" bIns="0" rtlCol="0"/>
          <a:lstStyle/>
          <a:p>
            <a:endParaRPr sz="1539"/>
          </a:p>
        </p:txBody>
      </p:sp>
      <p:sp>
        <p:nvSpPr>
          <p:cNvPr id="27" name="object 27"/>
          <p:cNvSpPr/>
          <p:nvPr/>
        </p:nvSpPr>
        <p:spPr>
          <a:xfrm>
            <a:off x="3843086" y="4454279"/>
            <a:ext cx="603808" cy="97739"/>
          </a:xfrm>
          <a:custGeom>
            <a:avLst/>
            <a:gdLst/>
            <a:ahLst/>
            <a:cxnLst/>
            <a:rect l="l" t="t" r="r" b="b"/>
            <a:pathLst>
              <a:path w="706120" h="114300">
                <a:moveTo>
                  <a:pt x="661390" y="56982"/>
                </a:moveTo>
                <a:lnTo>
                  <a:pt x="601979" y="91439"/>
                </a:lnTo>
                <a:lnTo>
                  <a:pt x="595883" y="94487"/>
                </a:lnTo>
                <a:lnTo>
                  <a:pt x="594359" y="102107"/>
                </a:lnTo>
                <a:lnTo>
                  <a:pt x="597407" y="106680"/>
                </a:lnTo>
                <a:lnTo>
                  <a:pt x="600455" y="112775"/>
                </a:lnTo>
                <a:lnTo>
                  <a:pt x="606551" y="114300"/>
                </a:lnTo>
                <a:lnTo>
                  <a:pt x="612647" y="111251"/>
                </a:lnTo>
                <a:lnTo>
                  <a:pt x="684953" y="68580"/>
                </a:lnTo>
                <a:lnTo>
                  <a:pt x="682751" y="68580"/>
                </a:lnTo>
                <a:lnTo>
                  <a:pt x="682751" y="67056"/>
                </a:lnTo>
                <a:lnTo>
                  <a:pt x="678179" y="67056"/>
                </a:lnTo>
                <a:lnTo>
                  <a:pt x="661390" y="56982"/>
                </a:lnTo>
                <a:close/>
              </a:path>
              <a:path w="706120" h="114300">
                <a:moveTo>
                  <a:pt x="642619" y="45719"/>
                </a:moveTo>
                <a:lnTo>
                  <a:pt x="0" y="45719"/>
                </a:lnTo>
                <a:lnTo>
                  <a:pt x="0" y="68580"/>
                </a:lnTo>
                <a:lnTo>
                  <a:pt x="641393" y="68580"/>
                </a:lnTo>
                <a:lnTo>
                  <a:pt x="661390" y="56982"/>
                </a:lnTo>
                <a:lnTo>
                  <a:pt x="642619" y="45719"/>
                </a:lnTo>
                <a:close/>
              </a:path>
              <a:path w="706120" h="114300">
                <a:moveTo>
                  <a:pt x="687019" y="45719"/>
                </a:moveTo>
                <a:lnTo>
                  <a:pt x="682751" y="45719"/>
                </a:lnTo>
                <a:lnTo>
                  <a:pt x="682751" y="68580"/>
                </a:lnTo>
                <a:lnTo>
                  <a:pt x="684953" y="68580"/>
                </a:lnTo>
                <a:lnTo>
                  <a:pt x="705611" y="56387"/>
                </a:lnTo>
                <a:lnTo>
                  <a:pt x="687019" y="45719"/>
                </a:lnTo>
                <a:close/>
              </a:path>
              <a:path w="706120" h="114300">
                <a:moveTo>
                  <a:pt x="678179" y="47243"/>
                </a:moveTo>
                <a:lnTo>
                  <a:pt x="661390" y="56982"/>
                </a:lnTo>
                <a:lnTo>
                  <a:pt x="678179" y="67056"/>
                </a:lnTo>
                <a:lnTo>
                  <a:pt x="678179" y="47243"/>
                </a:lnTo>
                <a:close/>
              </a:path>
              <a:path w="706120" h="114300">
                <a:moveTo>
                  <a:pt x="682751" y="47243"/>
                </a:moveTo>
                <a:lnTo>
                  <a:pt x="678179" y="47243"/>
                </a:lnTo>
                <a:lnTo>
                  <a:pt x="678179" y="67056"/>
                </a:lnTo>
                <a:lnTo>
                  <a:pt x="682751" y="67056"/>
                </a:lnTo>
                <a:lnTo>
                  <a:pt x="682751" y="47243"/>
                </a:lnTo>
                <a:close/>
              </a:path>
              <a:path w="706120" h="114300">
                <a:moveTo>
                  <a:pt x="606551" y="0"/>
                </a:moveTo>
                <a:lnTo>
                  <a:pt x="600455" y="1524"/>
                </a:lnTo>
                <a:lnTo>
                  <a:pt x="597407" y="6095"/>
                </a:lnTo>
                <a:lnTo>
                  <a:pt x="594359" y="12192"/>
                </a:lnTo>
                <a:lnTo>
                  <a:pt x="595883" y="18287"/>
                </a:lnTo>
                <a:lnTo>
                  <a:pt x="601979" y="21336"/>
                </a:lnTo>
                <a:lnTo>
                  <a:pt x="661390" y="56982"/>
                </a:lnTo>
                <a:lnTo>
                  <a:pt x="678179" y="47243"/>
                </a:lnTo>
                <a:lnTo>
                  <a:pt x="682751" y="47243"/>
                </a:lnTo>
                <a:lnTo>
                  <a:pt x="682751" y="45719"/>
                </a:lnTo>
                <a:lnTo>
                  <a:pt x="687019" y="45719"/>
                </a:lnTo>
                <a:lnTo>
                  <a:pt x="612647" y="3048"/>
                </a:lnTo>
                <a:lnTo>
                  <a:pt x="606551" y="0"/>
                </a:lnTo>
                <a:close/>
              </a:path>
            </a:pathLst>
          </a:custGeom>
          <a:solidFill>
            <a:srgbClr val="00AF4F"/>
          </a:solidFill>
        </p:spPr>
        <p:txBody>
          <a:bodyPr wrap="square" lIns="0" tIns="0" rIns="0" bIns="0" rtlCol="0"/>
          <a:lstStyle/>
          <a:p>
            <a:endParaRPr sz="1539"/>
          </a:p>
        </p:txBody>
      </p:sp>
      <p:sp>
        <p:nvSpPr>
          <p:cNvPr id="28" name="object 28"/>
          <p:cNvSpPr/>
          <p:nvPr/>
        </p:nvSpPr>
        <p:spPr>
          <a:xfrm>
            <a:off x="4464704" y="4454279"/>
            <a:ext cx="520187" cy="97739"/>
          </a:xfrm>
          <a:custGeom>
            <a:avLst/>
            <a:gdLst/>
            <a:ahLst/>
            <a:cxnLst/>
            <a:rect l="l" t="t" r="r" b="b"/>
            <a:pathLst>
              <a:path w="608329" h="114300">
                <a:moveTo>
                  <a:pt x="563564" y="57150"/>
                </a:moveTo>
                <a:lnTo>
                  <a:pt x="504443" y="91439"/>
                </a:lnTo>
                <a:lnTo>
                  <a:pt x="498347" y="96012"/>
                </a:lnTo>
                <a:lnTo>
                  <a:pt x="496823" y="102107"/>
                </a:lnTo>
                <a:lnTo>
                  <a:pt x="499871" y="106680"/>
                </a:lnTo>
                <a:lnTo>
                  <a:pt x="502919" y="112775"/>
                </a:lnTo>
                <a:lnTo>
                  <a:pt x="510539" y="114300"/>
                </a:lnTo>
                <a:lnTo>
                  <a:pt x="515111" y="111251"/>
                </a:lnTo>
                <a:lnTo>
                  <a:pt x="589483" y="68580"/>
                </a:lnTo>
                <a:lnTo>
                  <a:pt x="585215" y="68580"/>
                </a:lnTo>
                <a:lnTo>
                  <a:pt x="585215" y="67056"/>
                </a:lnTo>
                <a:lnTo>
                  <a:pt x="580643" y="67056"/>
                </a:lnTo>
                <a:lnTo>
                  <a:pt x="563564" y="57150"/>
                </a:lnTo>
                <a:close/>
              </a:path>
              <a:path w="608329" h="114300">
                <a:moveTo>
                  <a:pt x="543857" y="45719"/>
                </a:moveTo>
                <a:lnTo>
                  <a:pt x="0" y="45719"/>
                </a:lnTo>
                <a:lnTo>
                  <a:pt x="0" y="68580"/>
                </a:lnTo>
                <a:lnTo>
                  <a:pt x="543857" y="68580"/>
                </a:lnTo>
                <a:lnTo>
                  <a:pt x="563564" y="57150"/>
                </a:lnTo>
                <a:lnTo>
                  <a:pt x="543857" y="45719"/>
                </a:lnTo>
                <a:close/>
              </a:path>
              <a:path w="608329" h="114300">
                <a:moveTo>
                  <a:pt x="587417" y="45719"/>
                </a:moveTo>
                <a:lnTo>
                  <a:pt x="585215" y="45719"/>
                </a:lnTo>
                <a:lnTo>
                  <a:pt x="585215" y="68580"/>
                </a:lnTo>
                <a:lnTo>
                  <a:pt x="589483" y="68580"/>
                </a:lnTo>
                <a:lnTo>
                  <a:pt x="608075" y="57912"/>
                </a:lnTo>
                <a:lnTo>
                  <a:pt x="587417" y="45719"/>
                </a:lnTo>
                <a:close/>
              </a:path>
              <a:path w="608329" h="114300">
                <a:moveTo>
                  <a:pt x="580643" y="47243"/>
                </a:moveTo>
                <a:lnTo>
                  <a:pt x="563564" y="57150"/>
                </a:lnTo>
                <a:lnTo>
                  <a:pt x="580643" y="67056"/>
                </a:lnTo>
                <a:lnTo>
                  <a:pt x="580643" y="47243"/>
                </a:lnTo>
                <a:close/>
              </a:path>
              <a:path w="608329" h="114300">
                <a:moveTo>
                  <a:pt x="585215" y="47243"/>
                </a:moveTo>
                <a:lnTo>
                  <a:pt x="580643" y="47243"/>
                </a:lnTo>
                <a:lnTo>
                  <a:pt x="580643" y="67056"/>
                </a:lnTo>
                <a:lnTo>
                  <a:pt x="585215" y="67056"/>
                </a:lnTo>
                <a:lnTo>
                  <a:pt x="585215" y="47243"/>
                </a:lnTo>
                <a:close/>
              </a:path>
              <a:path w="608329" h="114300">
                <a:moveTo>
                  <a:pt x="510539" y="0"/>
                </a:moveTo>
                <a:lnTo>
                  <a:pt x="502919" y="1524"/>
                </a:lnTo>
                <a:lnTo>
                  <a:pt x="499871" y="7619"/>
                </a:lnTo>
                <a:lnTo>
                  <a:pt x="496823" y="12192"/>
                </a:lnTo>
                <a:lnTo>
                  <a:pt x="498347" y="19812"/>
                </a:lnTo>
                <a:lnTo>
                  <a:pt x="504443" y="22860"/>
                </a:lnTo>
                <a:lnTo>
                  <a:pt x="563564" y="57150"/>
                </a:lnTo>
                <a:lnTo>
                  <a:pt x="580643" y="47243"/>
                </a:lnTo>
                <a:lnTo>
                  <a:pt x="585215" y="47243"/>
                </a:lnTo>
                <a:lnTo>
                  <a:pt x="585215" y="45719"/>
                </a:lnTo>
                <a:lnTo>
                  <a:pt x="587417" y="45719"/>
                </a:lnTo>
                <a:lnTo>
                  <a:pt x="515111" y="3048"/>
                </a:lnTo>
                <a:lnTo>
                  <a:pt x="510539" y="0"/>
                </a:lnTo>
                <a:close/>
              </a:path>
            </a:pathLst>
          </a:custGeom>
          <a:solidFill>
            <a:srgbClr val="00AF4F"/>
          </a:solidFill>
        </p:spPr>
        <p:txBody>
          <a:bodyPr wrap="square" lIns="0" tIns="0" rIns="0" bIns="0" rtlCol="0"/>
          <a:lstStyle/>
          <a:p>
            <a:endParaRPr sz="1539"/>
          </a:p>
        </p:txBody>
      </p:sp>
      <p:sp>
        <p:nvSpPr>
          <p:cNvPr id="29" name="object 29"/>
          <p:cNvSpPr/>
          <p:nvPr/>
        </p:nvSpPr>
        <p:spPr>
          <a:xfrm>
            <a:off x="5015951" y="4442550"/>
            <a:ext cx="423534" cy="97739"/>
          </a:xfrm>
          <a:custGeom>
            <a:avLst/>
            <a:gdLst/>
            <a:ahLst/>
            <a:cxnLst/>
            <a:rect l="l" t="t" r="r" b="b"/>
            <a:pathLst>
              <a:path w="495300" h="114300">
                <a:moveTo>
                  <a:pt x="450788" y="57150"/>
                </a:moveTo>
                <a:lnTo>
                  <a:pt x="391667" y="91439"/>
                </a:lnTo>
                <a:lnTo>
                  <a:pt x="385571" y="94487"/>
                </a:lnTo>
                <a:lnTo>
                  <a:pt x="384047" y="102107"/>
                </a:lnTo>
                <a:lnTo>
                  <a:pt x="387095" y="106679"/>
                </a:lnTo>
                <a:lnTo>
                  <a:pt x="390143" y="112775"/>
                </a:lnTo>
                <a:lnTo>
                  <a:pt x="397763" y="114300"/>
                </a:lnTo>
                <a:lnTo>
                  <a:pt x="402335" y="111251"/>
                </a:lnTo>
                <a:lnTo>
                  <a:pt x="474641" y="68579"/>
                </a:lnTo>
                <a:lnTo>
                  <a:pt x="472439" y="68579"/>
                </a:lnTo>
                <a:lnTo>
                  <a:pt x="472439" y="67055"/>
                </a:lnTo>
                <a:lnTo>
                  <a:pt x="467867" y="67055"/>
                </a:lnTo>
                <a:lnTo>
                  <a:pt x="450788" y="57150"/>
                </a:lnTo>
                <a:close/>
              </a:path>
              <a:path w="495300" h="114300">
                <a:moveTo>
                  <a:pt x="431081" y="45719"/>
                </a:moveTo>
                <a:lnTo>
                  <a:pt x="0" y="45719"/>
                </a:lnTo>
                <a:lnTo>
                  <a:pt x="0" y="68579"/>
                </a:lnTo>
                <a:lnTo>
                  <a:pt x="431081" y="68579"/>
                </a:lnTo>
                <a:lnTo>
                  <a:pt x="450788" y="57150"/>
                </a:lnTo>
                <a:lnTo>
                  <a:pt x="431081" y="45719"/>
                </a:lnTo>
                <a:close/>
              </a:path>
              <a:path w="495300" h="114300">
                <a:moveTo>
                  <a:pt x="476707" y="45719"/>
                </a:moveTo>
                <a:lnTo>
                  <a:pt x="472439" y="45719"/>
                </a:lnTo>
                <a:lnTo>
                  <a:pt x="472439" y="68579"/>
                </a:lnTo>
                <a:lnTo>
                  <a:pt x="474641" y="68579"/>
                </a:lnTo>
                <a:lnTo>
                  <a:pt x="495299" y="56387"/>
                </a:lnTo>
                <a:lnTo>
                  <a:pt x="476707" y="45719"/>
                </a:lnTo>
                <a:close/>
              </a:path>
              <a:path w="495300" h="114300">
                <a:moveTo>
                  <a:pt x="467867" y="47243"/>
                </a:moveTo>
                <a:lnTo>
                  <a:pt x="450788" y="57150"/>
                </a:lnTo>
                <a:lnTo>
                  <a:pt x="467867" y="67055"/>
                </a:lnTo>
                <a:lnTo>
                  <a:pt x="467867" y="47243"/>
                </a:lnTo>
                <a:close/>
              </a:path>
              <a:path w="495300" h="114300">
                <a:moveTo>
                  <a:pt x="472439" y="47243"/>
                </a:moveTo>
                <a:lnTo>
                  <a:pt x="467867" y="47243"/>
                </a:lnTo>
                <a:lnTo>
                  <a:pt x="467867" y="67055"/>
                </a:lnTo>
                <a:lnTo>
                  <a:pt x="472439" y="67055"/>
                </a:lnTo>
                <a:lnTo>
                  <a:pt x="472439" y="47243"/>
                </a:lnTo>
                <a:close/>
              </a:path>
              <a:path w="495300" h="114300">
                <a:moveTo>
                  <a:pt x="397763" y="0"/>
                </a:moveTo>
                <a:lnTo>
                  <a:pt x="390143" y="1523"/>
                </a:lnTo>
                <a:lnTo>
                  <a:pt x="387095" y="7619"/>
                </a:lnTo>
                <a:lnTo>
                  <a:pt x="384047" y="12191"/>
                </a:lnTo>
                <a:lnTo>
                  <a:pt x="385571" y="19811"/>
                </a:lnTo>
                <a:lnTo>
                  <a:pt x="391667" y="22859"/>
                </a:lnTo>
                <a:lnTo>
                  <a:pt x="450788" y="57150"/>
                </a:lnTo>
                <a:lnTo>
                  <a:pt x="467867" y="47243"/>
                </a:lnTo>
                <a:lnTo>
                  <a:pt x="472439" y="47243"/>
                </a:lnTo>
                <a:lnTo>
                  <a:pt x="472439" y="45719"/>
                </a:lnTo>
                <a:lnTo>
                  <a:pt x="476707" y="45719"/>
                </a:lnTo>
                <a:lnTo>
                  <a:pt x="402335" y="3047"/>
                </a:lnTo>
                <a:lnTo>
                  <a:pt x="397763" y="0"/>
                </a:lnTo>
                <a:close/>
              </a:path>
            </a:pathLst>
          </a:custGeom>
          <a:solidFill>
            <a:srgbClr val="00AF4F"/>
          </a:solidFill>
        </p:spPr>
        <p:txBody>
          <a:bodyPr wrap="square" lIns="0" tIns="0" rIns="0" bIns="0" rtlCol="0"/>
          <a:lstStyle/>
          <a:p>
            <a:endParaRPr sz="1539"/>
          </a:p>
        </p:txBody>
      </p:sp>
      <p:sp>
        <p:nvSpPr>
          <p:cNvPr id="30" name="object 30"/>
          <p:cNvSpPr txBox="1"/>
          <p:nvPr/>
        </p:nvSpPr>
        <p:spPr>
          <a:xfrm>
            <a:off x="729177" y="2551785"/>
            <a:ext cx="647790" cy="535788"/>
          </a:xfrm>
          <a:prstGeom prst="rect">
            <a:avLst/>
          </a:prstGeom>
        </p:spPr>
        <p:txBody>
          <a:bodyPr vert="horz" wrap="square" lIns="0" tIns="0" rIns="0" bIns="0" rtlCol="0">
            <a:spAutoFit/>
          </a:bodyPr>
          <a:lstStyle/>
          <a:p>
            <a:pPr marR="49954" algn="r"/>
            <a:r>
              <a:rPr sz="1539" dirty="0">
                <a:solidFill>
                  <a:srgbClr val="3F3F3F"/>
                </a:solidFill>
                <a:latin typeface="Arial"/>
                <a:cs typeface="Arial"/>
              </a:rPr>
              <a:t>–</a:t>
            </a:r>
            <a:endParaRPr sz="1539">
              <a:latin typeface="Arial"/>
              <a:cs typeface="Arial"/>
            </a:endParaRPr>
          </a:p>
          <a:p>
            <a:pPr marR="4344" algn="r">
              <a:spcBef>
                <a:spcPts val="1090"/>
              </a:spcBef>
            </a:pPr>
            <a:r>
              <a:rPr sz="1026" b="1" spc="-4" dirty="0">
                <a:latin typeface="Arial"/>
                <a:cs typeface="Arial"/>
              </a:rPr>
              <a:t>EX</a:t>
            </a:r>
            <a:r>
              <a:rPr sz="1026" b="1" spc="-34" dirty="0">
                <a:latin typeface="Arial"/>
                <a:cs typeface="Arial"/>
              </a:rPr>
              <a:t>A</a:t>
            </a:r>
            <a:r>
              <a:rPr sz="1026" b="1" spc="-4" dirty="0">
                <a:latin typeface="Arial"/>
                <a:cs typeface="Arial"/>
              </a:rPr>
              <a:t>MPLE</a:t>
            </a:r>
            <a:endParaRPr sz="1026">
              <a:latin typeface="Arial"/>
              <a:cs typeface="Arial"/>
            </a:endParaRPr>
          </a:p>
        </p:txBody>
      </p:sp>
      <p:sp>
        <p:nvSpPr>
          <p:cNvPr id="31" name="object 31"/>
          <p:cNvSpPr txBox="1">
            <a:spLocks noGrp="1"/>
          </p:cNvSpPr>
          <p:nvPr>
            <p:ph type="title"/>
          </p:nvPr>
        </p:nvSpPr>
        <p:spPr>
          <a:xfrm>
            <a:off x="390955" y="580462"/>
            <a:ext cx="7037188" cy="677108"/>
          </a:xfrm>
          <a:prstGeom prst="rect">
            <a:avLst/>
          </a:prstGeom>
        </p:spPr>
        <p:txBody>
          <a:bodyPr vert="horz" wrap="square" lIns="0" tIns="0" rIns="0" bIns="0" rtlCol="0" anchor="ctr">
            <a:spAutoFit/>
          </a:bodyPr>
          <a:lstStyle/>
          <a:p>
            <a:pPr marL="10860"/>
            <a:r>
              <a:rPr spc="-145" dirty="0"/>
              <a:t>T</a:t>
            </a:r>
            <a:r>
              <a:rPr spc="-9" dirty="0"/>
              <a:t>w</a:t>
            </a:r>
            <a:r>
              <a:rPr spc="-4" dirty="0"/>
              <a:t>o</a:t>
            </a:r>
            <a:r>
              <a:rPr spc="9" dirty="0"/>
              <a:t> </a:t>
            </a:r>
            <a:r>
              <a:rPr spc="-9" dirty="0"/>
              <a:t>w</a:t>
            </a:r>
            <a:r>
              <a:rPr spc="-4" dirty="0"/>
              <a:t>a</a:t>
            </a:r>
            <a:r>
              <a:rPr dirty="0"/>
              <a:t>y</a:t>
            </a:r>
            <a:r>
              <a:rPr spc="-4" dirty="0"/>
              <a:t>s</a:t>
            </a:r>
            <a:r>
              <a:rPr dirty="0"/>
              <a:t> </a:t>
            </a:r>
            <a:r>
              <a:rPr spc="-4" dirty="0"/>
              <a:t>to</a:t>
            </a:r>
            <a:r>
              <a:rPr dirty="0"/>
              <a:t> s</a:t>
            </a:r>
            <a:r>
              <a:rPr spc="-4" dirty="0"/>
              <a:t>top</a:t>
            </a:r>
            <a:r>
              <a:rPr spc="-9" dirty="0"/>
              <a:t> </a:t>
            </a:r>
            <a:r>
              <a:rPr spc="-4" dirty="0"/>
              <a:t>fouling</a:t>
            </a:r>
            <a:r>
              <a:rPr spc="43" dirty="0"/>
              <a:t> </a:t>
            </a:r>
            <a:r>
              <a:rPr spc="-4" dirty="0"/>
              <a:t>–</a:t>
            </a:r>
          </a:p>
        </p:txBody>
      </p:sp>
      <p:sp>
        <p:nvSpPr>
          <p:cNvPr id="32" name="object 32"/>
          <p:cNvSpPr txBox="1"/>
          <p:nvPr/>
        </p:nvSpPr>
        <p:spPr>
          <a:xfrm>
            <a:off x="3706177" y="4187129"/>
            <a:ext cx="1543186" cy="289566"/>
          </a:xfrm>
          <a:prstGeom prst="rect">
            <a:avLst/>
          </a:prstGeom>
        </p:spPr>
        <p:txBody>
          <a:bodyPr vert="horz" wrap="square" lIns="0" tIns="0" rIns="0" bIns="0" rtlCol="0">
            <a:spAutoFit/>
          </a:bodyPr>
          <a:lstStyle/>
          <a:p>
            <a:pPr marL="327422" marR="4344" indent="-317105"/>
            <a:r>
              <a:rPr sz="941" spc="-4" dirty="0">
                <a:latin typeface="Arial"/>
                <a:cs typeface="Arial"/>
              </a:rPr>
              <a:t>Fla</a:t>
            </a:r>
            <a:r>
              <a:rPr sz="941" dirty="0">
                <a:latin typeface="Arial"/>
                <a:cs typeface="Arial"/>
              </a:rPr>
              <a:t>t</a:t>
            </a:r>
            <a:r>
              <a:rPr sz="941" spc="-4" dirty="0">
                <a:latin typeface="Arial"/>
                <a:cs typeface="Arial"/>
              </a:rPr>
              <a:t> </a:t>
            </a:r>
            <a:r>
              <a:rPr sz="941" dirty="0">
                <a:latin typeface="Arial"/>
                <a:cs typeface="Arial"/>
              </a:rPr>
              <a:t>c</a:t>
            </a:r>
            <a:r>
              <a:rPr sz="941" spc="-4" dirty="0">
                <a:latin typeface="Arial"/>
                <a:cs typeface="Arial"/>
              </a:rPr>
              <a:t>o</a:t>
            </a:r>
            <a:r>
              <a:rPr sz="941" dirty="0">
                <a:latin typeface="Arial"/>
                <a:cs typeface="Arial"/>
              </a:rPr>
              <a:t>m</a:t>
            </a:r>
            <a:r>
              <a:rPr sz="941" spc="-4" dirty="0">
                <a:latin typeface="Arial"/>
                <a:cs typeface="Arial"/>
              </a:rPr>
              <a:t>p</a:t>
            </a:r>
            <a:r>
              <a:rPr sz="941" dirty="0">
                <a:latin typeface="Arial"/>
                <a:cs typeface="Arial"/>
              </a:rPr>
              <a:t>r</a:t>
            </a:r>
            <a:r>
              <a:rPr sz="941" spc="-4" dirty="0">
                <a:latin typeface="Arial"/>
                <a:cs typeface="Arial"/>
              </a:rPr>
              <a:t>e</a:t>
            </a:r>
            <a:r>
              <a:rPr sz="941" dirty="0">
                <a:latin typeface="Arial"/>
                <a:cs typeface="Arial"/>
              </a:rPr>
              <a:t>ss</a:t>
            </a:r>
            <a:r>
              <a:rPr sz="941" spc="-4" dirty="0">
                <a:latin typeface="Arial"/>
                <a:cs typeface="Arial"/>
              </a:rPr>
              <a:t>o</a:t>
            </a:r>
            <a:r>
              <a:rPr sz="941" dirty="0">
                <a:latin typeface="Arial"/>
                <a:cs typeface="Arial"/>
              </a:rPr>
              <a:t>r</a:t>
            </a:r>
            <a:r>
              <a:rPr sz="941" spc="-34" dirty="0">
                <a:latin typeface="Arial"/>
                <a:cs typeface="Arial"/>
              </a:rPr>
              <a:t> </a:t>
            </a:r>
            <a:r>
              <a:rPr sz="941" spc="-4" dirty="0">
                <a:latin typeface="Arial"/>
                <a:cs typeface="Arial"/>
              </a:rPr>
              <a:t>de</a:t>
            </a:r>
            <a:r>
              <a:rPr sz="941" spc="9" dirty="0">
                <a:latin typeface="Arial"/>
                <a:cs typeface="Arial"/>
              </a:rPr>
              <a:t>g</a:t>
            </a:r>
            <a:r>
              <a:rPr sz="941" dirty="0">
                <a:latin typeface="Arial"/>
                <a:cs typeface="Arial"/>
              </a:rPr>
              <a:t>r</a:t>
            </a:r>
            <a:r>
              <a:rPr sz="941" spc="-4" dirty="0">
                <a:latin typeface="Arial"/>
                <a:cs typeface="Arial"/>
              </a:rPr>
              <a:t>ada</a:t>
            </a:r>
            <a:r>
              <a:rPr sz="941" dirty="0">
                <a:latin typeface="Arial"/>
                <a:cs typeface="Arial"/>
              </a:rPr>
              <a:t>t</a:t>
            </a:r>
            <a:r>
              <a:rPr sz="941" spc="-4" dirty="0">
                <a:latin typeface="Arial"/>
                <a:cs typeface="Arial"/>
              </a:rPr>
              <a:t>io</a:t>
            </a:r>
            <a:r>
              <a:rPr sz="941" dirty="0">
                <a:latin typeface="Arial"/>
                <a:cs typeface="Arial"/>
              </a:rPr>
              <a:t>n </a:t>
            </a:r>
            <a:r>
              <a:rPr sz="941" spc="13" dirty="0">
                <a:latin typeface="Arial"/>
                <a:cs typeface="Arial"/>
              </a:rPr>
              <a:t>f</a:t>
            </a:r>
            <a:r>
              <a:rPr sz="941" dirty="0">
                <a:latin typeface="Arial"/>
                <a:cs typeface="Arial"/>
              </a:rPr>
              <a:t>r</a:t>
            </a:r>
            <a:r>
              <a:rPr sz="941" spc="-4" dirty="0">
                <a:latin typeface="Arial"/>
                <a:cs typeface="Arial"/>
              </a:rPr>
              <a:t>o</a:t>
            </a:r>
            <a:r>
              <a:rPr sz="941" dirty="0">
                <a:latin typeface="Arial"/>
                <a:cs typeface="Arial"/>
              </a:rPr>
              <a:t>m</a:t>
            </a:r>
            <a:r>
              <a:rPr sz="941" spc="-43" dirty="0">
                <a:latin typeface="Arial"/>
                <a:cs typeface="Arial"/>
              </a:rPr>
              <a:t> </a:t>
            </a:r>
            <a:r>
              <a:rPr sz="941" dirty="0">
                <a:latin typeface="Arial"/>
                <a:cs typeface="Arial"/>
              </a:rPr>
              <a:t>c</a:t>
            </a:r>
            <a:r>
              <a:rPr sz="941" spc="-4" dirty="0">
                <a:latin typeface="Arial"/>
                <a:cs typeface="Arial"/>
              </a:rPr>
              <a:t>oa</a:t>
            </a:r>
            <a:r>
              <a:rPr sz="941" dirty="0">
                <a:latin typeface="Arial"/>
                <a:cs typeface="Arial"/>
              </a:rPr>
              <a:t>t</a:t>
            </a:r>
            <a:r>
              <a:rPr sz="941" spc="-4" dirty="0">
                <a:latin typeface="Arial"/>
                <a:cs typeface="Arial"/>
              </a:rPr>
              <a:t>e</a:t>
            </a:r>
            <a:r>
              <a:rPr sz="941" dirty="0">
                <a:latin typeface="Arial"/>
                <a:cs typeface="Arial"/>
              </a:rPr>
              <a:t>d</a:t>
            </a:r>
            <a:r>
              <a:rPr sz="941" spc="-17" dirty="0">
                <a:latin typeface="Arial"/>
                <a:cs typeface="Arial"/>
              </a:rPr>
              <a:t> </a:t>
            </a:r>
            <a:r>
              <a:rPr sz="941" spc="13" dirty="0">
                <a:latin typeface="Arial"/>
                <a:cs typeface="Arial"/>
              </a:rPr>
              <a:t>f</a:t>
            </a:r>
            <a:r>
              <a:rPr sz="941" spc="-4" dirty="0">
                <a:latin typeface="Arial"/>
                <a:cs typeface="Arial"/>
              </a:rPr>
              <a:t>il</a:t>
            </a:r>
            <a:r>
              <a:rPr sz="941" dirty="0">
                <a:latin typeface="Arial"/>
                <a:cs typeface="Arial"/>
              </a:rPr>
              <a:t>t</a:t>
            </a:r>
            <a:r>
              <a:rPr sz="941" spc="-4" dirty="0">
                <a:latin typeface="Arial"/>
                <a:cs typeface="Arial"/>
              </a:rPr>
              <a:t>e</a:t>
            </a:r>
            <a:r>
              <a:rPr sz="941" dirty="0">
                <a:latin typeface="Arial"/>
                <a:cs typeface="Arial"/>
              </a:rPr>
              <a:t>r</a:t>
            </a:r>
            <a:endParaRPr sz="941">
              <a:latin typeface="Arial"/>
              <a:cs typeface="Arial"/>
            </a:endParaRPr>
          </a:p>
        </p:txBody>
      </p:sp>
      <p:sp>
        <p:nvSpPr>
          <p:cNvPr id="33" name="object 33"/>
          <p:cNvSpPr/>
          <p:nvPr/>
        </p:nvSpPr>
        <p:spPr>
          <a:xfrm>
            <a:off x="3470375" y="4442550"/>
            <a:ext cx="397471" cy="97739"/>
          </a:xfrm>
          <a:custGeom>
            <a:avLst/>
            <a:gdLst/>
            <a:ahLst/>
            <a:cxnLst/>
            <a:rect l="l" t="t" r="r" b="b"/>
            <a:pathLst>
              <a:path w="464820" h="114300">
                <a:moveTo>
                  <a:pt x="418784" y="57150"/>
                </a:moveTo>
                <a:lnTo>
                  <a:pt x="359663" y="91439"/>
                </a:lnTo>
                <a:lnTo>
                  <a:pt x="355091" y="94487"/>
                </a:lnTo>
                <a:lnTo>
                  <a:pt x="353567" y="102107"/>
                </a:lnTo>
                <a:lnTo>
                  <a:pt x="356615" y="106679"/>
                </a:lnTo>
                <a:lnTo>
                  <a:pt x="359663" y="112775"/>
                </a:lnTo>
                <a:lnTo>
                  <a:pt x="365759" y="114300"/>
                </a:lnTo>
                <a:lnTo>
                  <a:pt x="371855" y="111251"/>
                </a:lnTo>
                <a:lnTo>
                  <a:pt x="444161" y="68579"/>
                </a:lnTo>
                <a:lnTo>
                  <a:pt x="441959" y="68579"/>
                </a:lnTo>
                <a:lnTo>
                  <a:pt x="441959" y="67055"/>
                </a:lnTo>
                <a:lnTo>
                  <a:pt x="435863" y="67055"/>
                </a:lnTo>
                <a:lnTo>
                  <a:pt x="418784" y="57150"/>
                </a:lnTo>
                <a:close/>
              </a:path>
              <a:path w="464820" h="114300">
                <a:moveTo>
                  <a:pt x="399077" y="45719"/>
                </a:moveTo>
                <a:lnTo>
                  <a:pt x="0" y="45719"/>
                </a:lnTo>
                <a:lnTo>
                  <a:pt x="0" y="68579"/>
                </a:lnTo>
                <a:lnTo>
                  <a:pt x="399077" y="68579"/>
                </a:lnTo>
                <a:lnTo>
                  <a:pt x="418784" y="57150"/>
                </a:lnTo>
                <a:lnTo>
                  <a:pt x="399077" y="45719"/>
                </a:lnTo>
                <a:close/>
              </a:path>
              <a:path w="464820" h="114300">
                <a:moveTo>
                  <a:pt x="446227" y="45719"/>
                </a:moveTo>
                <a:lnTo>
                  <a:pt x="441959" y="45719"/>
                </a:lnTo>
                <a:lnTo>
                  <a:pt x="441959" y="68579"/>
                </a:lnTo>
                <a:lnTo>
                  <a:pt x="444161" y="68579"/>
                </a:lnTo>
                <a:lnTo>
                  <a:pt x="464819" y="56387"/>
                </a:lnTo>
                <a:lnTo>
                  <a:pt x="446227" y="45719"/>
                </a:lnTo>
                <a:close/>
              </a:path>
              <a:path w="464820" h="114300">
                <a:moveTo>
                  <a:pt x="435863" y="47243"/>
                </a:moveTo>
                <a:lnTo>
                  <a:pt x="418784" y="57150"/>
                </a:lnTo>
                <a:lnTo>
                  <a:pt x="435863" y="67055"/>
                </a:lnTo>
                <a:lnTo>
                  <a:pt x="435863" y="47243"/>
                </a:lnTo>
                <a:close/>
              </a:path>
              <a:path w="464820" h="114300">
                <a:moveTo>
                  <a:pt x="441959" y="47243"/>
                </a:moveTo>
                <a:lnTo>
                  <a:pt x="435863" y="47243"/>
                </a:lnTo>
                <a:lnTo>
                  <a:pt x="435863" y="67055"/>
                </a:lnTo>
                <a:lnTo>
                  <a:pt x="441959" y="67055"/>
                </a:lnTo>
                <a:lnTo>
                  <a:pt x="441959" y="47243"/>
                </a:lnTo>
                <a:close/>
              </a:path>
              <a:path w="464820" h="114300">
                <a:moveTo>
                  <a:pt x="365759" y="0"/>
                </a:moveTo>
                <a:lnTo>
                  <a:pt x="359663" y="1523"/>
                </a:lnTo>
                <a:lnTo>
                  <a:pt x="356615" y="7619"/>
                </a:lnTo>
                <a:lnTo>
                  <a:pt x="353567" y="12191"/>
                </a:lnTo>
                <a:lnTo>
                  <a:pt x="355091" y="19811"/>
                </a:lnTo>
                <a:lnTo>
                  <a:pt x="359663" y="22859"/>
                </a:lnTo>
                <a:lnTo>
                  <a:pt x="418784" y="57150"/>
                </a:lnTo>
                <a:lnTo>
                  <a:pt x="435863" y="47243"/>
                </a:lnTo>
                <a:lnTo>
                  <a:pt x="441959" y="47243"/>
                </a:lnTo>
                <a:lnTo>
                  <a:pt x="441959" y="45719"/>
                </a:lnTo>
                <a:lnTo>
                  <a:pt x="446227" y="45719"/>
                </a:lnTo>
                <a:lnTo>
                  <a:pt x="371855" y="3047"/>
                </a:lnTo>
                <a:lnTo>
                  <a:pt x="365759" y="0"/>
                </a:lnTo>
                <a:close/>
              </a:path>
            </a:pathLst>
          </a:custGeom>
          <a:solidFill>
            <a:srgbClr val="00AF4F"/>
          </a:solidFill>
        </p:spPr>
        <p:txBody>
          <a:bodyPr wrap="square" lIns="0" tIns="0" rIns="0" bIns="0" rtlCol="0"/>
          <a:lstStyle/>
          <a:p>
            <a:endParaRPr sz="1539"/>
          </a:p>
        </p:txBody>
      </p:sp>
      <p:sp>
        <p:nvSpPr>
          <p:cNvPr id="34" name="object 34"/>
          <p:cNvSpPr/>
          <p:nvPr/>
        </p:nvSpPr>
        <p:spPr>
          <a:xfrm>
            <a:off x="3470376" y="4003377"/>
            <a:ext cx="425163" cy="97739"/>
          </a:xfrm>
          <a:custGeom>
            <a:avLst/>
            <a:gdLst/>
            <a:ahLst/>
            <a:cxnLst/>
            <a:rect l="l" t="t" r="r" b="b"/>
            <a:pathLst>
              <a:path w="497204" h="114300">
                <a:moveTo>
                  <a:pt x="450788" y="57150"/>
                </a:moveTo>
                <a:lnTo>
                  <a:pt x="391667" y="91439"/>
                </a:lnTo>
                <a:lnTo>
                  <a:pt x="387095" y="94487"/>
                </a:lnTo>
                <a:lnTo>
                  <a:pt x="385571" y="102107"/>
                </a:lnTo>
                <a:lnTo>
                  <a:pt x="388619" y="106679"/>
                </a:lnTo>
                <a:lnTo>
                  <a:pt x="391667" y="112775"/>
                </a:lnTo>
                <a:lnTo>
                  <a:pt x="397763" y="114300"/>
                </a:lnTo>
                <a:lnTo>
                  <a:pt x="403859" y="111251"/>
                </a:lnTo>
                <a:lnTo>
                  <a:pt x="476165" y="68579"/>
                </a:lnTo>
                <a:lnTo>
                  <a:pt x="473963" y="68579"/>
                </a:lnTo>
                <a:lnTo>
                  <a:pt x="473963" y="67055"/>
                </a:lnTo>
                <a:lnTo>
                  <a:pt x="467867" y="67055"/>
                </a:lnTo>
                <a:lnTo>
                  <a:pt x="450788" y="57150"/>
                </a:lnTo>
                <a:close/>
              </a:path>
              <a:path w="497204" h="114300">
                <a:moveTo>
                  <a:pt x="431081" y="45719"/>
                </a:moveTo>
                <a:lnTo>
                  <a:pt x="0" y="45719"/>
                </a:lnTo>
                <a:lnTo>
                  <a:pt x="0" y="68579"/>
                </a:lnTo>
                <a:lnTo>
                  <a:pt x="431081" y="68579"/>
                </a:lnTo>
                <a:lnTo>
                  <a:pt x="450788" y="57150"/>
                </a:lnTo>
                <a:lnTo>
                  <a:pt x="431081" y="45719"/>
                </a:lnTo>
                <a:close/>
              </a:path>
              <a:path w="497204" h="114300">
                <a:moveTo>
                  <a:pt x="478231" y="45719"/>
                </a:moveTo>
                <a:lnTo>
                  <a:pt x="473963" y="45719"/>
                </a:lnTo>
                <a:lnTo>
                  <a:pt x="473963" y="68579"/>
                </a:lnTo>
                <a:lnTo>
                  <a:pt x="476165" y="68579"/>
                </a:lnTo>
                <a:lnTo>
                  <a:pt x="496823" y="56387"/>
                </a:lnTo>
                <a:lnTo>
                  <a:pt x="478231" y="45719"/>
                </a:lnTo>
                <a:close/>
              </a:path>
              <a:path w="497204" h="114300">
                <a:moveTo>
                  <a:pt x="467867" y="47243"/>
                </a:moveTo>
                <a:lnTo>
                  <a:pt x="450788" y="57150"/>
                </a:lnTo>
                <a:lnTo>
                  <a:pt x="467867" y="67055"/>
                </a:lnTo>
                <a:lnTo>
                  <a:pt x="467867" y="47243"/>
                </a:lnTo>
                <a:close/>
              </a:path>
              <a:path w="497204" h="114300">
                <a:moveTo>
                  <a:pt x="473963" y="47243"/>
                </a:moveTo>
                <a:lnTo>
                  <a:pt x="467867" y="47243"/>
                </a:lnTo>
                <a:lnTo>
                  <a:pt x="467867" y="67055"/>
                </a:lnTo>
                <a:lnTo>
                  <a:pt x="473963" y="67055"/>
                </a:lnTo>
                <a:lnTo>
                  <a:pt x="473963" y="47243"/>
                </a:lnTo>
                <a:close/>
              </a:path>
              <a:path w="497204" h="114300">
                <a:moveTo>
                  <a:pt x="397763" y="0"/>
                </a:moveTo>
                <a:lnTo>
                  <a:pt x="391667" y="1523"/>
                </a:lnTo>
                <a:lnTo>
                  <a:pt x="388619" y="7619"/>
                </a:lnTo>
                <a:lnTo>
                  <a:pt x="385571" y="12191"/>
                </a:lnTo>
                <a:lnTo>
                  <a:pt x="387095" y="19811"/>
                </a:lnTo>
                <a:lnTo>
                  <a:pt x="391667" y="22859"/>
                </a:lnTo>
                <a:lnTo>
                  <a:pt x="450788" y="57150"/>
                </a:lnTo>
                <a:lnTo>
                  <a:pt x="467867" y="47243"/>
                </a:lnTo>
                <a:lnTo>
                  <a:pt x="473963" y="47243"/>
                </a:lnTo>
                <a:lnTo>
                  <a:pt x="473963" y="45719"/>
                </a:lnTo>
                <a:lnTo>
                  <a:pt x="478231" y="45719"/>
                </a:lnTo>
                <a:lnTo>
                  <a:pt x="403859" y="3047"/>
                </a:lnTo>
                <a:lnTo>
                  <a:pt x="397763" y="0"/>
                </a:lnTo>
                <a:close/>
              </a:path>
            </a:pathLst>
          </a:custGeom>
          <a:solidFill>
            <a:srgbClr val="00AF4F"/>
          </a:solidFill>
        </p:spPr>
        <p:txBody>
          <a:bodyPr wrap="square" lIns="0" tIns="0" rIns="0" bIns="0" rtlCol="0"/>
          <a:lstStyle/>
          <a:p>
            <a:endParaRPr sz="1539"/>
          </a:p>
        </p:txBody>
      </p:sp>
      <p:sp>
        <p:nvSpPr>
          <p:cNvPr id="35" name="object 35"/>
          <p:cNvSpPr/>
          <p:nvPr/>
        </p:nvSpPr>
        <p:spPr>
          <a:xfrm>
            <a:off x="1214566" y="3082027"/>
            <a:ext cx="286700" cy="2356589"/>
          </a:xfrm>
          <a:custGeom>
            <a:avLst/>
            <a:gdLst/>
            <a:ahLst/>
            <a:cxnLst/>
            <a:rect l="l" t="t" r="r" b="b"/>
            <a:pathLst>
              <a:path w="335280" h="2755900">
                <a:moveTo>
                  <a:pt x="0" y="2755391"/>
                </a:moveTo>
                <a:lnTo>
                  <a:pt x="335279" y="2755391"/>
                </a:lnTo>
                <a:lnTo>
                  <a:pt x="335279" y="0"/>
                </a:lnTo>
                <a:lnTo>
                  <a:pt x="0" y="0"/>
                </a:lnTo>
                <a:lnTo>
                  <a:pt x="0" y="2755391"/>
                </a:lnTo>
                <a:close/>
              </a:path>
            </a:pathLst>
          </a:custGeom>
          <a:solidFill>
            <a:srgbClr val="FFFFFF"/>
          </a:solidFill>
        </p:spPr>
        <p:txBody>
          <a:bodyPr wrap="square" lIns="0" tIns="0" rIns="0" bIns="0" rtlCol="0"/>
          <a:lstStyle/>
          <a:p>
            <a:endParaRPr sz="1539"/>
          </a:p>
        </p:txBody>
      </p:sp>
      <p:sp>
        <p:nvSpPr>
          <p:cNvPr id="36" name="object 36"/>
          <p:cNvSpPr txBox="1"/>
          <p:nvPr/>
        </p:nvSpPr>
        <p:spPr>
          <a:xfrm>
            <a:off x="1020769" y="3175541"/>
            <a:ext cx="473976" cy="642361"/>
          </a:xfrm>
          <a:prstGeom prst="rect">
            <a:avLst/>
          </a:prstGeom>
        </p:spPr>
        <p:txBody>
          <a:bodyPr vert="vert270" wrap="square" lIns="0" tIns="0" rIns="0" bIns="0" rtlCol="0">
            <a:spAutoFit/>
          </a:bodyPr>
          <a:lstStyle/>
          <a:p>
            <a:pPr marL="10317" marR="4344" algn="ctr"/>
            <a:r>
              <a:rPr sz="770" b="1" spc="-4" dirty="0">
                <a:solidFill>
                  <a:srgbClr val="1D4190"/>
                </a:solidFill>
                <a:latin typeface="Arial"/>
                <a:cs typeface="Arial"/>
              </a:rPr>
              <a:t>D</a:t>
            </a:r>
            <a:r>
              <a:rPr sz="770" b="1" spc="4" dirty="0">
                <a:solidFill>
                  <a:srgbClr val="1D4190"/>
                </a:solidFill>
                <a:latin typeface="Arial"/>
                <a:cs typeface="Arial"/>
              </a:rPr>
              <a:t>MM</a:t>
            </a:r>
            <a:r>
              <a:rPr sz="770" b="1" dirty="0">
                <a:solidFill>
                  <a:srgbClr val="1D4190"/>
                </a:solidFill>
                <a:latin typeface="Arial"/>
                <a:cs typeface="Arial"/>
              </a:rPr>
              <a:t>_</a:t>
            </a:r>
            <a:r>
              <a:rPr sz="770" b="1" spc="-4" dirty="0">
                <a:solidFill>
                  <a:srgbClr val="1D4190"/>
                </a:solidFill>
                <a:latin typeface="Arial"/>
                <a:cs typeface="Arial"/>
              </a:rPr>
              <a:t>C</a:t>
            </a:r>
            <a:r>
              <a:rPr sz="770" b="1" dirty="0">
                <a:solidFill>
                  <a:srgbClr val="1D4190"/>
                </a:solidFill>
                <a:latin typeface="Arial"/>
                <a:cs typeface="Arial"/>
              </a:rPr>
              <a:t>omp_ Flow </a:t>
            </a:r>
            <a:r>
              <a:rPr sz="770" b="1" spc="-4" dirty="0">
                <a:solidFill>
                  <a:srgbClr val="FF0000"/>
                </a:solidFill>
                <a:latin typeface="Arial"/>
                <a:cs typeface="Arial"/>
              </a:rPr>
              <a:t>D</a:t>
            </a:r>
            <a:r>
              <a:rPr sz="770" b="1" spc="4" dirty="0">
                <a:solidFill>
                  <a:srgbClr val="FF0000"/>
                </a:solidFill>
                <a:latin typeface="Arial"/>
                <a:cs typeface="Arial"/>
              </a:rPr>
              <a:t>MM</a:t>
            </a:r>
            <a:r>
              <a:rPr sz="770" b="1" dirty="0">
                <a:solidFill>
                  <a:srgbClr val="FF0000"/>
                </a:solidFill>
                <a:latin typeface="Arial"/>
                <a:cs typeface="Arial"/>
              </a:rPr>
              <a:t>_</a:t>
            </a:r>
            <a:r>
              <a:rPr sz="770" b="1" spc="-4" dirty="0">
                <a:solidFill>
                  <a:srgbClr val="FF0000"/>
                </a:solidFill>
                <a:latin typeface="Arial"/>
                <a:cs typeface="Arial"/>
              </a:rPr>
              <a:t>C</a:t>
            </a:r>
            <a:r>
              <a:rPr sz="770" b="1" dirty="0">
                <a:solidFill>
                  <a:srgbClr val="FF0000"/>
                </a:solidFill>
                <a:latin typeface="Arial"/>
                <a:cs typeface="Arial"/>
              </a:rPr>
              <a:t>omp_ Eff</a:t>
            </a:r>
            <a:endParaRPr sz="770">
              <a:latin typeface="Arial"/>
              <a:cs typeface="Arial"/>
            </a:endParaRPr>
          </a:p>
        </p:txBody>
      </p:sp>
      <p:sp>
        <p:nvSpPr>
          <p:cNvPr id="37" name="object 37"/>
          <p:cNvSpPr txBox="1"/>
          <p:nvPr/>
        </p:nvSpPr>
        <p:spPr>
          <a:xfrm>
            <a:off x="1020768" y="3932825"/>
            <a:ext cx="236988" cy="342086"/>
          </a:xfrm>
          <a:prstGeom prst="rect">
            <a:avLst/>
          </a:prstGeom>
        </p:spPr>
        <p:txBody>
          <a:bodyPr vert="vert270" wrap="square" lIns="0" tIns="0" rIns="0" bIns="0" rtlCol="0">
            <a:spAutoFit/>
          </a:bodyPr>
          <a:lstStyle/>
          <a:p>
            <a:pPr marL="65159" marR="4344" indent="-54842"/>
            <a:r>
              <a:rPr sz="770" b="1" spc="-4" dirty="0">
                <a:latin typeface="Arial"/>
                <a:cs typeface="Arial"/>
              </a:rPr>
              <a:t>O</a:t>
            </a:r>
            <a:r>
              <a:rPr sz="770" b="1" dirty="0">
                <a:latin typeface="Arial"/>
                <a:cs typeface="Arial"/>
              </a:rPr>
              <a:t>utput (kW)</a:t>
            </a:r>
            <a:endParaRPr sz="770">
              <a:latin typeface="Arial"/>
              <a:cs typeface="Arial"/>
            </a:endParaRPr>
          </a:p>
        </p:txBody>
      </p:sp>
      <p:sp>
        <p:nvSpPr>
          <p:cNvPr id="38" name="object 38"/>
          <p:cNvSpPr txBox="1"/>
          <p:nvPr/>
        </p:nvSpPr>
        <p:spPr>
          <a:xfrm>
            <a:off x="1020768" y="4438063"/>
            <a:ext cx="236988" cy="560369"/>
          </a:xfrm>
          <a:prstGeom prst="rect">
            <a:avLst/>
          </a:prstGeom>
        </p:spPr>
        <p:txBody>
          <a:bodyPr vert="vert270" wrap="square" lIns="0" tIns="0" rIns="0" bIns="0" rtlCol="0">
            <a:spAutoFit/>
          </a:bodyPr>
          <a:lstStyle/>
          <a:p>
            <a:pPr marL="10860" marR="4344" indent="42896"/>
            <a:r>
              <a:rPr sz="770" b="1" spc="-4" dirty="0">
                <a:latin typeface="Arial"/>
                <a:cs typeface="Arial"/>
              </a:rPr>
              <a:t>H</a:t>
            </a:r>
            <a:r>
              <a:rPr sz="770" b="1" dirty="0">
                <a:latin typeface="Arial"/>
                <a:cs typeface="Arial"/>
              </a:rPr>
              <a:t>eat</a:t>
            </a:r>
            <a:r>
              <a:rPr sz="770" b="1" spc="-13" dirty="0">
                <a:latin typeface="Arial"/>
                <a:cs typeface="Arial"/>
              </a:rPr>
              <a:t> </a:t>
            </a:r>
            <a:r>
              <a:rPr sz="770" b="1" spc="-4" dirty="0">
                <a:latin typeface="Arial"/>
                <a:cs typeface="Arial"/>
              </a:rPr>
              <a:t>R</a:t>
            </a:r>
            <a:r>
              <a:rPr sz="770" b="1" dirty="0">
                <a:latin typeface="Arial"/>
                <a:cs typeface="Arial"/>
              </a:rPr>
              <a:t>ate (</a:t>
            </a:r>
            <a:r>
              <a:rPr sz="770" b="1" spc="-4" dirty="0">
                <a:latin typeface="Arial"/>
                <a:cs typeface="Arial"/>
              </a:rPr>
              <a:t>B</a:t>
            </a:r>
            <a:r>
              <a:rPr sz="770" b="1" dirty="0">
                <a:latin typeface="Arial"/>
                <a:cs typeface="Arial"/>
              </a:rPr>
              <a:t>T</a:t>
            </a:r>
            <a:r>
              <a:rPr sz="770" b="1" spc="-4" dirty="0">
                <a:latin typeface="Arial"/>
                <a:cs typeface="Arial"/>
              </a:rPr>
              <a:t>U</a:t>
            </a:r>
            <a:r>
              <a:rPr sz="770" b="1" dirty="0">
                <a:latin typeface="Arial"/>
                <a:cs typeface="Arial"/>
              </a:rPr>
              <a:t>/kWhr)</a:t>
            </a:r>
            <a:endParaRPr sz="770">
              <a:latin typeface="Arial"/>
              <a:cs typeface="Arial"/>
            </a:endParaRPr>
          </a:p>
        </p:txBody>
      </p:sp>
      <p:sp>
        <p:nvSpPr>
          <p:cNvPr id="39" name="object 39"/>
          <p:cNvSpPr txBox="1"/>
          <p:nvPr/>
        </p:nvSpPr>
        <p:spPr>
          <a:xfrm>
            <a:off x="1020769" y="5124628"/>
            <a:ext cx="236988" cy="384982"/>
          </a:xfrm>
          <a:prstGeom prst="rect">
            <a:avLst/>
          </a:prstGeom>
        </p:spPr>
        <p:txBody>
          <a:bodyPr vert="vert270" wrap="square" lIns="0" tIns="0" rIns="0" bIns="0" rtlCol="0">
            <a:spAutoFit/>
          </a:bodyPr>
          <a:lstStyle/>
          <a:p>
            <a:pPr marL="15747" marR="4344" indent="-5430"/>
            <a:r>
              <a:rPr sz="770" b="1" dirty="0">
                <a:latin typeface="Arial"/>
                <a:cs typeface="Arial"/>
              </a:rPr>
              <a:t>Inlet</a:t>
            </a:r>
            <a:r>
              <a:rPr sz="770" b="1" spc="-13" dirty="0">
                <a:latin typeface="Arial"/>
                <a:cs typeface="Arial"/>
              </a:rPr>
              <a:t> </a:t>
            </a:r>
            <a:r>
              <a:rPr sz="770" b="1" spc="-4" dirty="0">
                <a:latin typeface="Arial"/>
                <a:cs typeface="Arial"/>
              </a:rPr>
              <a:t>D</a:t>
            </a:r>
            <a:r>
              <a:rPr sz="770" b="1" dirty="0">
                <a:latin typeface="Arial"/>
                <a:cs typeface="Arial"/>
              </a:rPr>
              <a:t>P (in</a:t>
            </a:r>
            <a:r>
              <a:rPr sz="770" b="1" spc="-4" dirty="0">
                <a:latin typeface="Arial"/>
                <a:cs typeface="Arial"/>
              </a:rPr>
              <a:t>H</a:t>
            </a:r>
            <a:r>
              <a:rPr sz="770" b="1" dirty="0">
                <a:latin typeface="Arial"/>
                <a:cs typeface="Arial"/>
              </a:rPr>
              <a:t>2</a:t>
            </a:r>
            <a:r>
              <a:rPr sz="770" b="1" spc="-4" dirty="0">
                <a:latin typeface="Arial"/>
                <a:cs typeface="Arial"/>
              </a:rPr>
              <a:t>O</a:t>
            </a:r>
            <a:r>
              <a:rPr sz="770" b="1" dirty="0">
                <a:latin typeface="Arial"/>
                <a:cs typeface="Arial"/>
              </a:rPr>
              <a:t>)</a:t>
            </a:r>
            <a:endParaRPr sz="770">
              <a:latin typeface="Arial"/>
              <a:cs typeface="Arial"/>
            </a:endParaRPr>
          </a:p>
        </p:txBody>
      </p:sp>
      <p:sp>
        <p:nvSpPr>
          <p:cNvPr id="40" name="object 40"/>
          <p:cNvSpPr/>
          <p:nvPr/>
        </p:nvSpPr>
        <p:spPr>
          <a:xfrm>
            <a:off x="3776624" y="5704031"/>
            <a:ext cx="1115850" cy="371407"/>
          </a:xfrm>
          <a:custGeom>
            <a:avLst/>
            <a:gdLst/>
            <a:ahLst/>
            <a:cxnLst/>
            <a:rect l="l" t="t" r="r" b="b"/>
            <a:pathLst>
              <a:path w="1304925" h="434340">
                <a:moveTo>
                  <a:pt x="1299971" y="0"/>
                </a:moveTo>
                <a:lnTo>
                  <a:pt x="4572" y="0"/>
                </a:lnTo>
                <a:lnTo>
                  <a:pt x="0" y="4572"/>
                </a:lnTo>
                <a:lnTo>
                  <a:pt x="0" y="429767"/>
                </a:lnTo>
                <a:lnTo>
                  <a:pt x="4572" y="434339"/>
                </a:lnTo>
                <a:lnTo>
                  <a:pt x="1299971" y="434339"/>
                </a:lnTo>
                <a:lnTo>
                  <a:pt x="1304543" y="429767"/>
                </a:lnTo>
                <a:lnTo>
                  <a:pt x="1304543" y="425195"/>
                </a:lnTo>
                <a:lnTo>
                  <a:pt x="19812" y="425195"/>
                </a:lnTo>
                <a:lnTo>
                  <a:pt x="9143" y="416051"/>
                </a:lnTo>
                <a:lnTo>
                  <a:pt x="19812" y="416051"/>
                </a:lnTo>
                <a:lnTo>
                  <a:pt x="19812" y="19812"/>
                </a:lnTo>
                <a:lnTo>
                  <a:pt x="9143" y="19812"/>
                </a:lnTo>
                <a:lnTo>
                  <a:pt x="19812" y="9144"/>
                </a:lnTo>
                <a:lnTo>
                  <a:pt x="1304543" y="9144"/>
                </a:lnTo>
                <a:lnTo>
                  <a:pt x="1304543" y="4572"/>
                </a:lnTo>
                <a:lnTo>
                  <a:pt x="1299971" y="0"/>
                </a:lnTo>
                <a:close/>
              </a:path>
              <a:path w="1304925" h="434340">
                <a:moveTo>
                  <a:pt x="19812" y="416051"/>
                </a:moveTo>
                <a:lnTo>
                  <a:pt x="9143" y="416051"/>
                </a:lnTo>
                <a:lnTo>
                  <a:pt x="19812" y="425195"/>
                </a:lnTo>
                <a:lnTo>
                  <a:pt x="19812" y="416051"/>
                </a:lnTo>
                <a:close/>
              </a:path>
              <a:path w="1304925" h="434340">
                <a:moveTo>
                  <a:pt x="1284731" y="416051"/>
                </a:moveTo>
                <a:lnTo>
                  <a:pt x="19812" y="416051"/>
                </a:lnTo>
                <a:lnTo>
                  <a:pt x="19812" y="425195"/>
                </a:lnTo>
                <a:lnTo>
                  <a:pt x="1284731" y="425195"/>
                </a:lnTo>
                <a:lnTo>
                  <a:pt x="1284731" y="416051"/>
                </a:lnTo>
                <a:close/>
              </a:path>
              <a:path w="1304925" h="434340">
                <a:moveTo>
                  <a:pt x="1284731" y="9144"/>
                </a:moveTo>
                <a:lnTo>
                  <a:pt x="1284731" y="425195"/>
                </a:lnTo>
                <a:lnTo>
                  <a:pt x="1295399" y="416051"/>
                </a:lnTo>
                <a:lnTo>
                  <a:pt x="1304543" y="416051"/>
                </a:lnTo>
                <a:lnTo>
                  <a:pt x="1304543" y="19812"/>
                </a:lnTo>
                <a:lnTo>
                  <a:pt x="1295399" y="19812"/>
                </a:lnTo>
                <a:lnTo>
                  <a:pt x="1284731" y="9144"/>
                </a:lnTo>
                <a:close/>
              </a:path>
              <a:path w="1304925" h="434340">
                <a:moveTo>
                  <a:pt x="1304543" y="416051"/>
                </a:moveTo>
                <a:lnTo>
                  <a:pt x="1295399" y="416051"/>
                </a:lnTo>
                <a:lnTo>
                  <a:pt x="1284731" y="425195"/>
                </a:lnTo>
                <a:lnTo>
                  <a:pt x="1304543" y="425195"/>
                </a:lnTo>
                <a:lnTo>
                  <a:pt x="1304543" y="416051"/>
                </a:lnTo>
                <a:close/>
              </a:path>
              <a:path w="1304925" h="434340">
                <a:moveTo>
                  <a:pt x="19812" y="9144"/>
                </a:moveTo>
                <a:lnTo>
                  <a:pt x="9143" y="19812"/>
                </a:lnTo>
                <a:lnTo>
                  <a:pt x="19812" y="19812"/>
                </a:lnTo>
                <a:lnTo>
                  <a:pt x="19812" y="9144"/>
                </a:lnTo>
                <a:close/>
              </a:path>
              <a:path w="1304925" h="434340">
                <a:moveTo>
                  <a:pt x="1284731" y="9144"/>
                </a:moveTo>
                <a:lnTo>
                  <a:pt x="19812" y="9144"/>
                </a:lnTo>
                <a:lnTo>
                  <a:pt x="19812" y="19812"/>
                </a:lnTo>
                <a:lnTo>
                  <a:pt x="1284731" y="19812"/>
                </a:lnTo>
                <a:lnTo>
                  <a:pt x="1284731" y="9144"/>
                </a:lnTo>
                <a:close/>
              </a:path>
              <a:path w="1304925" h="434340">
                <a:moveTo>
                  <a:pt x="1304543" y="9144"/>
                </a:moveTo>
                <a:lnTo>
                  <a:pt x="1284731" y="9144"/>
                </a:lnTo>
                <a:lnTo>
                  <a:pt x="1295399" y="19812"/>
                </a:lnTo>
                <a:lnTo>
                  <a:pt x="1304543" y="19812"/>
                </a:lnTo>
                <a:lnTo>
                  <a:pt x="1304543" y="9144"/>
                </a:lnTo>
                <a:close/>
              </a:path>
            </a:pathLst>
          </a:custGeom>
          <a:solidFill>
            <a:srgbClr val="00AF4F"/>
          </a:solidFill>
        </p:spPr>
        <p:txBody>
          <a:bodyPr wrap="square" lIns="0" tIns="0" rIns="0" bIns="0" rtlCol="0"/>
          <a:lstStyle/>
          <a:p>
            <a:endParaRPr sz="1539"/>
          </a:p>
        </p:txBody>
      </p:sp>
      <p:sp>
        <p:nvSpPr>
          <p:cNvPr id="41" name="object 41"/>
          <p:cNvSpPr txBox="1"/>
          <p:nvPr/>
        </p:nvSpPr>
        <p:spPr>
          <a:xfrm>
            <a:off x="3871250" y="5757703"/>
            <a:ext cx="925260" cy="276358"/>
          </a:xfrm>
          <a:prstGeom prst="rect">
            <a:avLst/>
          </a:prstGeom>
        </p:spPr>
        <p:txBody>
          <a:bodyPr vert="horz" wrap="square" lIns="0" tIns="0" rIns="0" bIns="0" rtlCol="0">
            <a:spAutoFit/>
          </a:bodyPr>
          <a:lstStyle/>
          <a:p>
            <a:pPr marL="10860" marR="4344" indent="184616"/>
            <a:r>
              <a:rPr sz="898" spc="4" dirty="0">
                <a:latin typeface="Arial"/>
                <a:cs typeface="Arial"/>
              </a:rPr>
              <a:t>C</a:t>
            </a:r>
            <a:r>
              <a:rPr sz="898" dirty="0">
                <a:latin typeface="Arial"/>
                <a:cs typeface="Arial"/>
              </a:rPr>
              <a:t>oa</a:t>
            </a:r>
            <a:r>
              <a:rPr sz="898" spc="-9" dirty="0">
                <a:latin typeface="Arial"/>
                <a:cs typeface="Arial"/>
              </a:rPr>
              <a:t>t</a:t>
            </a:r>
            <a:r>
              <a:rPr sz="898" dirty="0">
                <a:latin typeface="Arial"/>
                <a:cs typeface="Arial"/>
              </a:rPr>
              <a:t>ed</a:t>
            </a:r>
            <a:r>
              <a:rPr sz="898" spc="-17" dirty="0">
                <a:latin typeface="Arial"/>
                <a:cs typeface="Arial"/>
              </a:rPr>
              <a:t> </a:t>
            </a:r>
            <a:r>
              <a:rPr sz="898" dirty="0">
                <a:latin typeface="Arial"/>
                <a:cs typeface="Arial"/>
              </a:rPr>
              <a:t>F9 s</a:t>
            </a:r>
            <a:r>
              <a:rPr sz="898" spc="-13" dirty="0">
                <a:latin typeface="Arial"/>
                <a:cs typeface="Arial"/>
              </a:rPr>
              <a:t>y</a:t>
            </a:r>
            <a:r>
              <a:rPr sz="898" dirty="0">
                <a:latin typeface="Arial"/>
                <a:cs typeface="Arial"/>
              </a:rPr>
              <a:t>n</a:t>
            </a:r>
            <a:r>
              <a:rPr sz="898" spc="-9" dirty="0">
                <a:latin typeface="Arial"/>
                <a:cs typeface="Arial"/>
              </a:rPr>
              <a:t>t</a:t>
            </a:r>
            <a:r>
              <a:rPr sz="898" dirty="0">
                <a:latin typeface="Arial"/>
                <a:cs typeface="Arial"/>
              </a:rPr>
              <a:t>he</a:t>
            </a:r>
            <a:r>
              <a:rPr sz="898" spc="-9" dirty="0">
                <a:latin typeface="Arial"/>
                <a:cs typeface="Arial"/>
              </a:rPr>
              <a:t>t</a:t>
            </a:r>
            <a:r>
              <a:rPr sz="898" spc="4" dirty="0">
                <a:latin typeface="Arial"/>
                <a:cs typeface="Arial"/>
              </a:rPr>
              <a:t>i</a:t>
            </a:r>
            <a:r>
              <a:rPr sz="898" dirty="0">
                <a:latin typeface="Arial"/>
                <a:cs typeface="Arial"/>
              </a:rPr>
              <a:t>c</a:t>
            </a:r>
            <a:r>
              <a:rPr sz="898" spc="-4" dirty="0">
                <a:latin typeface="Arial"/>
                <a:cs typeface="Arial"/>
              </a:rPr>
              <a:t> </a:t>
            </a:r>
            <a:r>
              <a:rPr sz="898" spc="4" dirty="0">
                <a:latin typeface="Arial"/>
                <a:cs typeface="Arial"/>
              </a:rPr>
              <a:t>i</a:t>
            </a:r>
            <a:r>
              <a:rPr sz="898" dirty="0">
                <a:latin typeface="Arial"/>
                <a:cs typeface="Arial"/>
              </a:rPr>
              <a:t>ns</a:t>
            </a:r>
            <a:r>
              <a:rPr sz="898" spc="-9" dirty="0">
                <a:latin typeface="Arial"/>
                <a:cs typeface="Arial"/>
              </a:rPr>
              <a:t>t</a:t>
            </a:r>
            <a:r>
              <a:rPr sz="898" dirty="0">
                <a:latin typeface="Arial"/>
                <a:cs typeface="Arial"/>
              </a:rPr>
              <a:t>a</a:t>
            </a:r>
            <a:r>
              <a:rPr sz="898" spc="4" dirty="0">
                <a:latin typeface="Arial"/>
                <a:cs typeface="Arial"/>
              </a:rPr>
              <a:t>ll</a:t>
            </a:r>
            <a:r>
              <a:rPr sz="898" dirty="0">
                <a:latin typeface="Arial"/>
                <a:cs typeface="Arial"/>
              </a:rPr>
              <a:t>ed</a:t>
            </a:r>
            <a:endParaRPr sz="898">
              <a:latin typeface="Arial"/>
              <a:cs typeface="Arial"/>
            </a:endParaRPr>
          </a:p>
        </p:txBody>
      </p:sp>
      <p:sp>
        <p:nvSpPr>
          <p:cNvPr id="42" name="object 42"/>
          <p:cNvSpPr/>
          <p:nvPr/>
        </p:nvSpPr>
        <p:spPr>
          <a:xfrm>
            <a:off x="1681106" y="5696212"/>
            <a:ext cx="1318930" cy="384439"/>
          </a:xfrm>
          <a:custGeom>
            <a:avLst/>
            <a:gdLst/>
            <a:ahLst/>
            <a:cxnLst/>
            <a:rect l="l" t="t" r="r" b="b"/>
            <a:pathLst>
              <a:path w="1542414" h="449579">
                <a:moveTo>
                  <a:pt x="1539239" y="0"/>
                </a:moveTo>
                <a:lnTo>
                  <a:pt x="4572" y="0"/>
                </a:lnTo>
                <a:lnTo>
                  <a:pt x="0" y="4571"/>
                </a:lnTo>
                <a:lnTo>
                  <a:pt x="0" y="446531"/>
                </a:lnTo>
                <a:lnTo>
                  <a:pt x="4572" y="449579"/>
                </a:lnTo>
                <a:lnTo>
                  <a:pt x="1539239" y="449579"/>
                </a:lnTo>
                <a:lnTo>
                  <a:pt x="1542287" y="446531"/>
                </a:lnTo>
                <a:lnTo>
                  <a:pt x="1542287" y="440435"/>
                </a:lnTo>
                <a:lnTo>
                  <a:pt x="19812" y="440435"/>
                </a:lnTo>
                <a:lnTo>
                  <a:pt x="10668" y="431291"/>
                </a:lnTo>
                <a:lnTo>
                  <a:pt x="19812" y="431291"/>
                </a:lnTo>
                <a:lnTo>
                  <a:pt x="19812" y="19811"/>
                </a:lnTo>
                <a:lnTo>
                  <a:pt x="10668" y="19811"/>
                </a:lnTo>
                <a:lnTo>
                  <a:pt x="19812" y="9143"/>
                </a:lnTo>
                <a:lnTo>
                  <a:pt x="1542287" y="9143"/>
                </a:lnTo>
                <a:lnTo>
                  <a:pt x="1542287" y="4571"/>
                </a:lnTo>
                <a:lnTo>
                  <a:pt x="1539239" y="0"/>
                </a:lnTo>
                <a:close/>
              </a:path>
              <a:path w="1542414" h="449579">
                <a:moveTo>
                  <a:pt x="19812" y="431291"/>
                </a:moveTo>
                <a:lnTo>
                  <a:pt x="10668" y="431291"/>
                </a:lnTo>
                <a:lnTo>
                  <a:pt x="19812" y="440435"/>
                </a:lnTo>
                <a:lnTo>
                  <a:pt x="19812" y="431291"/>
                </a:lnTo>
                <a:close/>
              </a:path>
              <a:path w="1542414" h="449579">
                <a:moveTo>
                  <a:pt x="1523999" y="431291"/>
                </a:moveTo>
                <a:lnTo>
                  <a:pt x="19812" y="431291"/>
                </a:lnTo>
                <a:lnTo>
                  <a:pt x="19812" y="440435"/>
                </a:lnTo>
                <a:lnTo>
                  <a:pt x="1523999" y="440435"/>
                </a:lnTo>
                <a:lnTo>
                  <a:pt x="1523999" y="431291"/>
                </a:lnTo>
                <a:close/>
              </a:path>
              <a:path w="1542414" h="449579">
                <a:moveTo>
                  <a:pt x="1523999" y="9143"/>
                </a:moveTo>
                <a:lnTo>
                  <a:pt x="1523999" y="440435"/>
                </a:lnTo>
                <a:lnTo>
                  <a:pt x="1533143" y="431291"/>
                </a:lnTo>
                <a:lnTo>
                  <a:pt x="1542287" y="431291"/>
                </a:lnTo>
                <a:lnTo>
                  <a:pt x="1542287" y="19811"/>
                </a:lnTo>
                <a:lnTo>
                  <a:pt x="1533143" y="19811"/>
                </a:lnTo>
                <a:lnTo>
                  <a:pt x="1523999" y="9143"/>
                </a:lnTo>
                <a:close/>
              </a:path>
              <a:path w="1542414" h="449579">
                <a:moveTo>
                  <a:pt x="1542287" y="431291"/>
                </a:moveTo>
                <a:lnTo>
                  <a:pt x="1533143" y="431291"/>
                </a:lnTo>
                <a:lnTo>
                  <a:pt x="1523999" y="440435"/>
                </a:lnTo>
                <a:lnTo>
                  <a:pt x="1542287" y="440435"/>
                </a:lnTo>
                <a:lnTo>
                  <a:pt x="1542287" y="431291"/>
                </a:lnTo>
                <a:close/>
              </a:path>
              <a:path w="1542414" h="449579">
                <a:moveTo>
                  <a:pt x="19812" y="9143"/>
                </a:moveTo>
                <a:lnTo>
                  <a:pt x="10668" y="19811"/>
                </a:lnTo>
                <a:lnTo>
                  <a:pt x="19812" y="19811"/>
                </a:lnTo>
                <a:lnTo>
                  <a:pt x="19812" y="9143"/>
                </a:lnTo>
                <a:close/>
              </a:path>
              <a:path w="1542414" h="449579">
                <a:moveTo>
                  <a:pt x="1523999" y="9143"/>
                </a:moveTo>
                <a:lnTo>
                  <a:pt x="19812" y="9143"/>
                </a:lnTo>
                <a:lnTo>
                  <a:pt x="19812" y="19811"/>
                </a:lnTo>
                <a:lnTo>
                  <a:pt x="1523999" y="19811"/>
                </a:lnTo>
                <a:lnTo>
                  <a:pt x="1523999" y="9143"/>
                </a:lnTo>
                <a:close/>
              </a:path>
              <a:path w="1542414" h="449579">
                <a:moveTo>
                  <a:pt x="1542287" y="9143"/>
                </a:moveTo>
                <a:lnTo>
                  <a:pt x="1523999" y="9143"/>
                </a:lnTo>
                <a:lnTo>
                  <a:pt x="1533143" y="19811"/>
                </a:lnTo>
                <a:lnTo>
                  <a:pt x="1542287" y="19811"/>
                </a:lnTo>
                <a:lnTo>
                  <a:pt x="1542287" y="9143"/>
                </a:lnTo>
                <a:close/>
              </a:path>
            </a:pathLst>
          </a:custGeom>
          <a:solidFill>
            <a:srgbClr val="FF0000"/>
          </a:solidFill>
        </p:spPr>
        <p:txBody>
          <a:bodyPr wrap="square" lIns="0" tIns="0" rIns="0" bIns="0" rtlCol="0"/>
          <a:lstStyle/>
          <a:p>
            <a:endParaRPr sz="1539"/>
          </a:p>
        </p:txBody>
      </p:sp>
      <p:sp>
        <p:nvSpPr>
          <p:cNvPr id="43" name="object 43"/>
          <p:cNvSpPr txBox="1"/>
          <p:nvPr/>
        </p:nvSpPr>
        <p:spPr>
          <a:xfrm>
            <a:off x="1834742" y="5750141"/>
            <a:ext cx="1013225" cy="276358"/>
          </a:xfrm>
          <a:prstGeom prst="rect">
            <a:avLst/>
          </a:prstGeom>
        </p:spPr>
        <p:txBody>
          <a:bodyPr vert="horz" wrap="square" lIns="0" tIns="0" rIns="0" bIns="0" rtlCol="0">
            <a:spAutoFit/>
          </a:bodyPr>
          <a:lstStyle/>
          <a:p>
            <a:pPr marL="10860" marR="4344" indent="145521"/>
            <a:r>
              <a:rPr sz="898" dirty="0">
                <a:latin typeface="Arial"/>
                <a:cs typeface="Arial"/>
              </a:rPr>
              <a:t>T</a:t>
            </a:r>
            <a:r>
              <a:rPr sz="898" spc="-4" dirty="0">
                <a:latin typeface="Arial"/>
                <a:cs typeface="Arial"/>
              </a:rPr>
              <a:t>r</a:t>
            </a:r>
            <a:r>
              <a:rPr sz="898" dirty="0">
                <a:latin typeface="Arial"/>
                <a:cs typeface="Arial"/>
              </a:rPr>
              <a:t>ad</a:t>
            </a:r>
            <a:r>
              <a:rPr sz="898" spc="4" dirty="0">
                <a:latin typeface="Arial"/>
                <a:cs typeface="Arial"/>
              </a:rPr>
              <a:t>i</a:t>
            </a:r>
            <a:r>
              <a:rPr sz="898" spc="-9" dirty="0">
                <a:latin typeface="Arial"/>
                <a:cs typeface="Arial"/>
              </a:rPr>
              <a:t>t</a:t>
            </a:r>
            <a:r>
              <a:rPr sz="898" spc="4" dirty="0">
                <a:latin typeface="Arial"/>
                <a:cs typeface="Arial"/>
              </a:rPr>
              <a:t>i</a:t>
            </a:r>
            <a:r>
              <a:rPr sz="898" dirty="0">
                <a:latin typeface="Arial"/>
                <a:cs typeface="Arial"/>
              </a:rPr>
              <a:t>onal</a:t>
            </a:r>
            <a:r>
              <a:rPr sz="898" spc="-21" dirty="0">
                <a:latin typeface="Arial"/>
                <a:cs typeface="Arial"/>
              </a:rPr>
              <a:t> </a:t>
            </a:r>
            <a:r>
              <a:rPr sz="898" dirty="0">
                <a:latin typeface="Arial"/>
                <a:cs typeface="Arial"/>
              </a:rPr>
              <a:t>F9 S</a:t>
            </a:r>
            <a:r>
              <a:rPr sz="898" spc="-13" dirty="0">
                <a:latin typeface="Arial"/>
                <a:cs typeface="Arial"/>
              </a:rPr>
              <a:t>y</a:t>
            </a:r>
            <a:r>
              <a:rPr sz="898" dirty="0">
                <a:latin typeface="Arial"/>
                <a:cs typeface="Arial"/>
              </a:rPr>
              <a:t>n</a:t>
            </a:r>
            <a:r>
              <a:rPr sz="898" spc="-9" dirty="0">
                <a:latin typeface="Arial"/>
                <a:cs typeface="Arial"/>
              </a:rPr>
              <a:t>t</a:t>
            </a:r>
            <a:r>
              <a:rPr sz="898" dirty="0">
                <a:latin typeface="Arial"/>
                <a:cs typeface="Arial"/>
              </a:rPr>
              <a:t>he</a:t>
            </a:r>
            <a:r>
              <a:rPr sz="898" spc="-9" dirty="0">
                <a:latin typeface="Arial"/>
                <a:cs typeface="Arial"/>
              </a:rPr>
              <a:t>t</a:t>
            </a:r>
            <a:r>
              <a:rPr sz="898" spc="4" dirty="0">
                <a:latin typeface="Arial"/>
                <a:cs typeface="Arial"/>
              </a:rPr>
              <a:t>i</a:t>
            </a:r>
            <a:r>
              <a:rPr sz="898" dirty="0">
                <a:latin typeface="Arial"/>
                <a:cs typeface="Arial"/>
              </a:rPr>
              <a:t>c</a:t>
            </a:r>
            <a:r>
              <a:rPr sz="898" spc="-17" dirty="0">
                <a:latin typeface="Arial"/>
                <a:cs typeface="Arial"/>
              </a:rPr>
              <a:t> </a:t>
            </a:r>
            <a:r>
              <a:rPr sz="898" spc="-9" dirty="0">
                <a:latin typeface="Arial"/>
                <a:cs typeface="Arial"/>
              </a:rPr>
              <a:t>w</a:t>
            </a:r>
            <a:r>
              <a:rPr sz="898" spc="4" dirty="0">
                <a:latin typeface="Arial"/>
                <a:cs typeface="Arial"/>
              </a:rPr>
              <a:t>i</a:t>
            </a:r>
            <a:r>
              <a:rPr sz="898" spc="-9" dirty="0">
                <a:latin typeface="Arial"/>
                <a:cs typeface="Arial"/>
              </a:rPr>
              <a:t>t</a:t>
            </a:r>
            <a:r>
              <a:rPr sz="898" dirty="0">
                <a:latin typeface="Arial"/>
                <a:cs typeface="Arial"/>
              </a:rPr>
              <a:t>h</a:t>
            </a:r>
            <a:r>
              <a:rPr sz="898" spc="13" dirty="0">
                <a:latin typeface="Arial"/>
                <a:cs typeface="Arial"/>
              </a:rPr>
              <a:t> </a:t>
            </a:r>
            <a:r>
              <a:rPr sz="898" dirty="0">
                <a:latin typeface="Arial"/>
                <a:cs typeface="Arial"/>
              </a:rPr>
              <a:t>nano</a:t>
            </a:r>
            <a:endParaRPr sz="898">
              <a:latin typeface="Arial"/>
              <a:cs typeface="Arial"/>
            </a:endParaRPr>
          </a:p>
        </p:txBody>
      </p:sp>
      <p:sp>
        <p:nvSpPr>
          <p:cNvPr id="44" name="object 44"/>
          <p:cNvSpPr/>
          <p:nvPr/>
        </p:nvSpPr>
        <p:spPr>
          <a:xfrm>
            <a:off x="5550255" y="5709244"/>
            <a:ext cx="1301011" cy="386067"/>
          </a:xfrm>
          <a:custGeom>
            <a:avLst/>
            <a:gdLst/>
            <a:ahLst/>
            <a:cxnLst/>
            <a:rect l="l" t="t" r="r" b="b"/>
            <a:pathLst>
              <a:path w="1521459" h="451484">
                <a:moveTo>
                  <a:pt x="1516379" y="0"/>
                </a:moveTo>
                <a:lnTo>
                  <a:pt x="4572" y="0"/>
                </a:lnTo>
                <a:lnTo>
                  <a:pt x="0" y="4571"/>
                </a:lnTo>
                <a:lnTo>
                  <a:pt x="0" y="446531"/>
                </a:lnTo>
                <a:lnTo>
                  <a:pt x="4572" y="451103"/>
                </a:lnTo>
                <a:lnTo>
                  <a:pt x="1516379" y="451103"/>
                </a:lnTo>
                <a:lnTo>
                  <a:pt x="1520951" y="446531"/>
                </a:lnTo>
                <a:lnTo>
                  <a:pt x="1520951" y="440435"/>
                </a:lnTo>
                <a:lnTo>
                  <a:pt x="19812" y="440435"/>
                </a:lnTo>
                <a:lnTo>
                  <a:pt x="10667" y="431291"/>
                </a:lnTo>
                <a:lnTo>
                  <a:pt x="19812" y="431291"/>
                </a:lnTo>
                <a:lnTo>
                  <a:pt x="19812" y="19811"/>
                </a:lnTo>
                <a:lnTo>
                  <a:pt x="10667" y="19811"/>
                </a:lnTo>
                <a:lnTo>
                  <a:pt x="19812" y="10667"/>
                </a:lnTo>
                <a:lnTo>
                  <a:pt x="1520951" y="10667"/>
                </a:lnTo>
                <a:lnTo>
                  <a:pt x="1520951" y="4571"/>
                </a:lnTo>
                <a:lnTo>
                  <a:pt x="1516379" y="0"/>
                </a:lnTo>
                <a:close/>
              </a:path>
              <a:path w="1521459" h="451484">
                <a:moveTo>
                  <a:pt x="19812" y="431291"/>
                </a:moveTo>
                <a:lnTo>
                  <a:pt x="10667" y="431291"/>
                </a:lnTo>
                <a:lnTo>
                  <a:pt x="19812" y="440435"/>
                </a:lnTo>
                <a:lnTo>
                  <a:pt x="19812" y="431291"/>
                </a:lnTo>
                <a:close/>
              </a:path>
              <a:path w="1521459" h="451484">
                <a:moveTo>
                  <a:pt x="1501139" y="431291"/>
                </a:moveTo>
                <a:lnTo>
                  <a:pt x="19812" y="431291"/>
                </a:lnTo>
                <a:lnTo>
                  <a:pt x="19812" y="440435"/>
                </a:lnTo>
                <a:lnTo>
                  <a:pt x="1501139" y="440435"/>
                </a:lnTo>
                <a:lnTo>
                  <a:pt x="1501139" y="431291"/>
                </a:lnTo>
                <a:close/>
              </a:path>
              <a:path w="1521459" h="451484">
                <a:moveTo>
                  <a:pt x="1501139" y="10667"/>
                </a:moveTo>
                <a:lnTo>
                  <a:pt x="1501139" y="440435"/>
                </a:lnTo>
                <a:lnTo>
                  <a:pt x="1511807" y="431291"/>
                </a:lnTo>
                <a:lnTo>
                  <a:pt x="1520951" y="431291"/>
                </a:lnTo>
                <a:lnTo>
                  <a:pt x="1520951" y="19811"/>
                </a:lnTo>
                <a:lnTo>
                  <a:pt x="1511807" y="19811"/>
                </a:lnTo>
                <a:lnTo>
                  <a:pt x="1501139" y="10667"/>
                </a:lnTo>
                <a:close/>
              </a:path>
              <a:path w="1521459" h="451484">
                <a:moveTo>
                  <a:pt x="1520951" y="431291"/>
                </a:moveTo>
                <a:lnTo>
                  <a:pt x="1511807" y="431291"/>
                </a:lnTo>
                <a:lnTo>
                  <a:pt x="1501139" y="440435"/>
                </a:lnTo>
                <a:lnTo>
                  <a:pt x="1520951" y="440435"/>
                </a:lnTo>
                <a:lnTo>
                  <a:pt x="1520951" y="431291"/>
                </a:lnTo>
                <a:close/>
              </a:path>
              <a:path w="1521459" h="451484">
                <a:moveTo>
                  <a:pt x="19812" y="10667"/>
                </a:moveTo>
                <a:lnTo>
                  <a:pt x="10667" y="19811"/>
                </a:lnTo>
                <a:lnTo>
                  <a:pt x="19812" y="19811"/>
                </a:lnTo>
                <a:lnTo>
                  <a:pt x="19812" y="10667"/>
                </a:lnTo>
                <a:close/>
              </a:path>
              <a:path w="1521459" h="451484">
                <a:moveTo>
                  <a:pt x="1501139" y="10667"/>
                </a:moveTo>
                <a:lnTo>
                  <a:pt x="19812" y="10667"/>
                </a:lnTo>
                <a:lnTo>
                  <a:pt x="19812" y="19811"/>
                </a:lnTo>
                <a:lnTo>
                  <a:pt x="1501139" y="19811"/>
                </a:lnTo>
                <a:lnTo>
                  <a:pt x="1501139" y="10667"/>
                </a:lnTo>
                <a:close/>
              </a:path>
              <a:path w="1521459" h="451484">
                <a:moveTo>
                  <a:pt x="1520951" y="10667"/>
                </a:moveTo>
                <a:lnTo>
                  <a:pt x="1501139" y="10667"/>
                </a:lnTo>
                <a:lnTo>
                  <a:pt x="1511807" y="19811"/>
                </a:lnTo>
                <a:lnTo>
                  <a:pt x="1520951" y="19811"/>
                </a:lnTo>
                <a:lnTo>
                  <a:pt x="1520951" y="10667"/>
                </a:lnTo>
                <a:close/>
              </a:path>
            </a:pathLst>
          </a:custGeom>
          <a:solidFill>
            <a:srgbClr val="FF0000"/>
          </a:solidFill>
        </p:spPr>
        <p:txBody>
          <a:bodyPr wrap="square" lIns="0" tIns="0" rIns="0" bIns="0" rtlCol="0"/>
          <a:lstStyle/>
          <a:p>
            <a:endParaRPr sz="1539"/>
          </a:p>
        </p:txBody>
      </p:sp>
      <p:sp>
        <p:nvSpPr>
          <p:cNvPr id="45" name="object 45"/>
          <p:cNvSpPr txBox="1"/>
          <p:nvPr/>
        </p:nvSpPr>
        <p:spPr>
          <a:xfrm>
            <a:off x="5694722" y="5763506"/>
            <a:ext cx="1013225" cy="276358"/>
          </a:xfrm>
          <a:prstGeom prst="rect">
            <a:avLst/>
          </a:prstGeom>
        </p:spPr>
        <p:txBody>
          <a:bodyPr vert="horz" wrap="square" lIns="0" tIns="0" rIns="0" bIns="0" rtlCol="0">
            <a:spAutoFit/>
          </a:bodyPr>
          <a:lstStyle/>
          <a:p>
            <a:pPr marL="10860" marR="4344" indent="145521"/>
            <a:r>
              <a:rPr sz="898" dirty="0">
                <a:latin typeface="Arial"/>
                <a:cs typeface="Arial"/>
              </a:rPr>
              <a:t>T</a:t>
            </a:r>
            <a:r>
              <a:rPr sz="898" spc="-4" dirty="0">
                <a:latin typeface="Arial"/>
                <a:cs typeface="Arial"/>
              </a:rPr>
              <a:t>r</a:t>
            </a:r>
            <a:r>
              <a:rPr sz="898" dirty="0">
                <a:latin typeface="Arial"/>
                <a:cs typeface="Arial"/>
              </a:rPr>
              <a:t>ad</a:t>
            </a:r>
            <a:r>
              <a:rPr sz="898" spc="4" dirty="0">
                <a:latin typeface="Arial"/>
                <a:cs typeface="Arial"/>
              </a:rPr>
              <a:t>i</a:t>
            </a:r>
            <a:r>
              <a:rPr sz="898" spc="-9" dirty="0">
                <a:latin typeface="Arial"/>
                <a:cs typeface="Arial"/>
              </a:rPr>
              <a:t>t</a:t>
            </a:r>
            <a:r>
              <a:rPr sz="898" spc="4" dirty="0">
                <a:latin typeface="Arial"/>
                <a:cs typeface="Arial"/>
              </a:rPr>
              <a:t>i</a:t>
            </a:r>
            <a:r>
              <a:rPr sz="898" dirty="0">
                <a:latin typeface="Arial"/>
                <a:cs typeface="Arial"/>
              </a:rPr>
              <a:t>onal</a:t>
            </a:r>
            <a:r>
              <a:rPr sz="898" spc="-21" dirty="0">
                <a:latin typeface="Arial"/>
                <a:cs typeface="Arial"/>
              </a:rPr>
              <a:t> </a:t>
            </a:r>
            <a:r>
              <a:rPr sz="898" dirty="0">
                <a:latin typeface="Arial"/>
                <a:cs typeface="Arial"/>
              </a:rPr>
              <a:t>F9 S</a:t>
            </a:r>
            <a:r>
              <a:rPr sz="898" spc="-13" dirty="0">
                <a:latin typeface="Arial"/>
                <a:cs typeface="Arial"/>
              </a:rPr>
              <a:t>y</a:t>
            </a:r>
            <a:r>
              <a:rPr sz="898" dirty="0">
                <a:latin typeface="Arial"/>
                <a:cs typeface="Arial"/>
              </a:rPr>
              <a:t>n</a:t>
            </a:r>
            <a:r>
              <a:rPr sz="898" spc="-9" dirty="0">
                <a:latin typeface="Arial"/>
                <a:cs typeface="Arial"/>
              </a:rPr>
              <a:t>t</a:t>
            </a:r>
            <a:r>
              <a:rPr sz="898" dirty="0">
                <a:latin typeface="Arial"/>
                <a:cs typeface="Arial"/>
              </a:rPr>
              <a:t>he</a:t>
            </a:r>
            <a:r>
              <a:rPr sz="898" spc="-9" dirty="0">
                <a:latin typeface="Arial"/>
                <a:cs typeface="Arial"/>
              </a:rPr>
              <a:t>t</a:t>
            </a:r>
            <a:r>
              <a:rPr sz="898" spc="4" dirty="0">
                <a:latin typeface="Arial"/>
                <a:cs typeface="Arial"/>
              </a:rPr>
              <a:t>i</a:t>
            </a:r>
            <a:r>
              <a:rPr sz="898" dirty="0">
                <a:latin typeface="Arial"/>
                <a:cs typeface="Arial"/>
              </a:rPr>
              <a:t>c</a:t>
            </a:r>
            <a:r>
              <a:rPr sz="898" spc="-17" dirty="0">
                <a:latin typeface="Arial"/>
                <a:cs typeface="Arial"/>
              </a:rPr>
              <a:t> </a:t>
            </a:r>
            <a:r>
              <a:rPr sz="898" spc="-9" dirty="0">
                <a:latin typeface="Arial"/>
                <a:cs typeface="Arial"/>
              </a:rPr>
              <a:t>w</a:t>
            </a:r>
            <a:r>
              <a:rPr sz="898" spc="4" dirty="0">
                <a:latin typeface="Arial"/>
                <a:cs typeface="Arial"/>
              </a:rPr>
              <a:t>i</a:t>
            </a:r>
            <a:r>
              <a:rPr sz="898" spc="-9" dirty="0">
                <a:latin typeface="Arial"/>
                <a:cs typeface="Arial"/>
              </a:rPr>
              <a:t>t</a:t>
            </a:r>
            <a:r>
              <a:rPr sz="898" dirty="0">
                <a:latin typeface="Arial"/>
                <a:cs typeface="Arial"/>
              </a:rPr>
              <a:t>h</a:t>
            </a:r>
            <a:r>
              <a:rPr sz="898" spc="13" dirty="0">
                <a:latin typeface="Arial"/>
                <a:cs typeface="Arial"/>
              </a:rPr>
              <a:t> </a:t>
            </a:r>
            <a:r>
              <a:rPr sz="898" dirty="0">
                <a:latin typeface="Arial"/>
                <a:cs typeface="Arial"/>
              </a:rPr>
              <a:t>nano</a:t>
            </a:r>
            <a:endParaRPr sz="898">
              <a:latin typeface="Arial"/>
              <a:cs typeface="Arial"/>
            </a:endParaRPr>
          </a:p>
        </p:txBody>
      </p:sp>
      <p:sp>
        <p:nvSpPr>
          <p:cNvPr id="46" name="object 46"/>
          <p:cNvSpPr txBox="1"/>
          <p:nvPr/>
        </p:nvSpPr>
        <p:spPr>
          <a:xfrm>
            <a:off x="6618628" y="5512397"/>
            <a:ext cx="294845" cy="138179"/>
          </a:xfrm>
          <a:prstGeom prst="rect">
            <a:avLst/>
          </a:prstGeom>
        </p:spPr>
        <p:txBody>
          <a:bodyPr vert="horz" wrap="square" lIns="0" tIns="0" rIns="0" bIns="0" rtlCol="0">
            <a:spAutoFit/>
          </a:bodyPr>
          <a:lstStyle/>
          <a:p>
            <a:pPr marL="10860"/>
            <a:r>
              <a:rPr sz="898" dirty="0">
                <a:latin typeface="Arial"/>
                <a:cs typeface="Arial"/>
              </a:rPr>
              <a:t>T</a:t>
            </a:r>
            <a:r>
              <a:rPr sz="898" spc="-9" dirty="0">
                <a:latin typeface="Arial"/>
                <a:cs typeface="Arial"/>
              </a:rPr>
              <a:t>I</a:t>
            </a:r>
            <a:r>
              <a:rPr sz="898" dirty="0">
                <a:latin typeface="Arial"/>
                <a:cs typeface="Arial"/>
              </a:rPr>
              <a:t>ME</a:t>
            </a:r>
            <a:endParaRPr sz="898">
              <a:latin typeface="Arial"/>
              <a:cs typeface="Arial"/>
            </a:endParaRPr>
          </a:p>
        </p:txBody>
      </p:sp>
    </p:spTree>
    <p:extLst>
      <p:ext uri="{BB962C8B-B14F-4D97-AF65-F5344CB8AC3E}">
        <p14:creationId xmlns:p14="http://schemas.microsoft.com/office/powerpoint/2010/main" val="3375921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7551" y="1496501"/>
            <a:ext cx="5224134" cy="4074962"/>
          </a:xfrm>
          <a:prstGeom prst="rect">
            <a:avLst/>
          </a:prstGeom>
        </p:spPr>
        <p:txBody>
          <a:bodyPr vert="horz" wrap="square" lIns="0" tIns="0" rIns="0" bIns="0" rtlCol="0">
            <a:spAutoFit/>
          </a:bodyPr>
          <a:lstStyle/>
          <a:p>
            <a:pPr marL="10860" marR="4344"/>
            <a:r>
              <a:rPr sz="1710" spc="-4" dirty="0">
                <a:solidFill>
                  <a:srgbClr val="3F3F3F"/>
                </a:solidFill>
                <a:latin typeface="Arial"/>
                <a:cs typeface="Arial"/>
              </a:rPr>
              <a:t>Th</a:t>
            </a:r>
            <a:r>
              <a:rPr sz="1710" dirty="0">
                <a:solidFill>
                  <a:srgbClr val="3F3F3F"/>
                </a:solidFill>
                <a:latin typeface="Arial"/>
                <a:cs typeface="Arial"/>
              </a:rPr>
              <a:t>e</a:t>
            </a:r>
            <a:r>
              <a:rPr sz="1710" spc="-13" dirty="0">
                <a:solidFill>
                  <a:srgbClr val="3F3F3F"/>
                </a:solidFill>
                <a:latin typeface="Arial"/>
                <a:cs typeface="Arial"/>
              </a:rPr>
              <a:t> </a:t>
            </a:r>
            <a:r>
              <a:rPr sz="1710" dirty="0">
                <a:solidFill>
                  <a:srgbClr val="3F3F3F"/>
                </a:solidFill>
                <a:latin typeface="Arial"/>
                <a:cs typeface="Arial"/>
              </a:rPr>
              <a:t>indus</a:t>
            </a:r>
            <a:r>
              <a:rPr sz="1710" spc="-9" dirty="0">
                <a:solidFill>
                  <a:srgbClr val="3F3F3F"/>
                </a:solidFill>
                <a:latin typeface="Arial"/>
                <a:cs typeface="Arial"/>
              </a:rPr>
              <a:t>t</a:t>
            </a:r>
            <a:r>
              <a:rPr sz="1710" dirty="0">
                <a:solidFill>
                  <a:srgbClr val="3F3F3F"/>
                </a:solidFill>
                <a:latin typeface="Arial"/>
                <a:cs typeface="Arial"/>
              </a:rPr>
              <a:t>ry</a:t>
            </a:r>
            <a:r>
              <a:rPr sz="1710" spc="-30"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rend</a:t>
            </a:r>
            <a:r>
              <a:rPr sz="1710" spc="-17" dirty="0">
                <a:solidFill>
                  <a:srgbClr val="3F3F3F"/>
                </a:solidFill>
                <a:latin typeface="Arial"/>
                <a:cs typeface="Arial"/>
              </a:rPr>
              <a:t> </a:t>
            </a:r>
            <a:r>
              <a:rPr sz="1710" dirty="0">
                <a:solidFill>
                  <a:srgbClr val="3F3F3F"/>
                </a:solidFill>
                <a:latin typeface="Arial"/>
                <a:cs typeface="Arial"/>
              </a:rPr>
              <a:t>is</a:t>
            </a:r>
            <a:r>
              <a:rPr sz="1710" spc="-13"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or</a:t>
            </a:r>
            <a:r>
              <a:rPr sz="1710" spc="-13" dirty="0">
                <a:solidFill>
                  <a:srgbClr val="3F3F3F"/>
                </a:solidFill>
                <a:latin typeface="Arial"/>
                <a:cs typeface="Arial"/>
              </a:rPr>
              <a:t> </a:t>
            </a:r>
            <a:r>
              <a:rPr sz="1710" dirty="0">
                <a:solidFill>
                  <a:srgbClr val="3F3F3F"/>
                </a:solidFill>
                <a:latin typeface="Arial"/>
                <a:cs typeface="Arial"/>
              </a:rPr>
              <a:t>increased</a:t>
            </a:r>
            <a:r>
              <a:rPr sz="1710" spc="-38" dirty="0">
                <a:solidFill>
                  <a:srgbClr val="3F3F3F"/>
                </a:solidFill>
                <a:latin typeface="Arial"/>
                <a:cs typeface="Arial"/>
              </a:rPr>
              <a:t> </a:t>
            </a:r>
            <a:r>
              <a:rPr sz="1710" spc="-4" dirty="0">
                <a:solidFill>
                  <a:srgbClr val="3F3F3F"/>
                </a:solidFill>
                <a:latin typeface="Arial"/>
                <a:cs typeface="Arial"/>
              </a:rPr>
              <a:t>G</a:t>
            </a:r>
            <a:r>
              <a:rPr sz="1710" dirty="0">
                <a:solidFill>
                  <a:srgbClr val="3F3F3F"/>
                </a:solidFill>
                <a:latin typeface="Arial"/>
                <a:cs typeface="Arial"/>
              </a:rPr>
              <a:t>T</a:t>
            </a:r>
            <a:r>
              <a:rPr sz="1710" spc="-47" dirty="0">
                <a:solidFill>
                  <a:srgbClr val="3F3F3F"/>
                </a:solidFill>
                <a:latin typeface="Arial"/>
                <a:cs typeface="Arial"/>
              </a:rPr>
              <a:t> </a:t>
            </a:r>
            <a:r>
              <a:rPr sz="1710" dirty="0">
                <a:solidFill>
                  <a:srgbClr val="3F3F3F"/>
                </a:solidFill>
                <a:latin typeface="Arial"/>
                <a:cs typeface="Arial"/>
              </a:rPr>
              <a:t>a</a:t>
            </a:r>
            <a:r>
              <a:rPr sz="1710" spc="-4" dirty="0">
                <a:solidFill>
                  <a:srgbClr val="3F3F3F"/>
                </a:solidFill>
                <a:latin typeface="Arial"/>
                <a:cs typeface="Arial"/>
              </a:rPr>
              <a:t>v</a:t>
            </a:r>
            <a:r>
              <a:rPr sz="1710" dirty="0">
                <a:solidFill>
                  <a:srgbClr val="3F3F3F"/>
                </a:solidFill>
                <a:latin typeface="Arial"/>
                <a:cs typeface="Arial"/>
              </a:rPr>
              <a:t>ailabili</a:t>
            </a:r>
            <a:r>
              <a:rPr sz="1710" spc="-9" dirty="0">
                <a:solidFill>
                  <a:srgbClr val="3F3F3F"/>
                </a:solidFill>
                <a:latin typeface="Arial"/>
                <a:cs typeface="Arial"/>
              </a:rPr>
              <a:t>t</a:t>
            </a:r>
            <a:r>
              <a:rPr sz="1710" dirty="0">
                <a:solidFill>
                  <a:srgbClr val="3F3F3F"/>
                </a:solidFill>
                <a:latin typeface="Arial"/>
                <a:cs typeface="Arial"/>
              </a:rPr>
              <a:t>y in</a:t>
            </a:r>
            <a:r>
              <a:rPr sz="1710" spc="-4" dirty="0">
                <a:solidFill>
                  <a:srgbClr val="3F3F3F"/>
                </a:solidFill>
                <a:latin typeface="Arial"/>
                <a:cs typeface="Arial"/>
              </a:rPr>
              <a:t> </a:t>
            </a:r>
            <a:r>
              <a:rPr sz="1710" dirty="0">
                <a:solidFill>
                  <a:srgbClr val="3F3F3F"/>
                </a:solidFill>
                <a:latin typeface="Arial"/>
                <a:cs typeface="Arial"/>
              </a:rPr>
              <a:t>all en</a:t>
            </a:r>
            <a:r>
              <a:rPr sz="1710" spc="-4" dirty="0">
                <a:solidFill>
                  <a:srgbClr val="3F3F3F"/>
                </a:solidFill>
                <a:latin typeface="Arial"/>
                <a:cs typeface="Arial"/>
              </a:rPr>
              <a:t>v</a:t>
            </a:r>
            <a:r>
              <a:rPr sz="1710" dirty="0">
                <a:solidFill>
                  <a:srgbClr val="3F3F3F"/>
                </a:solidFill>
                <a:latin typeface="Arial"/>
                <a:cs typeface="Arial"/>
              </a:rPr>
              <a:t>ironmen</a:t>
            </a:r>
            <a:r>
              <a:rPr sz="1710" spc="-9" dirty="0">
                <a:solidFill>
                  <a:srgbClr val="3F3F3F"/>
                </a:solidFill>
                <a:latin typeface="Arial"/>
                <a:cs typeface="Arial"/>
              </a:rPr>
              <a:t>t</a:t>
            </a:r>
            <a:r>
              <a:rPr sz="1710" dirty="0">
                <a:solidFill>
                  <a:srgbClr val="3F3F3F"/>
                </a:solidFill>
                <a:latin typeface="Arial"/>
                <a:cs typeface="Arial"/>
              </a:rPr>
              <a:t>s</a:t>
            </a:r>
            <a:r>
              <a:rPr sz="1710" spc="-34" dirty="0">
                <a:solidFill>
                  <a:srgbClr val="3F3F3F"/>
                </a:solidFill>
                <a:latin typeface="Arial"/>
                <a:cs typeface="Arial"/>
              </a:rPr>
              <a:t> </a:t>
            </a:r>
            <a:r>
              <a:rPr sz="1710" dirty="0">
                <a:solidFill>
                  <a:srgbClr val="3F3F3F"/>
                </a:solidFill>
                <a:latin typeface="Arial"/>
                <a:cs typeface="Arial"/>
              </a:rPr>
              <a:t>while</a:t>
            </a:r>
            <a:r>
              <a:rPr sz="1710" spc="-4" dirty="0">
                <a:solidFill>
                  <a:srgbClr val="3F3F3F"/>
                </a:solidFill>
                <a:latin typeface="Arial"/>
                <a:cs typeface="Arial"/>
              </a:rPr>
              <a:t> </a:t>
            </a:r>
            <a:r>
              <a:rPr sz="1710" dirty="0">
                <a:solidFill>
                  <a:srgbClr val="3F3F3F"/>
                </a:solidFill>
                <a:latin typeface="Arial"/>
                <a:cs typeface="Arial"/>
              </a:rPr>
              <a:t>using</a:t>
            </a:r>
            <a:r>
              <a:rPr sz="1710" spc="-17" dirty="0">
                <a:solidFill>
                  <a:srgbClr val="3F3F3F"/>
                </a:solidFill>
                <a:latin typeface="Arial"/>
                <a:cs typeface="Arial"/>
              </a:rPr>
              <a:t> </a:t>
            </a:r>
            <a:r>
              <a:rPr sz="1710" dirty="0">
                <a:solidFill>
                  <a:srgbClr val="3F3F3F"/>
                </a:solidFill>
                <a:latin typeface="Arial"/>
                <a:cs typeface="Arial"/>
              </a:rPr>
              <a:t>e</a:t>
            </a:r>
            <a:r>
              <a:rPr sz="1710" spc="-4" dirty="0">
                <a:solidFill>
                  <a:srgbClr val="3F3F3F"/>
                </a:solidFill>
                <a:latin typeface="Arial"/>
                <a:cs typeface="Arial"/>
              </a:rPr>
              <a:t>v</a:t>
            </a:r>
            <a:r>
              <a:rPr sz="1710" dirty="0">
                <a:solidFill>
                  <a:srgbClr val="3F3F3F"/>
                </a:solidFill>
                <a:latin typeface="Arial"/>
                <a:cs typeface="Arial"/>
              </a:rPr>
              <a:t>er</a:t>
            </a:r>
            <a:r>
              <a:rPr sz="1710" spc="-13" dirty="0">
                <a:solidFill>
                  <a:srgbClr val="3F3F3F"/>
                </a:solidFill>
                <a:latin typeface="Arial"/>
                <a:cs typeface="Arial"/>
              </a:rPr>
              <a:t> </a:t>
            </a:r>
            <a:r>
              <a:rPr sz="1710" dirty="0">
                <a:solidFill>
                  <a:srgbClr val="3F3F3F"/>
                </a:solidFill>
                <a:latin typeface="Arial"/>
                <a:cs typeface="Arial"/>
              </a:rPr>
              <a:t>newe</a:t>
            </a:r>
            <a:r>
              <a:rPr sz="1710" spc="-90" dirty="0">
                <a:solidFill>
                  <a:srgbClr val="3F3F3F"/>
                </a:solidFill>
                <a:latin typeface="Arial"/>
                <a:cs typeface="Arial"/>
              </a:rPr>
              <a:t>r</a:t>
            </a:r>
            <a:r>
              <a:rPr sz="1710" dirty="0">
                <a:solidFill>
                  <a:srgbClr val="3F3F3F"/>
                </a:solidFill>
                <a:latin typeface="Arial"/>
                <a:cs typeface="Arial"/>
              </a:rPr>
              <a:t>,</a:t>
            </a:r>
            <a:r>
              <a:rPr sz="1710" spc="-43" dirty="0">
                <a:solidFill>
                  <a:srgbClr val="3F3F3F"/>
                </a:solidFill>
                <a:latin typeface="Arial"/>
                <a:cs typeface="Arial"/>
              </a:rPr>
              <a:t> </a:t>
            </a:r>
            <a:r>
              <a:rPr sz="1710" dirty="0">
                <a:solidFill>
                  <a:srgbClr val="3F3F3F"/>
                </a:solidFill>
                <a:latin typeface="Arial"/>
                <a:cs typeface="Arial"/>
              </a:rPr>
              <a:t>more</a:t>
            </a:r>
            <a:r>
              <a:rPr sz="1710" spc="-26" dirty="0">
                <a:solidFill>
                  <a:srgbClr val="3F3F3F"/>
                </a:solidFill>
                <a:latin typeface="Arial"/>
                <a:cs typeface="Arial"/>
              </a:rPr>
              <a:t> </a:t>
            </a:r>
            <a:r>
              <a:rPr sz="1710" dirty="0">
                <a:solidFill>
                  <a:srgbClr val="3F3F3F"/>
                </a:solidFill>
                <a:latin typeface="Arial"/>
                <a:cs typeface="Arial"/>
              </a:rPr>
              <a:t>complex and</a:t>
            </a:r>
            <a:r>
              <a:rPr sz="1710" spc="-17" dirty="0">
                <a:solidFill>
                  <a:srgbClr val="3F3F3F"/>
                </a:solidFill>
                <a:latin typeface="Arial"/>
                <a:cs typeface="Arial"/>
              </a:rPr>
              <a:t> </a:t>
            </a:r>
            <a:r>
              <a:rPr sz="1710" dirty="0">
                <a:solidFill>
                  <a:srgbClr val="3F3F3F"/>
                </a:solidFill>
                <a:latin typeface="Arial"/>
                <a:cs typeface="Arial"/>
              </a:rPr>
              <a:t>sensi</a:t>
            </a:r>
            <a:r>
              <a:rPr sz="1710" spc="-9" dirty="0">
                <a:solidFill>
                  <a:srgbClr val="3F3F3F"/>
                </a:solidFill>
                <a:latin typeface="Arial"/>
                <a:cs typeface="Arial"/>
              </a:rPr>
              <a:t>t</a:t>
            </a:r>
            <a:r>
              <a:rPr sz="1710" dirty="0">
                <a:solidFill>
                  <a:srgbClr val="3F3F3F"/>
                </a:solidFill>
                <a:latin typeface="Arial"/>
                <a:cs typeface="Arial"/>
              </a:rPr>
              <a:t>i</a:t>
            </a:r>
            <a:r>
              <a:rPr sz="1710" spc="-4" dirty="0">
                <a:solidFill>
                  <a:srgbClr val="3F3F3F"/>
                </a:solidFill>
                <a:latin typeface="Arial"/>
                <a:cs typeface="Arial"/>
              </a:rPr>
              <a:t>v</a:t>
            </a:r>
            <a:r>
              <a:rPr sz="1710" dirty="0">
                <a:solidFill>
                  <a:srgbClr val="3F3F3F"/>
                </a:solidFill>
                <a:latin typeface="Arial"/>
                <a:cs typeface="Arial"/>
              </a:rPr>
              <a:t>e</a:t>
            </a:r>
            <a:r>
              <a:rPr sz="1710" spc="-17" dirty="0">
                <a:solidFill>
                  <a:srgbClr val="3F3F3F"/>
                </a:solidFill>
                <a:latin typeface="Arial"/>
                <a:cs typeface="Arial"/>
              </a:rPr>
              <a:t> </a:t>
            </a:r>
            <a:r>
              <a:rPr sz="1710" dirty="0">
                <a:solidFill>
                  <a:srgbClr val="3F3F3F"/>
                </a:solidFill>
                <a:latin typeface="Arial"/>
                <a:cs typeface="Arial"/>
              </a:rPr>
              <a:t>gas</a:t>
            </a:r>
            <a:r>
              <a:rPr sz="1710" spc="-21"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urbines.</a:t>
            </a:r>
            <a:endParaRPr sz="1710">
              <a:latin typeface="Arial"/>
              <a:cs typeface="Arial"/>
            </a:endParaRPr>
          </a:p>
          <a:p>
            <a:pPr>
              <a:spcBef>
                <a:spcPts val="21"/>
              </a:spcBef>
            </a:pPr>
            <a:endParaRPr sz="2480">
              <a:latin typeface="Times New Roman"/>
              <a:cs typeface="Times New Roman"/>
            </a:endParaRPr>
          </a:p>
          <a:p>
            <a:pPr marL="10860"/>
            <a:r>
              <a:rPr sz="1710" spc="-4" dirty="0">
                <a:solidFill>
                  <a:srgbClr val="3F3F3F"/>
                </a:solidFill>
                <a:latin typeface="Arial"/>
                <a:cs typeface="Arial"/>
              </a:rPr>
              <a:t>Thi</a:t>
            </a:r>
            <a:r>
              <a:rPr sz="1710" dirty="0">
                <a:solidFill>
                  <a:srgbClr val="3F3F3F"/>
                </a:solidFill>
                <a:latin typeface="Arial"/>
                <a:cs typeface="Arial"/>
              </a:rPr>
              <a:t>s</a:t>
            </a:r>
            <a:r>
              <a:rPr sz="1710" spc="-9" dirty="0">
                <a:solidFill>
                  <a:srgbClr val="3F3F3F"/>
                </a:solidFill>
                <a:latin typeface="Arial"/>
                <a:cs typeface="Arial"/>
              </a:rPr>
              <a:t> </a:t>
            </a:r>
            <a:r>
              <a:rPr sz="1710" dirty="0">
                <a:solidFill>
                  <a:srgbClr val="3F3F3F"/>
                </a:solidFill>
                <a:latin typeface="Arial"/>
                <a:cs typeface="Arial"/>
              </a:rPr>
              <a:t>resul</a:t>
            </a:r>
            <a:r>
              <a:rPr sz="1710" spc="-9" dirty="0">
                <a:solidFill>
                  <a:srgbClr val="3F3F3F"/>
                </a:solidFill>
                <a:latin typeface="Arial"/>
                <a:cs typeface="Arial"/>
              </a:rPr>
              <a:t>t</a:t>
            </a:r>
            <a:r>
              <a:rPr sz="1710" dirty="0">
                <a:solidFill>
                  <a:srgbClr val="3F3F3F"/>
                </a:solidFill>
                <a:latin typeface="Arial"/>
                <a:cs typeface="Arial"/>
              </a:rPr>
              <a:t>s</a:t>
            </a:r>
            <a:r>
              <a:rPr sz="1710" spc="-21" dirty="0">
                <a:solidFill>
                  <a:srgbClr val="3F3F3F"/>
                </a:solidFill>
                <a:latin typeface="Arial"/>
                <a:cs typeface="Arial"/>
              </a:rPr>
              <a:t> </a:t>
            </a:r>
            <a:r>
              <a:rPr sz="1710" dirty="0">
                <a:solidFill>
                  <a:srgbClr val="3F3F3F"/>
                </a:solidFill>
                <a:latin typeface="Arial"/>
                <a:cs typeface="Arial"/>
              </a:rPr>
              <a:t>in</a:t>
            </a:r>
            <a:r>
              <a:rPr sz="1710" spc="-4" dirty="0">
                <a:solidFill>
                  <a:srgbClr val="3F3F3F"/>
                </a:solidFill>
                <a:latin typeface="Arial"/>
                <a:cs typeface="Arial"/>
              </a:rPr>
              <a:t> </a:t>
            </a:r>
            <a:r>
              <a:rPr sz="1710" dirty="0">
                <a:solidFill>
                  <a:srgbClr val="3F3F3F"/>
                </a:solidFill>
                <a:latin typeface="Arial"/>
                <a:cs typeface="Arial"/>
              </a:rPr>
              <a:t>a</a:t>
            </a:r>
            <a:r>
              <a:rPr sz="1710" spc="-4" dirty="0">
                <a:solidFill>
                  <a:srgbClr val="3F3F3F"/>
                </a:solidFill>
                <a:latin typeface="Arial"/>
                <a:cs typeface="Arial"/>
              </a:rPr>
              <a:t> </a:t>
            </a:r>
            <a:r>
              <a:rPr sz="1710" dirty="0">
                <a:solidFill>
                  <a:srgbClr val="3F3F3F"/>
                </a:solidFill>
                <a:latin typeface="Arial"/>
                <a:cs typeface="Arial"/>
              </a:rPr>
              <a:t>need</a:t>
            </a:r>
            <a:r>
              <a:rPr sz="1710" spc="-26"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or</a:t>
            </a:r>
            <a:r>
              <a:rPr sz="1710" spc="21" dirty="0">
                <a:solidFill>
                  <a:srgbClr val="3F3F3F"/>
                </a:solidFill>
                <a:latin typeface="Arial"/>
                <a:cs typeface="Arial"/>
              </a:rPr>
              <a:t>:</a:t>
            </a:r>
            <a:r>
              <a:rPr sz="1710" dirty="0">
                <a:solidFill>
                  <a:srgbClr val="3F3F3F"/>
                </a:solidFill>
                <a:latin typeface="Arial"/>
                <a:cs typeface="Arial"/>
              </a:rPr>
              <a:t>-</a:t>
            </a:r>
            <a:endParaRPr sz="1710">
              <a:latin typeface="Arial"/>
              <a:cs typeface="Arial"/>
            </a:endParaRPr>
          </a:p>
          <a:p>
            <a:pPr>
              <a:spcBef>
                <a:spcPts val="21"/>
              </a:spcBef>
            </a:pPr>
            <a:endParaRPr sz="2480">
              <a:latin typeface="Times New Roman"/>
              <a:cs typeface="Times New Roman"/>
            </a:endParaRPr>
          </a:p>
          <a:p>
            <a:pPr marL="240001" indent="-229141">
              <a:buAutoNum type="arabicPeriod"/>
              <a:tabLst>
                <a:tab pos="240544" algn="l"/>
              </a:tabLst>
            </a:pPr>
            <a:r>
              <a:rPr sz="1710" dirty="0">
                <a:solidFill>
                  <a:srgbClr val="3F3F3F"/>
                </a:solidFill>
                <a:latin typeface="Arial"/>
                <a:cs typeface="Arial"/>
              </a:rPr>
              <a:t>Higher</a:t>
            </a:r>
            <a:r>
              <a:rPr sz="1710" spc="-21" dirty="0">
                <a:solidFill>
                  <a:srgbClr val="3F3F3F"/>
                </a:solidFill>
                <a:latin typeface="Arial"/>
                <a:cs typeface="Arial"/>
              </a:rPr>
              <a:t> </a:t>
            </a:r>
            <a:r>
              <a:rPr sz="1710" dirty="0">
                <a:solidFill>
                  <a:srgbClr val="3F3F3F"/>
                </a:solidFill>
                <a:latin typeface="Arial"/>
                <a:cs typeface="Arial"/>
              </a:rPr>
              <a:t>e</a:t>
            </a:r>
            <a:r>
              <a:rPr sz="1710" spc="-38" dirty="0">
                <a:solidFill>
                  <a:srgbClr val="3F3F3F"/>
                </a:solidFill>
                <a:latin typeface="Arial"/>
                <a:cs typeface="Arial"/>
              </a:rPr>
              <a:t>f</a:t>
            </a:r>
            <a:r>
              <a:rPr sz="1710" spc="-9" dirty="0">
                <a:solidFill>
                  <a:srgbClr val="3F3F3F"/>
                </a:solidFill>
                <a:latin typeface="Arial"/>
                <a:cs typeface="Arial"/>
              </a:rPr>
              <a:t>f</a:t>
            </a:r>
            <a:r>
              <a:rPr sz="1710" dirty="0">
                <a:solidFill>
                  <a:srgbClr val="3F3F3F"/>
                </a:solidFill>
                <a:latin typeface="Arial"/>
                <a:cs typeface="Arial"/>
              </a:rPr>
              <a:t>iciency</a:t>
            </a:r>
            <a:r>
              <a:rPr sz="1710" spc="-21"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il</a:t>
            </a:r>
            <a:r>
              <a:rPr sz="1710" spc="-9" dirty="0">
                <a:solidFill>
                  <a:srgbClr val="3F3F3F"/>
                </a:solidFill>
                <a:latin typeface="Arial"/>
                <a:cs typeface="Arial"/>
              </a:rPr>
              <a:t>t</a:t>
            </a:r>
            <a:r>
              <a:rPr sz="1710" dirty="0">
                <a:solidFill>
                  <a:srgbClr val="3F3F3F"/>
                </a:solidFill>
                <a:latin typeface="Arial"/>
                <a:cs typeface="Arial"/>
              </a:rPr>
              <a:t>ers</a:t>
            </a:r>
            <a:r>
              <a:rPr sz="1710" spc="4" dirty="0">
                <a:solidFill>
                  <a:srgbClr val="3F3F3F"/>
                </a:solidFill>
                <a:latin typeface="Arial"/>
                <a:cs typeface="Arial"/>
              </a:rPr>
              <a:t> </a:t>
            </a:r>
            <a:r>
              <a:rPr sz="1710" dirty="0">
                <a:solidFill>
                  <a:srgbClr val="3F3F3F"/>
                </a:solidFill>
                <a:latin typeface="Arial"/>
                <a:cs typeface="Arial"/>
              </a:rPr>
              <a:t>–</a:t>
            </a:r>
            <a:r>
              <a:rPr sz="1710" spc="-13" dirty="0">
                <a:solidFill>
                  <a:srgbClr val="3F3F3F"/>
                </a:solidFill>
                <a:latin typeface="Arial"/>
                <a:cs typeface="Arial"/>
              </a:rPr>
              <a:t> </a:t>
            </a:r>
            <a:r>
              <a:rPr sz="1710" spc="-4" dirty="0">
                <a:solidFill>
                  <a:srgbClr val="BF0000"/>
                </a:solidFill>
                <a:latin typeface="Arial"/>
                <a:cs typeface="Arial"/>
              </a:rPr>
              <a:t>Fin</a:t>
            </a:r>
            <a:r>
              <a:rPr sz="1710" dirty="0">
                <a:solidFill>
                  <a:srgbClr val="BF0000"/>
                </a:solidFill>
                <a:latin typeface="Arial"/>
                <a:cs typeface="Arial"/>
              </a:rPr>
              <a:t>e </a:t>
            </a:r>
            <a:r>
              <a:rPr sz="1710" spc="-9" dirty="0">
                <a:solidFill>
                  <a:srgbClr val="BF0000"/>
                </a:solidFill>
                <a:latin typeface="Arial"/>
                <a:cs typeface="Arial"/>
              </a:rPr>
              <a:t>f</a:t>
            </a:r>
            <a:r>
              <a:rPr sz="1710" dirty="0">
                <a:solidFill>
                  <a:srgbClr val="BF0000"/>
                </a:solidFill>
                <a:latin typeface="Arial"/>
                <a:cs typeface="Arial"/>
              </a:rPr>
              <a:t>ibre</a:t>
            </a:r>
            <a:r>
              <a:rPr sz="1710" spc="-17" dirty="0">
                <a:solidFill>
                  <a:srgbClr val="BF0000"/>
                </a:solidFill>
                <a:latin typeface="Arial"/>
                <a:cs typeface="Arial"/>
              </a:rPr>
              <a:t> </a:t>
            </a:r>
            <a:r>
              <a:rPr sz="1710" spc="4" dirty="0">
                <a:solidFill>
                  <a:srgbClr val="BF0000"/>
                </a:solidFill>
                <a:latin typeface="Arial"/>
                <a:cs typeface="Arial"/>
              </a:rPr>
              <a:t>(</a:t>
            </a:r>
            <a:r>
              <a:rPr sz="1710" dirty="0">
                <a:solidFill>
                  <a:srgbClr val="BF0000"/>
                </a:solidFill>
                <a:latin typeface="Arial"/>
                <a:cs typeface="Arial"/>
              </a:rPr>
              <a:t>Nan</a:t>
            </a:r>
            <a:r>
              <a:rPr sz="1710" spc="4" dirty="0">
                <a:solidFill>
                  <a:srgbClr val="BF0000"/>
                </a:solidFill>
                <a:latin typeface="Arial"/>
                <a:cs typeface="Arial"/>
              </a:rPr>
              <a:t>o</a:t>
            </a:r>
            <a:r>
              <a:rPr sz="1710" dirty="0">
                <a:solidFill>
                  <a:srgbClr val="BF0000"/>
                </a:solidFill>
                <a:latin typeface="Arial"/>
                <a:cs typeface="Arial"/>
              </a:rPr>
              <a:t>)</a:t>
            </a:r>
            <a:endParaRPr sz="1710">
              <a:latin typeface="Arial"/>
              <a:cs typeface="Arial"/>
            </a:endParaRPr>
          </a:p>
          <a:p>
            <a:pPr marL="240001" marR="128145" indent="-229141">
              <a:spcBef>
                <a:spcPts val="410"/>
              </a:spcBef>
              <a:buAutoNum type="arabicPeriod"/>
              <a:tabLst>
                <a:tab pos="240544" algn="l"/>
              </a:tabLst>
            </a:pPr>
            <a:r>
              <a:rPr sz="1710" spc="-4" dirty="0">
                <a:solidFill>
                  <a:srgbClr val="3F3F3F"/>
                </a:solidFill>
                <a:latin typeface="Arial"/>
                <a:cs typeface="Arial"/>
              </a:rPr>
              <a:t>Filt</a:t>
            </a:r>
            <a:r>
              <a:rPr sz="1710" dirty="0">
                <a:solidFill>
                  <a:srgbClr val="3F3F3F"/>
                </a:solidFill>
                <a:latin typeface="Arial"/>
                <a:cs typeface="Arial"/>
              </a:rPr>
              <a:t>ers</a:t>
            </a:r>
            <a:r>
              <a:rPr sz="1710" spc="-13" dirty="0">
                <a:solidFill>
                  <a:srgbClr val="3F3F3F"/>
                </a:solidFill>
                <a:latin typeface="Arial"/>
                <a:cs typeface="Arial"/>
              </a:rPr>
              <a:t> </a:t>
            </a:r>
            <a:r>
              <a:rPr sz="1710" dirty="0">
                <a:solidFill>
                  <a:srgbClr val="3F3F3F"/>
                </a:solidFill>
                <a:latin typeface="Arial"/>
                <a:cs typeface="Arial"/>
              </a:rPr>
              <a:t>wi</a:t>
            </a:r>
            <a:r>
              <a:rPr sz="1710" spc="-9" dirty="0">
                <a:solidFill>
                  <a:srgbClr val="3F3F3F"/>
                </a:solidFill>
                <a:latin typeface="Arial"/>
                <a:cs typeface="Arial"/>
              </a:rPr>
              <a:t>t</a:t>
            </a:r>
            <a:r>
              <a:rPr sz="1710" dirty="0">
                <a:solidFill>
                  <a:srgbClr val="3F3F3F"/>
                </a:solidFill>
                <a:latin typeface="Arial"/>
                <a:cs typeface="Arial"/>
              </a:rPr>
              <a:t>h</a:t>
            </a:r>
            <a:r>
              <a:rPr sz="1710" spc="-4" dirty="0">
                <a:solidFill>
                  <a:srgbClr val="3F3F3F"/>
                </a:solidFill>
                <a:latin typeface="Arial"/>
                <a:cs typeface="Arial"/>
              </a:rPr>
              <a:t> </a:t>
            </a:r>
            <a:r>
              <a:rPr sz="1710" dirty="0">
                <a:solidFill>
                  <a:srgbClr val="3F3F3F"/>
                </a:solidFill>
                <a:latin typeface="Arial"/>
                <a:cs typeface="Arial"/>
              </a:rPr>
              <a:t>longer</a:t>
            </a:r>
            <a:r>
              <a:rPr sz="1710" spc="-21" dirty="0">
                <a:solidFill>
                  <a:srgbClr val="3F3F3F"/>
                </a:solidFill>
                <a:latin typeface="Arial"/>
                <a:cs typeface="Arial"/>
              </a:rPr>
              <a:t> </a:t>
            </a:r>
            <a:r>
              <a:rPr sz="1710" dirty="0">
                <a:solidFill>
                  <a:srgbClr val="3F3F3F"/>
                </a:solidFill>
                <a:latin typeface="Arial"/>
                <a:cs typeface="Arial"/>
              </a:rPr>
              <a:t>li</a:t>
            </a:r>
            <a:r>
              <a:rPr sz="1710" spc="-9" dirty="0">
                <a:solidFill>
                  <a:srgbClr val="3F3F3F"/>
                </a:solidFill>
                <a:latin typeface="Arial"/>
                <a:cs typeface="Arial"/>
              </a:rPr>
              <a:t>f</a:t>
            </a:r>
            <a:r>
              <a:rPr sz="1710" dirty="0">
                <a:solidFill>
                  <a:srgbClr val="3F3F3F"/>
                </a:solidFill>
                <a:latin typeface="Arial"/>
                <a:cs typeface="Arial"/>
              </a:rPr>
              <a:t>e</a:t>
            </a:r>
            <a:r>
              <a:rPr sz="1710" spc="9" dirty="0">
                <a:solidFill>
                  <a:srgbClr val="3F3F3F"/>
                </a:solidFill>
                <a:latin typeface="Arial"/>
                <a:cs typeface="Arial"/>
              </a:rPr>
              <a:t> </a:t>
            </a:r>
            <a:r>
              <a:rPr sz="1710" dirty="0">
                <a:solidFill>
                  <a:srgbClr val="3F3F3F"/>
                </a:solidFill>
                <a:latin typeface="Arial"/>
                <a:cs typeface="Arial"/>
              </a:rPr>
              <a:t>–</a:t>
            </a:r>
            <a:r>
              <a:rPr sz="1710" spc="-4" dirty="0">
                <a:solidFill>
                  <a:srgbClr val="3F3F3F"/>
                </a:solidFill>
                <a:latin typeface="Arial"/>
                <a:cs typeface="Arial"/>
              </a:rPr>
              <a:t> </a:t>
            </a:r>
            <a:r>
              <a:rPr sz="1710" dirty="0">
                <a:solidFill>
                  <a:srgbClr val="BF0000"/>
                </a:solidFill>
                <a:latin typeface="Arial"/>
                <a:cs typeface="Arial"/>
              </a:rPr>
              <a:t>Mul</a:t>
            </a:r>
            <a:r>
              <a:rPr sz="1710" spc="-9" dirty="0">
                <a:solidFill>
                  <a:srgbClr val="BF0000"/>
                </a:solidFill>
                <a:latin typeface="Arial"/>
                <a:cs typeface="Arial"/>
              </a:rPr>
              <a:t>t</a:t>
            </a:r>
            <a:r>
              <a:rPr sz="1710" dirty="0">
                <a:solidFill>
                  <a:srgbClr val="BF0000"/>
                </a:solidFill>
                <a:latin typeface="Arial"/>
                <a:cs typeface="Arial"/>
              </a:rPr>
              <a:t>i</a:t>
            </a:r>
            <a:r>
              <a:rPr sz="1710" spc="-4" dirty="0">
                <a:solidFill>
                  <a:srgbClr val="BF0000"/>
                </a:solidFill>
                <a:latin typeface="Arial"/>
                <a:cs typeface="Arial"/>
              </a:rPr>
              <a:t> </a:t>
            </a:r>
            <a:r>
              <a:rPr sz="1710" dirty="0">
                <a:solidFill>
                  <a:srgbClr val="BF0000"/>
                </a:solidFill>
                <a:latin typeface="Arial"/>
                <a:cs typeface="Arial"/>
              </a:rPr>
              <a:t>la</a:t>
            </a:r>
            <a:r>
              <a:rPr sz="1710" spc="-4" dirty="0">
                <a:solidFill>
                  <a:srgbClr val="BF0000"/>
                </a:solidFill>
                <a:latin typeface="Arial"/>
                <a:cs typeface="Arial"/>
              </a:rPr>
              <a:t>y</a:t>
            </a:r>
            <a:r>
              <a:rPr sz="1710" dirty="0">
                <a:solidFill>
                  <a:srgbClr val="BF0000"/>
                </a:solidFill>
                <a:latin typeface="Arial"/>
                <a:cs typeface="Arial"/>
              </a:rPr>
              <a:t>er</a:t>
            </a:r>
            <a:r>
              <a:rPr sz="1710" spc="-13" dirty="0">
                <a:solidFill>
                  <a:srgbClr val="BF0000"/>
                </a:solidFill>
                <a:latin typeface="Arial"/>
                <a:cs typeface="Arial"/>
              </a:rPr>
              <a:t> </a:t>
            </a:r>
            <a:r>
              <a:rPr sz="1710" dirty="0">
                <a:solidFill>
                  <a:srgbClr val="BF0000"/>
                </a:solidFill>
                <a:latin typeface="Arial"/>
                <a:cs typeface="Arial"/>
              </a:rPr>
              <a:t>composi</a:t>
            </a:r>
            <a:r>
              <a:rPr sz="1710" spc="-9" dirty="0">
                <a:solidFill>
                  <a:srgbClr val="BF0000"/>
                </a:solidFill>
                <a:latin typeface="Arial"/>
                <a:cs typeface="Arial"/>
              </a:rPr>
              <a:t>t</a:t>
            </a:r>
            <a:r>
              <a:rPr sz="1710" dirty="0">
                <a:solidFill>
                  <a:srgbClr val="BF0000"/>
                </a:solidFill>
                <a:latin typeface="Arial"/>
                <a:cs typeface="Arial"/>
              </a:rPr>
              <a:t>es</a:t>
            </a:r>
            <a:r>
              <a:rPr sz="1710" spc="-34" dirty="0">
                <a:solidFill>
                  <a:srgbClr val="BF0000"/>
                </a:solidFill>
                <a:latin typeface="Arial"/>
                <a:cs typeface="Arial"/>
              </a:rPr>
              <a:t> </a:t>
            </a:r>
            <a:r>
              <a:rPr sz="1710" spc="-9" dirty="0">
                <a:solidFill>
                  <a:srgbClr val="BF0000"/>
                </a:solidFill>
                <a:latin typeface="Arial"/>
                <a:cs typeface="Arial"/>
              </a:rPr>
              <a:t>t</a:t>
            </a:r>
            <a:r>
              <a:rPr sz="1710" dirty="0">
                <a:solidFill>
                  <a:srgbClr val="BF0000"/>
                </a:solidFill>
                <a:latin typeface="Arial"/>
                <a:cs typeface="Arial"/>
              </a:rPr>
              <a:t>hat are</a:t>
            </a:r>
            <a:r>
              <a:rPr sz="1710" spc="-26" dirty="0">
                <a:solidFill>
                  <a:srgbClr val="BF0000"/>
                </a:solidFill>
                <a:latin typeface="Arial"/>
                <a:cs typeface="Arial"/>
              </a:rPr>
              <a:t> </a:t>
            </a:r>
            <a:r>
              <a:rPr sz="1710" dirty="0">
                <a:solidFill>
                  <a:srgbClr val="BF0000"/>
                </a:solidFill>
                <a:latin typeface="Arial"/>
                <a:cs typeface="Arial"/>
              </a:rPr>
              <a:t>highly</a:t>
            </a:r>
            <a:r>
              <a:rPr sz="1710" spc="9" dirty="0">
                <a:solidFill>
                  <a:srgbClr val="BF0000"/>
                </a:solidFill>
                <a:latin typeface="Arial"/>
                <a:cs typeface="Arial"/>
              </a:rPr>
              <a:t> </a:t>
            </a:r>
            <a:r>
              <a:rPr sz="1710" dirty="0">
                <a:solidFill>
                  <a:srgbClr val="BF0000"/>
                </a:solidFill>
                <a:latin typeface="Arial"/>
                <a:cs typeface="Arial"/>
              </a:rPr>
              <a:t>plea</a:t>
            </a:r>
            <a:r>
              <a:rPr sz="1710" spc="-9" dirty="0">
                <a:solidFill>
                  <a:srgbClr val="BF0000"/>
                </a:solidFill>
                <a:latin typeface="Arial"/>
                <a:cs typeface="Arial"/>
              </a:rPr>
              <a:t>t</a:t>
            </a:r>
            <a:r>
              <a:rPr sz="1710" dirty="0">
                <a:solidFill>
                  <a:srgbClr val="BF0000"/>
                </a:solidFill>
                <a:latin typeface="Arial"/>
                <a:cs typeface="Arial"/>
              </a:rPr>
              <a:t>able</a:t>
            </a:r>
            <a:endParaRPr sz="1710">
              <a:latin typeface="Arial"/>
              <a:cs typeface="Arial"/>
            </a:endParaRPr>
          </a:p>
          <a:p>
            <a:pPr marL="240001" marR="7602" indent="-229141">
              <a:spcBef>
                <a:spcPts val="410"/>
              </a:spcBef>
              <a:buAutoNum type="arabicPeriod"/>
              <a:tabLst>
                <a:tab pos="240544" algn="l"/>
              </a:tabLst>
            </a:pPr>
            <a:r>
              <a:rPr sz="1710" spc="-4" dirty="0">
                <a:solidFill>
                  <a:srgbClr val="3F3F3F"/>
                </a:solidFill>
                <a:latin typeface="Arial"/>
                <a:cs typeface="Arial"/>
              </a:rPr>
              <a:t>Filt</a:t>
            </a:r>
            <a:r>
              <a:rPr sz="1710" dirty="0">
                <a:solidFill>
                  <a:srgbClr val="3F3F3F"/>
                </a:solidFill>
                <a:latin typeface="Arial"/>
                <a:cs typeface="Arial"/>
              </a:rPr>
              <a:t>ers</a:t>
            </a:r>
            <a:r>
              <a:rPr sz="1710" spc="-13" dirty="0">
                <a:solidFill>
                  <a:srgbClr val="3F3F3F"/>
                </a:solidFill>
                <a:latin typeface="Arial"/>
                <a:cs typeface="Arial"/>
              </a:rPr>
              <a:t> </a:t>
            </a:r>
            <a:r>
              <a:rPr sz="1710" dirty="0">
                <a:solidFill>
                  <a:srgbClr val="3F3F3F"/>
                </a:solidFill>
                <a:latin typeface="Arial"/>
                <a:cs typeface="Arial"/>
              </a:rPr>
              <a:t>wi</a:t>
            </a:r>
            <a:r>
              <a:rPr sz="1710" spc="-9" dirty="0">
                <a:solidFill>
                  <a:srgbClr val="3F3F3F"/>
                </a:solidFill>
                <a:latin typeface="Arial"/>
                <a:cs typeface="Arial"/>
              </a:rPr>
              <a:t>t</a:t>
            </a:r>
            <a:r>
              <a:rPr sz="1710" dirty="0">
                <a:solidFill>
                  <a:srgbClr val="3F3F3F"/>
                </a:solidFill>
                <a:latin typeface="Arial"/>
                <a:cs typeface="Arial"/>
              </a:rPr>
              <a:t>h</a:t>
            </a:r>
            <a:r>
              <a:rPr sz="1710" spc="-4" dirty="0">
                <a:solidFill>
                  <a:srgbClr val="3F3F3F"/>
                </a:solidFill>
                <a:latin typeface="Arial"/>
                <a:cs typeface="Arial"/>
              </a:rPr>
              <a:t> </a:t>
            </a:r>
            <a:r>
              <a:rPr sz="1710" dirty="0">
                <a:solidFill>
                  <a:srgbClr val="3F3F3F"/>
                </a:solidFill>
                <a:latin typeface="Arial"/>
                <a:cs typeface="Arial"/>
              </a:rPr>
              <a:t>predic</a:t>
            </a:r>
            <a:r>
              <a:rPr sz="1710" spc="-9" dirty="0">
                <a:solidFill>
                  <a:srgbClr val="3F3F3F"/>
                </a:solidFill>
                <a:latin typeface="Arial"/>
                <a:cs typeface="Arial"/>
              </a:rPr>
              <a:t>t</a:t>
            </a:r>
            <a:r>
              <a:rPr sz="1710" dirty="0">
                <a:solidFill>
                  <a:srgbClr val="3F3F3F"/>
                </a:solidFill>
                <a:latin typeface="Arial"/>
                <a:cs typeface="Arial"/>
              </a:rPr>
              <a:t>able</a:t>
            </a:r>
            <a:r>
              <a:rPr sz="1710" spc="-38" dirty="0">
                <a:solidFill>
                  <a:srgbClr val="3F3F3F"/>
                </a:solidFill>
                <a:latin typeface="Arial"/>
                <a:cs typeface="Arial"/>
              </a:rPr>
              <a:t> </a:t>
            </a:r>
            <a:r>
              <a:rPr sz="1710" dirty="0">
                <a:solidFill>
                  <a:srgbClr val="3F3F3F"/>
                </a:solidFill>
                <a:latin typeface="Arial"/>
                <a:cs typeface="Arial"/>
              </a:rPr>
              <a:t>per</a:t>
            </a:r>
            <a:r>
              <a:rPr sz="1710" spc="-9" dirty="0">
                <a:solidFill>
                  <a:srgbClr val="3F3F3F"/>
                </a:solidFill>
                <a:latin typeface="Arial"/>
                <a:cs typeface="Arial"/>
              </a:rPr>
              <a:t>f</a:t>
            </a:r>
            <a:r>
              <a:rPr sz="1710" dirty="0">
                <a:solidFill>
                  <a:srgbClr val="3F3F3F"/>
                </a:solidFill>
                <a:latin typeface="Arial"/>
                <a:cs typeface="Arial"/>
              </a:rPr>
              <a:t>orman</a:t>
            </a:r>
            <a:r>
              <a:rPr sz="1710" spc="-4" dirty="0">
                <a:solidFill>
                  <a:srgbClr val="3F3F3F"/>
                </a:solidFill>
                <a:latin typeface="Arial"/>
                <a:cs typeface="Arial"/>
              </a:rPr>
              <a:t>c</a:t>
            </a:r>
            <a:r>
              <a:rPr sz="1710" dirty="0">
                <a:solidFill>
                  <a:srgbClr val="3F3F3F"/>
                </a:solidFill>
                <a:latin typeface="Arial"/>
                <a:cs typeface="Arial"/>
              </a:rPr>
              <a:t>e</a:t>
            </a:r>
            <a:r>
              <a:rPr sz="1710" spc="-47" dirty="0">
                <a:solidFill>
                  <a:srgbClr val="3F3F3F"/>
                </a:solidFill>
                <a:latin typeface="Arial"/>
                <a:cs typeface="Arial"/>
              </a:rPr>
              <a:t> </a:t>
            </a:r>
            <a:r>
              <a:rPr sz="1710" dirty="0">
                <a:solidFill>
                  <a:srgbClr val="3F3F3F"/>
                </a:solidFill>
                <a:latin typeface="Arial"/>
                <a:cs typeface="Arial"/>
              </a:rPr>
              <a:t>and</a:t>
            </a:r>
            <a:r>
              <a:rPr sz="1710" spc="-17" dirty="0">
                <a:solidFill>
                  <a:srgbClr val="3F3F3F"/>
                </a:solidFill>
                <a:latin typeface="Arial"/>
                <a:cs typeface="Arial"/>
              </a:rPr>
              <a:t> </a:t>
            </a:r>
            <a:r>
              <a:rPr sz="1710" dirty="0">
                <a:solidFill>
                  <a:srgbClr val="3F3F3F"/>
                </a:solidFill>
                <a:latin typeface="Arial"/>
                <a:cs typeface="Arial"/>
              </a:rPr>
              <a:t>no surprises</a:t>
            </a:r>
            <a:r>
              <a:rPr sz="1710" spc="-34" dirty="0">
                <a:solidFill>
                  <a:srgbClr val="3F3F3F"/>
                </a:solidFill>
                <a:latin typeface="Arial"/>
                <a:cs typeface="Arial"/>
              </a:rPr>
              <a:t> </a:t>
            </a:r>
            <a:r>
              <a:rPr sz="1710" dirty="0">
                <a:solidFill>
                  <a:srgbClr val="3F3F3F"/>
                </a:solidFill>
                <a:latin typeface="Arial"/>
                <a:cs typeface="Arial"/>
              </a:rPr>
              <a:t>–</a:t>
            </a:r>
            <a:r>
              <a:rPr sz="1710" spc="-107" dirty="0">
                <a:solidFill>
                  <a:srgbClr val="3F3F3F"/>
                </a:solidFill>
                <a:latin typeface="Arial"/>
                <a:cs typeface="Arial"/>
              </a:rPr>
              <a:t> </a:t>
            </a:r>
            <a:r>
              <a:rPr sz="1710" spc="-9" dirty="0">
                <a:solidFill>
                  <a:srgbClr val="BF0000"/>
                </a:solidFill>
                <a:latin typeface="Arial"/>
                <a:cs typeface="Arial"/>
              </a:rPr>
              <a:t>A</a:t>
            </a:r>
            <a:r>
              <a:rPr sz="1710" dirty="0">
                <a:solidFill>
                  <a:srgbClr val="BF0000"/>
                </a:solidFill>
                <a:latin typeface="Arial"/>
                <a:cs typeface="Arial"/>
              </a:rPr>
              <a:t>d</a:t>
            </a:r>
            <a:r>
              <a:rPr sz="1710" spc="-4" dirty="0">
                <a:solidFill>
                  <a:srgbClr val="BF0000"/>
                </a:solidFill>
                <a:latin typeface="Arial"/>
                <a:cs typeface="Arial"/>
              </a:rPr>
              <a:t>v</a:t>
            </a:r>
            <a:r>
              <a:rPr sz="1710" dirty="0">
                <a:solidFill>
                  <a:srgbClr val="BF0000"/>
                </a:solidFill>
                <a:latin typeface="Arial"/>
                <a:cs typeface="Arial"/>
              </a:rPr>
              <a:t>anced</a:t>
            </a:r>
            <a:r>
              <a:rPr sz="1710" spc="-17" dirty="0">
                <a:solidFill>
                  <a:srgbClr val="BF0000"/>
                </a:solidFill>
                <a:latin typeface="Arial"/>
                <a:cs typeface="Arial"/>
              </a:rPr>
              <a:t> </a:t>
            </a:r>
            <a:r>
              <a:rPr sz="1710" dirty="0">
                <a:solidFill>
                  <a:srgbClr val="BF0000"/>
                </a:solidFill>
                <a:latin typeface="Arial"/>
                <a:cs typeface="Arial"/>
              </a:rPr>
              <a:t>coa</a:t>
            </a:r>
            <a:r>
              <a:rPr sz="1710" spc="-9" dirty="0">
                <a:solidFill>
                  <a:srgbClr val="BF0000"/>
                </a:solidFill>
                <a:latin typeface="Arial"/>
                <a:cs typeface="Arial"/>
              </a:rPr>
              <a:t>t</a:t>
            </a:r>
            <a:r>
              <a:rPr sz="1710" dirty="0">
                <a:solidFill>
                  <a:srgbClr val="BF0000"/>
                </a:solidFill>
                <a:latin typeface="Arial"/>
                <a:cs typeface="Arial"/>
              </a:rPr>
              <a:t>ings</a:t>
            </a:r>
            <a:r>
              <a:rPr sz="1710" spc="-34" dirty="0">
                <a:solidFill>
                  <a:srgbClr val="BF0000"/>
                </a:solidFill>
                <a:latin typeface="Arial"/>
                <a:cs typeface="Arial"/>
              </a:rPr>
              <a:t> </a:t>
            </a:r>
            <a:r>
              <a:rPr sz="1710" dirty="0">
                <a:solidFill>
                  <a:srgbClr val="BF0000"/>
                </a:solidFill>
                <a:latin typeface="Arial"/>
                <a:cs typeface="Arial"/>
              </a:rPr>
              <a:t>wi</a:t>
            </a:r>
            <a:r>
              <a:rPr sz="1710" spc="-9" dirty="0">
                <a:solidFill>
                  <a:srgbClr val="BF0000"/>
                </a:solidFill>
                <a:latin typeface="Arial"/>
                <a:cs typeface="Arial"/>
              </a:rPr>
              <a:t>t</a:t>
            </a:r>
            <a:r>
              <a:rPr sz="1710" dirty="0">
                <a:solidFill>
                  <a:srgbClr val="BF0000"/>
                </a:solidFill>
                <a:latin typeface="Arial"/>
                <a:cs typeface="Arial"/>
              </a:rPr>
              <a:t>h</a:t>
            </a:r>
            <a:r>
              <a:rPr sz="1710" spc="-4" dirty="0">
                <a:solidFill>
                  <a:srgbClr val="BF0000"/>
                </a:solidFill>
                <a:latin typeface="Arial"/>
                <a:cs typeface="Arial"/>
              </a:rPr>
              <a:t> </a:t>
            </a:r>
            <a:r>
              <a:rPr sz="1710" dirty="0">
                <a:solidFill>
                  <a:srgbClr val="BF0000"/>
                </a:solidFill>
                <a:latin typeface="Arial"/>
                <a:cs typeface="Arial"/>
              </a:rPr>
              <a:t>mois</a:t>
            </a:r>
            <a:r>
              <a:rPr sz="1710" spc="-9" dirty="0">
                <a:solidFill>
                  <a:srgbClr val="BF0000"/>
                </a:solidFill>
                <a:latin typeface="Arial"/>
                <a:cs typeface="Arial"/>
              </a:rPr>
              <a:t>t</a:t>
            </a:r>
            <a:r>
              <a:rPr sz="1710" dirty="0">
                <a:solidFill>
                  <a:srgbClr val="BF0000"/>
                </a:solidFill>
                <a:latin typeface="Arial"/>
                <a:cs typeface="Arial"/>
              </a:rPr>
              <a:t>ure management</a:t>
            </a:r>
            <a:r>
              <a:rPr sz="1710" spc="-34" dirty="0">
                <a:solidFill>
                  <a:srgbClr val="BF0000"/>
                </a:solidFill>
                <a:latin typeface="Arial"/>
                <a:cs typeface="Arial"/>
              </a:rPr>
              <a:t> </a:t>
            </a:r>
            <a:r>
              <a:rPr sz="1710" dirty="0">
                <a:solidFill>
                  <a:srgbClr val="BF0000"/>
                </a:solidFill>
                <a:latin typeface="Arial"/>
                <a:cs typeface="Arial"/>
              </a:rPr>
              <a:t>addres</a:t>
            </a:r>
            <a:r>
              <a:rPr sz="1710" spc="-4" dirty="0">
                <a:solidFill>
                  <a:srgbClr val="BF0000"/>
                </a:solidFill>
                <a:latin typeface="Arial"/>
                <a:cs typeface="Arial"/>
              </a:rPr>
              <a:t>s</a:t>
            </a:r>
            <a:r>
              <a:rPr sz="1710" dirty="0">
                <a:solidFill>
                  <a:srgbClr val="BF0000"/>
                </a:solidFill>
                <a:latin typeface="Arial"/>
                <a:cs typeface="Arial"/>
              </a:rPr>
              <a:t>ed</a:t>
            </a:r>
            <a:r>
              <a:rPr sz="1710" spc="-38" dirty="0">
                <a:solidFill>
                  <a:srgbClr val="BF0000"/>
                </a:solidFill>
                <a:latin typeface="Arial"/>
                <a:cs typeface="Arial"/>
              </a:rPr>
              <a:t> </a:t>
            </a:r>
            <a:r>
              <a:rPr sz="1710" spc="-9" dirty="0">
                <a:solidFill>
                  <a:srgbClr val="BF0000"/>
                </a:solidFill>
                <a:latin typeface="Arial"/>
                <a:cs typeface="Arial"/>
              </a:rPr>
              <a:t>t</a:t>
            </a:r>
            <a:r>
              <a:rPr sz="1710" dirty="0">
                <a:solidFill>
                  <a:srgbClr val="BF0000"/>
                </a:solidFill>
                <a:latin typeface="Arial"/>
                <a:cs typeface="Arial"/>
              </a:rPr>
              <a:t>hat</a:t>
            </a:r>
            <a:r>
              <a:rPr sz="1710" spc="-4" dirty="0">
                <a:solidFill>
                  <a:srgbClr val="BF0000"/>
                </a:solidFill>
                <a:latin typeface="Arial"/>
                <a:cs typeface="Arial"/>
              </a:rPr>
              <a:t> </a:t>
            </a:r>
            <a:r>
              <a:rPr sz="1710" dirty="0">
                <a:solidFill>
                  <a:srgbClr val="BF0000"/>
                </a:solidFill>
                <a:latin typeface="Arial"/>
                <a:cs typeface="Arial"/>
              </a:rPr>
              <a:t>ha</a:t>
            </a:r>
            <a:r>
              <a:rPr sz="1710" spc="-4" dirty="0">
                <a:solidFill>
                  <a:srgbClr val="BF0000"/>
                </a:solidFill>
                <a:latin typeface="Arial"/>
                <a:cs typeface="Arial"/>
              </a:rPr>
              <a:t>v</a:t>
            </a:r>
            <a:r>
              <a:rPr sz="1710" dirty="0">
                <a:solidFill>
                  <a:srgbClr val="BF0000"/>
                </a:solidFill>
                <a:latin typeface="Arial"/>
                <a:cs typeface="Arial"/>
              </a:rPr>
              <a:t>e</a:t>
            </a:r>
            <a:r>
              <a:rPr sz="1710" spc="-17" dirty="0">
                <a:solidFill>
                  <a:srgbClr val="BF0000"/>
                </a:solidFill>
                <a:latin typeface="Arial"/>
                <a:cs typeface="Arial"/>
              </a:rPr>
              <a:t> </a:t>
            </a:r>
            <a:r>
              <a:rPr sz="1710" dirty="0">
                <a:solidFill>
                  <a:srgbClr val="BF0000"/>
                </a:solidFill>
                <a:latin typeface="Arial"/>
                <a:cs typeface="Arial"/>
              </a:rPr>
              <a:t>been</a:t>
            </a:r>
            <a:r>
              <a:rPr sz="1710" spc="-17" dirty="0">
                <a:solidFill>
                  <a:srgbClr val="BF0000"/>
                </a:solidFill>
                <a:latin typeface="Arial"/>
                <a:cs typeface="Arial"/>
              </a:rPr>
              <a:t> </a:t>
            </a:r>
            <a:r>
              <a:rPr sz="1710" dirty="0">
                <a:solidFill>
                  <a:srgbClr val="BF0000"/>
                </a:solidFill>
                <a:latin typeface="Arial"/>
                <a:cs typeface="Arial"/>
              </a:rPr>
              <a:t>e</a:t>
            </a:r>
            <a:r>
              <a:rPr sz="1710" spc="-4" dirty="0">
                <a:solidFill>
                  <a:srgbClr val="BF0000"/>
                </a:solidFill>
                <a:latin typeface="Arial"/>
                <a:cs typeface="Arial"/>
              </a:rPr>
              <a:t>x</a:t>
            </a:r>
            <a:r>
              <a:rPr sz="1710" spc="-9" dirty="0">
                <a:solidFill>
                  <a:srgbClr val="BF0000"/>
                </a:solidFill>
                <a:latin typeface="Arial"/>
                <a:cs typeface="Arial"/>
              </a:rPr>
              <a:t>t</a:t>
            </a:r>
            <a:r>
              <a:rPr sz="1710" dirty="0">
                <a:solidFill>
                  <a:srgbClr val="BF0000"/>
                </a:solidFill>
                <a:latin typeface="Arial"/>
                <a:cs typeface="Arial"/>
              </a:rPr>
              <a:t>ensi</a:t>
            </a:r>
            <a:r>
              <a:rPr sz="1710" spc="-4" dirty="0">
                <a:solidFill>
                  <a:srgbClr val="BF0000"/>
                </a:solidFill>
                <a:latin typeface="Arial"/>
                <a:cs typeface="Arial"/>
              </a:rPr>
              <a:t>v</a:t>
            </a:r>
            <a:r>
              <a:rPr sz="1710" dirty="0">
                <a:solidFill>
                  <a:srgbClr val="BF0000"/>
                </a:solidFill>
                <a:latin typeface="Arial"/>
                <a:cs typeface="Arial"/>
              </a:rPr>
              <a:t>ely </a:t>
            </a:r>
            <a:r>
              <a:rPr sz="1710" spc="-9" dirty="0">
                <a:solidFill>
                  <a:srgbClr val="BF0000"/>
                </a:solidFill>
                <a:latin typeface="Arial"/>
                <a:cs typeface="Arial"/>
              </a:rPr>
              <a:t>t</a:t>
            </a:r>
            <a:r>
              <a:rPr sz="1710" dirty="0">
                <a:solidFill>
                  <a:srgbClr val="BF0000"/>
                </a:solidFill>
                <a:latin typeface="Arial"/>
                <a:cs typeface="Arial"/>
              </a:rPr>
              <a:t>es</a:t>
            </a:r>
            <a:r>
              <a:rPr sz="1710" spc="-9" dirty="0">
                <a:solidFill>
                  <a:srgbClr val="BF0000"/>
                </a:solidFill>
                <a:latin typeface="Arial"/>
                <a:cs typeface="Arial"/>
              </a:rPr>
              <a:t>t</a:t>
            </a:r>
            <a:r>
              <a:rPr sz="1710" dirty="0">
                <a:solidFill>
                  <a:srgbClr val="BF0000"/>
                </a:solidFill>
                <a:latin typeface="Arial"/>
                <a:cs typeface="Arial"/>
              </a:rPr>
              <a:t>ed</a:t>
            </a:r>
            <a:r>
              <a:rPr sz="1710" spc="-26" dirty="0">
                <a:solidFill>
                  <a:srgbClr val="BF0000"/>
                </a:solidFill>
                <a:latin typeface="Arial"/>
                <a:cs typeface="Arial"/>
              </a:rPr>
              <a:t> </a:t>
            </a:r>
            <a:r>
              <a:rPr sz="1710" dirty="0">
                <a:solidFill>
                  <a:srgbClr val="BF0000"/>
                </a:solidFill>
                <a:latin typeface="Arial"/>
                <a:cs typeface="Arial"/>
              </a:rPr>
              <a:t>in</a:t>
            </a:r>
            <a:r>
              <a:rPr sz="1710" spc="-4" dirty="0">
                <a:solidFill>
                  <a:srgbClr val="BF0000"/>
                </a:solidFill>
                <a:latin typeface="Arial"/>
                <a:cs typeface="Arial"/>
              </a:rPr>
              <a:t> </a:t>
            </a:r>
            <a:r>
              <a:rPr sz="1710" spc="-9" dirty="0">
                <a:solidFill>
                  <a:srgbClr val="BF0000"/>
                </a:solidFill>
                <a:latin typeface="Arial"/>
                <a:cs typeface="Arial"/>
              </a:rPr>
              <a:t>t</a:t>
            </a:r>
            <a:r>
              <a:rPr sz="1710" dirty="0">
                <a:solidFill>
                  <a:srgbClr val="BF0000"/>
                </a:solidFill>
                <a:latin typeface="Arial"/>
                <a:cs typeface="Arial"/>
              </a:rPr>
              <a:t>he</a:t>
            </a:r>
            <a:r>
              <a:rPr sz="1710" spc="-17" dirty="0">
                <a:solidFill>
                  <a:srgbClr val="BF0000"/>
                </a:solidFill>
                <a:latin typeface="Arial"/>
                <a:cs typeface="Arial"/>
              </a:rPr>
              <a:t> </a:t>
            </a:r>
            <a:r>
              <a:rPr sz="1710" dirty="0">
                <a:solidFill>
                  <a:srgbClr val="BF0000"/>
                </a:solidFill>
                <a:latin typeface="Arial"/>
                <a:cs typeface="Arial"/>
              </a:rPr>
              <a:t>real</a:t>
            </a:r>
            <a:r>
              <a:rPr sz="1710" spc="-17" dirty="0">
                <a:solidFill>
                  <a:srgbClr val="BF0000"/>
                </a:solidFill>
                <a:latin typeface="Arial"/>
                <a:cs typeface="Arial"/>
              </a:rPr>
              <a:t> </a:t>
            </a:r>
            <a:r>
              <a:rPr sz="1710" dirty="0">
                <a:solidFill>
                  <a:srgbClr val="BF0000"/>
                </a:solidFill>
                <a:latin typeface="Arial"/>
                <a:cs typeface="Arial"/>
              </a:rPr>
              <a:t>world</a:t>
            </a:r>
            <a:endParaRPr sz="1710">
              <a:latin typeface="Arial"/>
              <a:cs typeface="Arial"/>
            </a:endParaRPr>
          </a:p>
          <a:p>
            <a:pPr marL="240001" indent="-229141">
              <a:spcBef>
                <a:spcPts val="410"/>
              </a:spcBef>
              <a:buAutoNum type="arabicPeriod"/>
              <a:tabLst>
                <a:tab pos="240544" algn="l"/>
              </a:tabLst>
            </a:pPr>
            <a:r>
              <a:rPr sz="1710" dirty="0">
                <a:solidFill>
                  <a:srgbClr val="3F3F3F"/>
                </a:solidFill>
                <a:latin typeface="Arial"/>
                <a:cs typeface="Arial"/>
              </a:rPr>
              <a:t>Robus</a:t>
            </a:r>
            <a:r>
              <a:rPr sz="1710" spc="-9" dirty="0">
                <a:solidFill>
                  <a:srgbClr val="3F3F3F"/>
                </a:solidFill>
                <a:latin typeface="Arial"/>
                <a:cs typeface="Arial"/>
              </a:rPr>
              <a:t>t</a:t>
            </a:r>
            <a:r>
              <a:rPr sz="1710" dirty="0">
                <a:solidFill>
                  <a:srgbClr val="3F3F3F"/>
                </a:solidFill>
                <a:latin typeface="Arial"/>
                <a:cs typeface="Arial"/>
              </a:rPr>
              <a:t>ly</a:t>
            </a:r>
            <a:r>
              <a:rPr sz="1710" spc="-21" dirty="0">
                <a:solidFill>
                  <a:srgbClr val="3F3F3F"/>
                </a:solidFill>
                <a:latin typeface="Arial"/>
                <a:cs typeface="Arial"/>
              </a:rPr>
              <a:t> </a:t>
            </a:r>
            <a:r>
              <a:rPr sz="1710" dirty="0">
                <a:solidFill>
                  <a:srgbClr val="3F3F3F"/>
                </a:solidFill>
                <a:latin typeface="Arial"/>
                <a:cs typeface="Arial"/>
              </a:rPr>
              <a:t>designed</a:t>
            </a:r>
            <a:r>
              <a:rPr sz="1710" spc="-26"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il</a:t>
            </a:r>
            <a:r>
              <a:rPr sz="1710" spc="-9" dirty="0">
                <a:solidFill>
                  <a:srgbClr val="3F3F3F"/>
                </a:solidFill>
                <a:latin typeface="Arial"/>
                <a:cs typeface="Arial"/>
              </a:rPr>
              <a:t>t</a:t>
            </a:r>
            <a:r>
              <a:rPr sz="1710" dirty="0">
                <a:solidFill>
                  <a:srgbClr val="3F3F3F"/>
                </a:solidFill>
                <a:latin typeface="Arial"/>
                <a:cs typeface="Arial"/>
              </a:rPr>
              <a:t>ers –</a:t>
            </a:r>
            <a:r>
              <a:rPr sz="1710" spc="-4" dirty="0">
                <a:solidFill>
                  <a:srgbClr val="3F3F3F"/>
                </a:solidFill>
                <a:latin typeface="Arial"/>
                <a:cs typeface="Arial"/>
              </a:rPr>
              <a:t> </a:t>
            </a:r>
            <a:r>
              <a:rPr sz="1710" spc="-9" dirty="0">
                <a:solidFill>
                  <a:srgbClr val="BF0000"/>
                </a:solidFill>
                <a:latin typeface="Arial"/>
                <a:cs typeface="Arial"/>
              </a:rPr>
              <a:t>St</a:t>
            </a:r>
            <a:r>
              <a:rPr sz="1710" dirty="0">
                <a:solidFill>
                  <a:srgbClr val="BF0000"/>
                </a:solidFill>
                <a:latin typeface="Arial"/>
                <a:cs typeface="Arial"/>
              </a:rPr>
              <a:t>rong</a:t>
            </a:r>
            <a:r>
              <a:rPr sz="1710" spc="-26" dirty="0">
                <a:solidFill>
                  <a:srgbClr val="BF0000"/>
                </a:solidFill>
                <a:latin typeface="Arial"/>
                <a:cs typeface="Arial"/>
              </a:rPr>
              <a:t> </a:t>
            </a:r>
            <a:r>
              <a:rPr sz="1710" spc="-9" dirty="0">
                <a:solidFill>
                  <a:srgbClr val="BF0000"/>
                </a:solidFill>
                <a:latin typeface="Arial"/>
                <a:cs typeface="Arial"/>
              </a:rPr>
              <a:t>f</a:t>
            </a:r>
            <a:r>
              <a:rPr sz="1710" dirty="0">
                <a:solidFill>
                  <a:srgbClr val="BF0000"/>
                </a:solidFill>
                <a:latin typeface="Arial"/>
                <a:cs typeface="Arial"/>
              </a:rPr>
              <a:t>il</a:t>
            </a:r>
            <a:r>
              <a:rPr sz="1710" spc="-9" dirty="0">
                <a:solidFill>
                  <a:srgbClr val="BF0000"/>
                </a:solidFill>
                <a:latin typeface="Arial"/>
                <a:cs typeface="Arial"/>
              </a:rPr>
              <a:t>t</a:t>
            </a:r>
            <a:r>
              <a:rPr sz="1710" dirty="0">
                <a:solidFill>
                  <a:srgbClr val="BF0000"/>
                </a:solidFill>
                <a:latin typeface="Arial"/>
                <a:cs typeface="Arial"/>
              </a:rPr>
              <a:t>er</a:t>
            </a:r>
            <a:r>
              <a:rPr sz="1710" spc="-4" dirty="0">
                <a:solidFill>
                  <a:srgbClr val="BF0000"/>
                </a:solidFill>
                <a:latin typeface="Arial"/>
                <a:cs typeface="Arial"/>
              </a:rPr>
              <a:t> </a:t>
            </a:r>
            <a:r>
              <a:rPr sz="1710" dirty="0">
                <a:solidFill>
                  <a:srgbClr val="BF0000"/>
                </a:solidFill>
                <a:latin typeface="Arial"/>
                <a:cs typeface="Arial"/>
              </a:rPr>
              <a:t>media</a:t>
            </a:r>
            <a:endParaRPr sz="1710">
              <a:latin typeface="Arial"/>
              <a:cs typeface="Arial"/>
            </a:endParaRPr>
          </a:p>
        </p:txBody>
      </p:sp>
      <p:sp>
        <p:nvSpPr>
          <p:cNvPr id="3" name="object 3"/>
          <p:cNvSpPr txBox="1">
            <a:spLocks noGrp="1"/>
          </p:cNvSpPr>
          <p:nvPr>
            <p:ph type="title"/>
          </p:nvPr>
        </p:nvSpPr>
        <p:spPr>
          <a:xfrm>
            <a:off x="390955" y="708509"/>
            <a:ext cx="7037188" cy="421013"/>
          </a:xfrm>
          <a:prstGeom prst="rect">
            <a:avLst/>
          </a:prstGeom>
        </p:spPr>
        <p:txBody>
          <a:bodyPr vert="horz" wrap="square" lIns="0" tIns="0" rIns="0" bIns="0" rtlCol="0" anchor="ctr">
            <a:spAutoFit/>
          </a:bodyPr>
          <a:lstStyle/>
          <a:p>
            <a:pPr marL="10860"/>
            <a:r>
              <a:rPr sz="2736" spc="-4" dirty="0"/>
              <a:t>Indu</a:t>
            </a:r>
            <a:r>
              <a:rPr sz="2736" dirty="0"/>
              <a:t>s</a:t>
            </a:r>
            <a:r>
              <a:rPr sz="2736" spc="-4" dirty="0"/>
              <a:t>tr</a:t>
            </a:r>
            <a:r>
              <a:rPr sz="2736" dirty="0"/>
              <a:t>y</a:t>
            </a:r>
            <a:r>
              <a:rPr sz="2736" spc="-21" dirty="0"/>
              <a:t> </a:t>
            </a:r>
            <a:r>
              <a:rPr sz="2736" spc="-4" dirty="0" smtClean="0"/>
              <a:t>tr</a:t>
            </a:r>
            <a:r>
              <a:rPr sz="2736" dirty="0" smtClean="0"/>
              <a:t>e</a:t>
            </a:r>
            <a:r>
              <a:rPr sz="2736" spc="-4" dirty="0" smtClean="0"/>
              <a:t>n</a:t>
            </a:r>
            <a:r>
              <a:rPr sz="2736" dirty="0" smtClean="0"/>
              <a:t>d</a:t>
            </a:r>
            <a:r>
              <a:rPr lang="en-US" sz="2736" dirty="0" smtClean="0"/>
              <a:t>  </a:t>
            </a:r>
            <a:r>
              <a:rPr lang="en-US" sz="1800" dirty="0" smtClean="0"/>
              <a:t>(</a:t>
            </a:r>
            <a:r>
              <a:rPr lang="en-US" sz="1800" i="1" dirty="0" err="1" smtClean="0"/>
              <a:t>Clarcor</a:t>
            </a:r>
            <a:r>
              <a:rPr lang="en-US" sz="1800" dirty="0" smtClean="0"/>
              <a:t>)</a:t>
            </a:r>
            <a:endParaRPr sz="1800" dirty="0"/>
          </a:p>
        </p:txBody>
      </p:sp>
      <p:sp>
        <p:nvSpPr>
          <p:cNvPr id="4" name="object 4"/>
          <p:cNvSpPr/>
          <p:nvPr/>
        </p:nvSpPr>
        <p:spPr>
          <a:xfrm>
            <a:off x="6268310" y="1301879"/>
            <a:ext cx="2212804" cy="5058956"/>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269448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57550" y="1496501"/>
            <a:ext cx="7388504" cy="4380623"/>
          </a:xfrm>
          <a:prstGeom prst="rect">
            <a:avLst/>
          </a:prstGeom>
        </p:spPr>
        <p:txBody>
          <a:bodyPr vert="horz" wrap="square" lIns="0" tIns="0" rIns="0" bIns="0" rtlCol="0">
            <a:spAutoFit/>
          </a:bodyPr>
          <a:lstStyle/>
          <a:p>
            <a:pPr marL="401811" marR="4344" indent="-390952">
              <a:buAutoNum type="arabicPeriod"/>
              <a:tabLst>
                <a:tab pos="401811" algn="l"/>
              </a:tabLst>
            </a:pPr>
            <a:r>
              <a:rPr sz="1710" dirty="0">
                <a:solidFill>
                  <a:srgbClr val="3F3F3F"/>
                </a:solidFill>
                <a:latin typeface="Arial"/>
                <a:cs typeface="Arial"/>
              </a:rPr>
              <a:t>Higher</a:t>
            </a:r>
            <a:r>
              <a:rPr sz="1710" spc="-17" dirty="0">
                <a:solidFill>
                  <a:srgbClr val="3F3F3F"/>
                </a:solidFill>
                <a:latin typeface="Arial"/>
                <a:cs typeface="Arial"/>
              </a:rPr>
              <a:t> </a:t>
            </a:r>
            <a:r>
              <a:rPr sz="1710" dirty="0">
                <a:solidFill>
                  <a:srgbClr val="3F3F3F"/>
                </a:solidFill>
                <a:latin typeface="Arial"/>
                <a:cs typeface="Arial"/>
              </a:rPr>
              <a:t>e</a:t>
            </a:r>
            <a:r>
              <a:rPr sz="1710" spc="-38" dirty="0">
                <a:solidFill>
                  <a:srgbClr val="3F3F3F"/>
                </a:solidFill>
                <a:latin typeface="Arial"/>
                <a:cs typeface="Arial"/>
              </a:rPr>
              <a:t>f</a:t>
            </a:r>
            <a:r>
              <a:rPr sz="1710" spc="-9" dirty="0">
                <a:solidFill>
                  <a:srgbClr val="3F3F3F"/>
                </a:solidFill>
                <a:latin typeface="Arial"/>
                <a:cs typeface="Arial"/>
              </a:rPr>
              <a:t>f</a:t>
            </a:r>
            <a:r>
              <a:rPr sz="1710" dirty="0">
                <a:solidFill>
                  <a:srgbClr val="3F3F3F"/>
                </a:solidFill>
                <a:latin typeface="Arial"/>
                <a:cs typeface="Arial"/>
              </a:rPr>
              <a:t>iciency</a:t>
            </a:r>
            <a:r>
              <a:rPr sz="1710" spc="-21" dirty="0">
                <a:solidFill>
                  <a:srgbClr val="3F3F3F"/>
                </a:solidFill>
                <a:latin typeface="Arial"/>
                <a:cs typeface="Arial"/>
              </a:rPr>
              <a:t> </a:t>
            </a:r>
            <a:r>
              <a:rPr sz="1710" dirty="0">
                <a:solidFill>
                  <a:srgbClr val="3F3F3F"/>
                </a:solidFill>
                <a:latin typeface="Arial"/>
                <a:cs typeface="Arial"/>
              </a:rPr>
              <a:t>(</a:t>
            </a:r>
            <a:r>
              <a:rPr sz="1710" spc="-9" dirty="0">
                <a:solidFill>
                  <a:srgbClr val="3F3F3F"/>
                </a:solidFill>
                <a:latin typeface="Arial"/>
                <a:cs typeface="Arial"/>
              </a:rPr>
              <a:t>E</a:t>
            </a:r>
            <a:r>
              <a:rPr sz="1710" spc="-133" dirty="0">
                <a:solidFill>
                  <a:srgbClr val="3F3F3F"/>
                </a:solidFill>
                <a:latin typeface="Arial"/>
                <a:cs typeface="Arial"/>
              </a:rPr>
              <a:t>P</a:t>
            </a:r>
            <a:r>
              <a:rPr sz="1710" dirty="0">
                <a:solidFill>
                  <a:srgbClr val="3F3F3F"/>
                </a:solidFill>
                <a:latin typeface="Arial"/>
                <a:cs typeface="Arial"/>
              </a:rPr>
              <a:t>A</a:t>
            </a:r>
            <a:r>
              <a:rPr sz="1710" spc="-103" dirty="0">
                <a:solidFill>
                  <a:srgbClr val="3F3F3F"/>
                </a:solidFill>
                <a:latin typeface="Arial"/>
                <a:cs typeface="Arial"/>
              </a:rPr>
              <a:t> </a:t>
            </a:r>
            <a:r>
              <a:rPr sz="1710" dirty="0">
                <a:solidFill>
                  <a:srgbClr val="3F3F3F"/>
                </a:solidFill>
                <a:latin typeface="Arial"/>
                <a:cs typeface="Arial"/>
              </a:rPr>
              <a:t>/</a:t>
            </a:r>
            <a:r>
              <a:rPr sz="1710" spc="-13" dirty="0">
                <a:solidFill>
                  <a:srgbClr val="3F3F3F"/>
                </a:solidFill>
                <a:latin typeface="Arial"/>
                <a:cs typeface="Arial"/>
              </a:rPr>
              <a:t> </a:t>
            </a:r>
            <a:r>
              <a:rPr sz="1710" dirty="0">
                <a:solidFill>
                  <a:srgbClr val="3F3F3F"/>
                </a:solidFill>
                <a:latin typeface="Arial"/>
                <a:cs typeface="Arial"/>
              </a:rPr>
              <a:t>H</a:t>
            </a:r>
            <a:r>
              <a:rPr sz="1710" spc="-9" dirty="0">
                <a:solidFill>
                  <a:srgbClr val="3F3F3F"/>
                </a:solidFill>
                <a:latin typeface="Arial"/>
                <a:cs typeface="Arial"/>
              </a:rPr>
              <a:t>E</a:t>
            </a:r>
            <a:r>
              <a:rPr sz="1710" spc="-133" dirty="0">
                <a:solidFill>
                  <a:srgbClr val="3F3F3F"/>
                </a:solidFill>
                <a:latin typeface="Arial"/>
                <a:cs typeface="Arial"/>
              </a:rPr>
              <a:t>P</a:t>
            </a:r>
            <a:r>
              <a:rPr sz="1710" spc="-9" dirty="0">
                <a:solidFill>
                  <a:srgbClr val="3F3F3F"/>
                </a:solidFill>
                <a:latin typeface="Arial"/>
                <a:cs typeface="Arial"/>
              </a:rPr>
              <a:t>A</a:t>
            </a:r>
            <a:r>
              <a:rPr sz="1710" dirty="0">
                <a:solidFill>
                  <a:srgbClr val="3F3F3F"/>
                </a:solidFill>
                <a:latin typeface="Arial"/>
                <a:cs typeface="Arial"/>
              </a:rPr>
              <a:t>)</a:t>
            </a:r>
            <a:r>
              <a:rPr sz="1710" spc="-4" dirty="0">
                <a:solidFill>
                  <a:srgbClr val="3F3F3F"/>
                </a:solidFill>
                <a:latin typeface="Arial"/>
                <a:cs typeface="Arial"/>
              </a:rPr>
              <a:t> </a:t>
            </a:r>
            <a:r>
              <a:rPr sz="1710" dirty="0">
                <a:solidFill>
                  <a:srgbClr val="3F3F3F"/>
                </a:solidFill>
                <a:latin typeface="Arial"/>
                <a:cs typeface="Arial"/>
              </a:rPr>
              <a:t>media</a:t>
            </a:r>
            <a:r>
              <a:rPr sz="1710" spc="-17"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hat</a:t>
            </a:r>
            <a:r>
              <a:rPr sz="1710" spc="-30" dirty="0">
                <a:solidFill>
                  <a:srgbClr val="3F3F3F"/>
                </a:solidFill>
                <a:latin typeface="Arial"/>
                <a:cs typeface="Arial"/>
              </a:rPr>
              <a:t> </a:t>
            </a:r>
            <a:r>
              <a:rPr sz="1710" dirty="0">
                <a:solidFill>
                  <a:srgbClr val="3F3F3F"/>
                </a:solidFill>
                <a:latin typeface="Arial"/>
                <a:cs typeface="Arial"/>
              </a:rPr>
              <a:t>is</a:t>
            </a:r>
            <a:r>
              <a:rPr sz="1710" spc="-4" dirty="0">
                <a:solidFill>
                  <a:srgbClr val="3F3F3F"/>
                </a:solidFill>
                <a:latin typeface="Arial"/>
                <a:cs typeface="Arial"/>
              </a:rPr>
              <a:t> </a:t>
            </a:r>
            <a:r>
              <a:rPr sz="1710" dirty="0">
                <a:solidFill>
                  <a:srgbClr val="3F3F3F"/>
                </a:solidFill>
                <a:latin typeface="Arial"/>
                <a:cs typeface="Arial"/>
              </a:rPr>
              <a:t>less</a:t>
            </a:r>
            <a:r>
              <a:rPr sz="1710" spc="-13" dirty="0">
                <a:solidFill>
                  <a:srgbClr val="3F3F3F"/>
                </a:solidFill>
                <a:latin typeface="Arial"/>
                <a:cs typeface="Arial"/>
              </a:rPr>
              <a:t> </a:t>
            </a:r>
            <a:r>
              <a:rPr sz="1710" dirty="0">
                <a:solidFill>
                  <a:srgbClr val="3F3F3F"/>
                </a:solidFill>
                <a:latin typeface="Arial"/>
                <a:cs typeface="Arial"/>
              </a:rPr>
              <a:t>sensi</a:t>
            </a:r>
            <a:r>
              <a:rPr sz="1710" spc="-9" dirty="0">
                <a:solidFill>
                  <a:srgbClr val="3F3F3F"/>
                </a:solidFill>
                <a:latin typeface="Arial"/>
                <a:cs typeface="Arial"/>
              </a:rPr>
              <a:t>t</a:t>
            </a:r>
            <a:r>
              <a:rPr sz="1710" dirty="0">
                <a:solidFill>
                  <a:srgbClr val="3F3F3F"/>
                </a:solidFill>
                <a:latin typeface="Arial"/>
                <a:cs typeface="Arial"/>
              </a:rPr>
              <a:t>i</a:t>
            </a:r>
            <a:r>
              <a:rPr sz="1710" spc="-4" dirty="0">
                <a:solidFill>
                  <a:srgbClr val="3F3F3F"/>
                </a:solidFill>
                <a:latin typeface="Arial"/>
                <a:cs typeface="Arial"/>
              </a:rPr>
              <a:t>v</a:t>
            </a:r>
            <a:r>
              <a:rPr sz="1710" dirty="0">
                <a:solidFill>
                  <a:srgbClr val="3F3F3F"/>
                </a:solidFill>
                <a:latin typeface="Arial"/>
                <a:cs typeface="Arial"/>
              </a:rPr>
              <a:t>e</a:t>
            </a:r>
            <a:r>
              <a:rPr sz="1710" spc="-17"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o</a:t>
            </a:r>
            <a:r>
              <a:rPr sz="1710" spc="-17" dirty="0">
                <a:solidFill>
                  <a:srgbClr val="3F3F3F"/>
                </a:solidFill>
                <a:latin typeface="Arial"/>
                <a:cs typeface="Arial"/>
              </a:rPr>
              <a:t> </a:t>
            </a:r>
            <a:r>
              <a:rPr sz="1710" dirty="0">
                <a:solidFill>
                  <a:srgbClr val="3F3F3F"/>
                </a:solidFill>
                <a:latin typeface="Arial"/>
                <a:cs typeface="Arial"/>
              </a:rPr>
              <a:t>mis</a:t>
            </a:r>
            <a:r>
              <a:rPr sz="1710" spc="-9" dirty="0">
                <a:solidFill>
                  <a:srgbClr val="3F3F3F"/>
                </a:solidFill>
                <a:latin typeface="Arial"/>
                <a:cs typeface="Arial"/>
              </a:rPr>
              <a:t>t</a:t>
            </a:r>
            <a:r>
              <a:rPr sz="1710" dirty="0">
                <a:solidFill>
                  <a:srgbClr val="3F3F3F"/>
                </a:solidFill>
                <a:latin typeface="Arial"/>
                <a:cs typeface="Arial"/>
              </a:rPr>
              <a:t>,</a:t>
            </a:r>
            <a:r>
              <a:rPr sz="1710" spc="-21"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og</a:t>
            </a:r>
            <a:r>
              <a:rPr sz="1710" spc="-17" dirty="0">
                <a:solidFill>
                  <a:srgbClr val="3F3F3F"/>
                </a:solidFill>
                <a:latin typeface="Arial"/>
                <a:cs typeface="Arial"/>
              </a:rPr>
              <a:t> </a:t>
            </a:r>
            <a:r>
              <a:rPr sz="1710" dirty="0">
                <a:solidFill>
                  <a:srgbClr val="3F3F3F"/>
                </a:solidFill>
                <a:latin typeface="Arial"/>
                <a:cs typeface="Arial"/>
              </a:rPr>
              <a:t>or h</a:t>
            </a:r>
            <a:r>
              <a:rPr sz="1710" spc="-4" dirty="0">
                <a:solidFill>
                  <a:srgbClr val="3F3F3F"/>
                </a:solidFill>
                <a:latin typeface="Arial"/>
                <a:cs typeface="Arial"/>
              </a:rPr>
              <a:t>y</a:t>
            </a:r>
            <a:r>
              <a:rPr sz="1710" dirty="0">
                <a:solidFill>
                  <a:srgbClr val="3F3F3F"/>
                </a:solidFill>
                <a:latin typeface="Arial"/>
                <a:cs typeface="Arial"/>
              </a:rPr>
              <a:t>drocarb</a:t>
            </a:r>
            <a:r>
              <a:rPr sz="1710" spc="-9" dirty="0">
                <a:solidFill>
                  <a:srgbClr val="3F3F3F"/>
                </a:solidFill>
                <a:latin typeface="Arial"/>
                <a:cs typeface="Arial"/>
              </a:rPr>
              <a:t>o</a:t>
            </a:r>
            <a:r>
              <a:rPr sz="1710" dirty="0">
                <a:solidFill>
                  <a:srgbClr val="3F3F3F"/>
                </a:solidFill>
                <a:latin typeface="Arial"/>
                <a:cs typeface="Arial"/>
              </a:rPr>
              <a:t>ns</a:t>
            </a:r>
            <a:r>
              <a:rPr sz="1710" spc="-38" dirty="0">
                <a:solidFill>
                  <a:srgbClr val="3F3F3F"/>
                </a:solidFill>
                <a:latin typeface="Arial"/>
                <a:cs typeface="Arial"/>
              </a:rPr>
              <a:t> </a:t>
            </a:r>
            <a:r>
              <a:rPr sz="1710" dirty="0">
                <a:solidFill>
                  <a:srgbClr val="3F3F3F"/>
                </a:solidFill>
                <a:latin typeface="Arial"/>
                <a:cs typeface="Arial"/>
              </a:rPr>
              <a:t>especially</a:t>
            </a:r>
            <a:r>
              <a:rPr sz="1710" spc="-21" dirty="0">
                <a:solidFill>
                  <a:srgbClr val="3F3F3F"/>
                </a:solidFill>
                <a:latin typeface="Arial"/>
                <a:cs typeface="Arial"/>
              </a:rPr>
              <a:t> </a:t>
            </a:r>
            <a:r>
              <a:rPr sz="1710" dirty="0">
                <a:solidFill>
                  <a:srgbClr val="3F3F3F"/>
                </a:solidFill>
                <a:latin typeface="Arial"/>
                <a:cs typeface="Arial"/>
              </a:rPr>
              <a:t>when</a:t>
            </a:r>
            <a:r>
              <a:rPr sz="1710" spc="-17" dirty="0">
                <a:solidFill>
                  <a:srgbClr val="3F3F3F"/>
                </a:solidFill>
                <a:latin typeface="Arial"/>
                <a:cs typeface="Arial"/>
              </a:rPr>
              <a:t> </a:t>
            </a:r>
            <a:r>
              <a:rPr sz="1710" dirty="0">
                <a:solidFill>
                  <a:srgbClr val="3F3F3F"/>
                </a:solidFill>
                <a:latin typeface="Arial"/>
                <a:cs typeface="Arial"/>
              </a:rPr>
              <a:t>loaded</a:t>
            </a:r>
            <a:r>
              <a:rPr sz="1710" spc="-17" dirty="0">
                <a:solidFill>
                  <a:srgbClr val="3F3F3F"/>
                </a:solidFill>
                <a:latin typeface="Arial"/>
                <a:cs typeface="Arial"/>
              </a:rPr>
              <a:t> </a:t>
            </a:r>
            <a:r>
              <a:rPr sz="1710" dirty="0">
                <a:solidFill>
                  <a:srgbClr val="3F3F3F"/>
                </a:solidFill>
                <a:latin typeface="Arial"/>
                <a:cs typeface="Arial"/>
              </a:rPr>
              <a:t>in</a:t>
            </a:r>
            <a:r>
              <a:rPr sz="1710" spc="-4"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he</a:t>
            </a:r>
            <a:r>
              <a:rPr sz="1710" spc="-17" dirty="0">
                <a:solidFill>
                  <a:srgbClr val="3F3F3F"/>
                </a:solidFill>
                <a:latin typeface="Arial"/>
                <a:cs typeface="Arial"/>
              </a:rPr>
              <a:t> </a:t>
            </a:r>
            <a:r>
              <a:rPr sz="1710" dirty="0">
                <a:solidFill>
                  <a:srgbClr val="3F3F3F"/>
                </a:solidFill>
                <a:latin typeface="Arial"/>
                <a:cs typeface="Arial"/>
              </a:rPr>
              <a:t>real</a:t>
            </a:r>
            <a:r>
              <a:rPr sz="1710" spc="-17" dirty="0">
                <a:solidFill>
                  <a:srgbClr val="3F3F3F"/>
                </a:solidFill>
                <a:latin typeface="Arial"/>
                <a:cs typeface="Arial"/>
              </a:rPr>
              <a:t> </a:t>
            </a:r>
            <a:r>
              <a:rPr sz="1710" dirty="0">
                <a:solidFill>
                  <a:srgbClr val="3F3F3F"/>
                </a:solidFill>
                <a:latin typeface="Arial"/>
                <a:cs typeface="Arial"/>
              </a:rPr>
              <a:t>world</a:t>
            </a:r>
            <a:endParaRPr sz="1710">
              <a:latin typeface="Arial"/>
              <a:cs typeface="Arial"/>
            </a:endParaRPr>
          </a:p>
          <a:p>
            <a:pPr marL="401811" marR="408870" indent="-390952">
              <a:spcBef>
                <a:spcPts val="410"/>
              </a:spcBef>
              <a:buAutoNum type="arabicPeriod"/>
              <a:tabLst>
                <a:tab pos="401811" algn="l"/>
              </a:tabLst>
            </a:pPr>
            <a:r>
              <a:rPr sz="1710" spc="-9" dirty="0">
                <a:solidFill>
                  <a:srgbClr val="3F3F3F"/>
                </a:solidFill>
                <a:latin typeface="Arial"/>
                <a:cs typeface="Arial"/>
              </a:rPr>
              <a:t>A</a:t>
            </a:r>
            <a:r>
              <a:rPr sz="1710" dirty="0">
                <a:solidFill>
                  <a:srgbClr val="3F3F3F"/>
                </a:solidFill>
                <a:latin typeface="Arial"/>
                <a:cs typeface="Arial"/>
              </a:rPr>
              <a:t>s</a:t>
            </a:r>
            <a:r>
              <a:rPr sz="1710" spc="-4" dirty="0">
                <a:solidFill>
                  <a:srgbClr val="3F3F3F"/>
                </a:solidFill>
                <a:latin typeface="Arial"/>
                <a:cs typeface="Arial"/>
              </a:rPr>
              <a:t> </a:t>
            </a:r>
            <a:r>
              <a:rPr sz="1710" dirty="0">
                <a:solidFill>
                  <a:srgbClr val="3F3F3F"/>
                </a:solidFill>
                <a:latin typeface="Arial"/>
                <a:cs typeface="Arial"/>
              </a:rPr>
              <a:t>1</a:t>
            </a:r>
            <a:r>
              <a:rPr sz="1710" spc="-17" dirty="0">
                <a:solidFill>
                  <a:srgbClr val="3F3F3F"/>
                </a:solidFill>
                <a:latin typeface="Arial"/>
                <a:cs typeface="Arial"/>
              </a:rPr>
              <a:t> </a:t>
            </a:r>
            <a:r>
              <a:rPr sz="1710" dirty="0">
                <a:solidFill>
                  <a:srgbClr val="3F3F3F"/>
                </a:solidFill>
                <a:latin typeface="Arial"/>
                <a:cs typeface="Arial"/>
              </a:rPr>
              <a:t>abo</a:t>
            </a:r>
            <a:r>
              <a:rPr sz="1710" spc="-4" dirty="0">
                <a:solidFill>
                  <a:srgbClr val="3F3F3F"/>
                </a:solidFill>
                <a:latin typeface="Arial"/>
                <a:cs typeface="Arial"/>
              </a:rPr>
              <a:t>v</a:t>
            </a:r>
            <a:r>
              <a:rPr sz="1710" dirty="0">
                <a:solidFill>
                  <a:srgbClr val="3F3F3F"/>
                </a:solidFill>
                <a:latin typeface="Arial"/>
                <a:cs typeface="Arial"/>
              </a:rPr>
              <a:t>e</a:t>
            </a:r>
            <a:r>
              <a:rPr sz="1710" spc="-17" dirty="0">
                <a:solidFill>
                  <a:srgbClr val="3F3F3F"/>
                </a:solidFill>
                <a:latin typeface="Arial"/>
                <a:cs typeface="Arial"/>
              </a:rPr>
              <a:t> </a:t>
            </a:r>
            <a:r>
              <a:rPr sz="1710" dirty="0">
                <a:solidFill>
                  <a:srgbClr val="3F3F3F"/>
                </a:solidFill>
                <a:latin typeface="Arial"/>
                <a:cs typeface="Arial"/>
              </a:rPr>
              <a:t>speci</a:t>
            </a:r>
            <a:r>
              <a:rPr sz="1710" spc="-9" dirty="0">
                <a:solidFill>
                  <a:srgbClr val="3F3F3F"/>
                </a:solidFill>
                <a:latin typeface="Arial"/>
                <a:cs typeface="Arial"/>
              </a:rPr>
              <a:t>f</a:t>
            </a:r>
            <a:r>
              <a:rPr sz="1710" dirty="0">
                <a:solidFill>
                  <a:srgbClr val="3F3F3F"/>
                </a:solidFill>
                <a:latin typeface="Arial"/>
                <a:cs typeface="Arial"/>
              </a:rPr>
              <a:t>ically</a:t>
            </a:r>
            <a:r>
              <a:rPr sz="1710" spc="-21"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or</a:t>
            </a:r>
            <a:r>
              <a:rPr sz="1710" spc="-13" dirty="0">
                <a:solidFill>
                  <a:srgbClr val="3F3F3F"/>
                </a:solidFill>
                <a:latin typeface="Arial"/>
                <a:cs typeface="Arial"/>
              </a:rPr>
              <a:t> </a:t>
            </a:r>
            <a:r>
              <a:rPr sz="1710" dirty="0">
                <a:solidFill>
                  <a:srgbClr val="3F3F3F"/>
                </a:solidFill>
                <a:latin typeface="Arial"/>
                <a:cs typeface="Arial"/>
              </a:rPr>
              <a:t>sur</a:t>
            </a:r>
            <a:r>
              <a:rPr sz="1710" spc="-9" dirty="0">
                <a:solidFill>
                  <a:srgbClr val="3F3F3F"/>
                </a:solidFill>
                <a:latin typeface="Arial"/>
                <a:cs typeface="Arial"/>
              </a:rPr>
              <a:t>f</a:t>
            </a:r>
            <a:r>
              <a:rPr sz="1710" dirty="0">
                <a:solidFill>
                  <a:srgbClr val="3F3F3F"/>
                </a:solidFill>
                <a:latin typeface="Arial"/>
                <a:cs typeface="Arial"/>
              </a:rPr>
              <a:t>ace</a:t>
            </a:r>
            <a:r>
              <a:rPr sz="1710" spc="-38" dirty="0">
                <a:solidFill>
                  <a:srgbClr val="3F3F3F"/>
                </a:solidFill>
                <a:latin typeface="Arial"/>
                <a:cs typeface="Arial"/>
              </a:rPr>
              <a:t> </a:t>
            </a:r>
            <a:r>
              <a:rPr sz="1710" dirty="0">
                <a:solidFill>
                  <a:srgbClr val="3F3F3F"/>
                </a:solidFill>
                <a:latin typeface="Arial"/>
                <a:cs typeface="Arial"/>
              </a:rPr>
              <a:t>loading</a:t>
            </a:r>
            <a:r>
              <a:rPr sz="1710" spc="-17" dirty="0">
                <a:solidFill>
                  <a:srgbClr val="3F3F3F"/>
                </a:solidFill>
                <a:latin typeface="Arial"/>
                <a:cs typeface="Arial"/>
              </a:rPr>
              <a:t> </a:t>
            </a:r>
            <a:r>
              <a:rPr sz="1710" dirty="0">
                <a:solidFill>
                  <a:srgbClr val="3F3F3F"/>
                </a:solidFill>
                <a:latin typeface="Arial"/>
                <a:cs typeface="Arial"/>
              </a:rPr>
              <a:t>media</a:t>
            </a:r>
            <a:r>
              <a:rPr sz="1710" spc="-17"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or</a:t>
            </a:r>
            <a:r>
              <a:rPr sz="1710" spc="-13" dirty="0">
                <a:solidFill>
                  <a:srgbClr val="3F3F3F"/>
                </a:solidFill>
                <a:latin typeface="Arial"/>
                <a:cs typeface="Arial"/>
              </a:rPr>
              <a:t> </a:t>
            </a:r>
            <a:r>
              <a:rPr sz="1710" dirty="0">
                <a:solidFill>
                  <a:srgbClr val="3F3F3F"/>
                </a:solidFill>
                <a:latin typeface="Arial"/>
                <a:cs typeface="Arial"/>
              </a:rPr>
              <a:t>pulse</a:t>
            </a:r>
            <a:r>
              <a:rPr sz="1710" spc="-26" dirty="0">
                <a:solidFill>
                  <a:srgbClr val="3F3F3F"/>
                </a:solidFill>
                <a:latin typeface="Arial"/>
                <a:cs typeface="Arial"/>
              </a:rPr>
              <a:t> </a:t>
            </a:r>
            <a:r>
              <a:rPr sz="1710" dirty="0">
                <a:solidFill>
                  <a:srgbClr val="3F3F3F"/>
                </a:solidFill>
                <a:latin typeface="Arial"/>
                <a:cs typeface="Arial"/>
              </a:rPr>
              <a:t>cleanable produc</a:t>
            </a:r>
            <a:r>
              <a:rPr sz="1710" spc="-9" dirty="0">
                <a:solidFill>
                  <a:srgbClr val="3F3F3F"/>
                </a:solidFill>
                <a:latin typeface="Arial"/>
                <a:cs typeface="Arial"/>
              </a:rPr>
              <a:t>t</a:t>
            </a:r>
            <a:r>
              <a:rPr sz="1710" dirty="0">
                <a:solidFill>
                  <a:srgbClr val="3F3F3F"/>
                </a:solidFill>
                <a:latin typeface="Arial"/>
                <a:cs typeface="Arial"/>
              </a:rPr>
              <a:t>s</a:t>
            </a:r>
            <a:endParaRPr sz="1710">
              <a:latin typeface="Arial"/>
              <a:cs typeface="Arial"/>
            </a:endParaRPr>
          </a:p>
          <a:p>
            <a:pPr marL="401811" indent="-390952">
              <a:spcBef>
                <a:spcPts val="410"/>
              </a:spcBef>
              <a:buAutoNum type="arabicPeriod"/>
              <a:tabLst>
                <a:tab pos="401811" algn="l"/>
              </a:tabLst>
            </a:pPr>
            <a:r>
              <a:rPr sz="1710" spc="-9" dirty="0">
                <a:solidFill>
                  <a:srgbClr val="3F3F3F"/>
                </a:solidFill>
                <a:latin typeface="Arial"/>
                <a:cs typeface="Arial"/>
              </a:rPr>
              <a:t>P</a:t>
            </a:r>
            <a:r>
              <a:rPr sz="1710" dirty="0">
                <a:solidFill>
                  <a:srgbClr val="3F3F3F"/>
                </a:solidFill>
                <a:latin typeface="Arial"/>
                <a:cs typeface="Arial"/>
              </a:rPr>
              <a:t>ro</a:t>
            </a:r>
            <a:r>
              <a:rPr sz="1710" spc="-4" dirty="0">
                <a:solidFill>
                  <a:srgbClr val="3F3F3F"/>
                </a:solidFill>
                <a:latin typeface="Arial"/>
                <a:cs typeface="Arial"/>
              </a:rPr>
              <a:t>v</a:t>
            </a:r>
            <a:r>
              <a:rPr sz="1710" dirty="0">
                <a:solidFill>
                  <a:srgbClr val="3F3F3F"/>
                </a:solidFill>
                <a:latin typeface="Arial"/>
                <a:cs typeface="Arial"/>
              </a:rPr>
              <a:t>en</a:t>
            </a:r>
            <a:r>
              <a:rPr sz="1710" spc="-17"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hrough</a:t>
            </a:r>
            <a:r>
              <a:rPr sz="1710" spc="-38" dirty="0">
                <a:solidFill>
                  <a:srgbClr val="3F3F3F"/>
                </a:solidFill>
                <a:latin typeface="Arial"/>
                <a:cs typeface="Arial"/>
              </a:rPr>
              <a:t> </a:t>
            </a:r>
            <a:r>
              <a:rPr sz="1710" dirty="0">
                <a:solidFill>
                  <a:srgbClr val="3F3F3F"/>
                </a:solidFill>
                <a:latin typeface="Arial"/>
                <a:cs typeface="Arial"/>
              </a:rPr>
              <a:t>li</a:t>
            </a:r>
            <a:r>
              <a:rPr sz="1710" spc="-9" dirty="0">
                <a:solidFill>
                  <a:srgbClr val="3F3F3F"/>
                </a:solidFill>
                <a:latin typeface="Arial"/>
                <a:cs typeface="Arial"/>
              </a:rPr>
              <a:t>f</a:t>
            </a:r>
            <a:r>
              <a:rPr sz="1710" dirty="0">
                <a:solidFill>
                  <a:srgbClr val="3F3F3F"/>
                </a:solidFill>
                <a:latin typeface="Arial"/>
                <a:cs typeface="Arial"/>
              </a:rPr>
              <a:t>e</a:t>
            </a:r>
            <a:r>
              <a:rPr sz="1710" spc="4" dirty="0">
                <a:solidFill>
                  <a:srgbClr val="3F3F3F"/>
                </a:solidFill>
                <a:latin typeface="Arial"/>
                <a:cs typeface="Arial"/>
              </a:rPr>
              <a:t> </a:t>
            </a:r>
            <a:r>
              <a:rPr sz="1710" dirty="0">
                <a:solidFill>
                  <a:srgbClr val="3F3F3F"/>
                </a:solidFill>
                <a:latin typeface="Arial"/>
                <a:cs typeface="Arial"/>
              </a:rPr>
              <a:t>(real</a:t>
            </a:r>
            <a:r>
              <a:rPr sz="1710" spc="-26" dirty="0">
                <a:solidFill>
                  <a:srgbClr val="3F3F3F"/>
                </a:solidFill>
                <a:latin typeface="Arial"/>
                <a:cs typeface="Arial"/>
              </a:rPr>
              <a:t> </a:t>
            </a:r>
            <a:r>
              <a:rPr sz="1710" dirty="0">
                <a:solidFill>
                  <a:srgbClr val="3F3F3F"/>
                </a:solidFill>
                <a:latin typeface="Arial"/>
                <a:cs typeface="Arial"/>
              </a:rPr>
              <a:t>world)</a:t>
            </a:r>
            <a:r>
              <a:rPr sz="1710" spc="-26" dirty="0">
                <a:solidFill>
                  <a:srgbClr val="3F3F3F"/>
                </a:solidFill>
                <a:latin typeface="Arial"/>
                <a:cs typeface="Arial"/>
              </a:rPr>
              <a:t> </a:t>
            </a:r>
            <a:r>
              <a:rPr sz="1710" dirty="0">
                <a:solidFill>
                  <a:srgbClr val="3F3F3F"/>
                </a:solidFill>
                <a:latin typeface="Arial"/>
                <a:cs typeface="Arial"/>
              </a:rPr>
              <a:t>h</a:t>
            </a:r>
            <a:r>
              <a:rPr sz="1710" spc="-4" dirty="0">
                <a:solidFill>
                  <a:srgbClr val="3F3F3F"/>
                </a:solidFill>
                <a:latin typeface="Arial"/>
                <a:cs typeface="Arial"/>
              </a:rPr>
              <a:t>y</a:t>
            </a:r>
            <a:r>
              <a:rPr sz="1710" dirty="0">
                <a:solidFill>
                  <a:srgbClr val="3F3F3F"/>
                </a:solidFill>
                <a:latin typeface="Arial"/>
                <a:cs typeface="Arial"/>
              </a:rPr>
              <a:t>drophobic</a:t>
            </a:r>
            <a:r>
              <a:rPr sz="1710" spc="-34" dirty="0">
                <a:solidFill>
                  <a:srgbClr val="3F3F3F"/>
                </a:solidFill>
                <a:latin typeface="Arial"/>
                <a:cs typeface="Arial"/>
              </a:rPr>
              <a:t> </a:t>
            </a:r>
            <a:r>
              <a:rPr sz="1710" dirty="0">
                <a:solidFill>
                  <a:srgbClr val="3F3F3F"/>
                </a:solidFill>
                <a:latin typeface="Arial"/>
                <a:cs typeface="Arial"/>
              </a:rPr>
              <a:t>proper</a:t>
            </a:r>
            <a:r>
              <a:rPr sz="1710" spc="-9" dirty="0">
                <a:solidFill>
                  <a:srgbClr val="3F3F3F"/>
                </a:solidFill>
                <a:latin typeface="Arial"/>
                <a:cs typeface="Arial"/>
              </a:rPr>
              <a:t>t</a:t>
            </a:r>
            <a:r>
              <a:rPr sz="1710" dirty="0">
                <a:solidFill>
                  <a:srgbClr val="3F3F3F"/>
                </a:solidFill>
                <a:latin typeface="Arial"/>
                <a:cs typeface="Arial"/>
              </a:rPr>
              <a:t>ies</a:t>
            </a:r>
            <a:endParaRPr sz="1710">
              <a:latin typeface="Arial"/>
              <a:cs typeface="Arial"/>
            </a:endParaRPr>
          </a:p>
          <a:p>
            <a:pPr marL="401811" marR="276381" indent="-390952">
              <a:spcBef>
                <a:spcPts val="410"/>
              </a:spcBef>
              <a:buAutoNum type="arabicPeriod"/>
              <a:tabLst>
                <a:tab pos="401811" algn="l"/>
              </a:tabLst>
            </a:pPr>
            <a:r>
              <a:rPr sz="1710" spc="-9" dirty="0">
                <a:solidFill>
                  <a:srgbClr val="3F3F3F"/>
                </a:solidFill>
                <a:latin typeface="Arial"/>
                <a:cs typeface="Arial"/>
              </a:rPr>
              <a:t>S</a:t>
            </a:r>
            <a:r>
              <a:rPr sz="1710" spc="-4" dirty="0">
                <a:solidFill>
                  <a:srgbClr val="3F3F3F"/>
                </a:solidFill>
                <a:latin typeface="Arial"/>
                <a:cs typeface="Arial"/>
              </a:rPr>
              <a:t>y</a:t>
            </a:r>
            <a:r>
              <a:rPr sz="1710" dirty="0">
                <a:solidFill>
                  <a:srgbClr val="3F3F3F"/>
                </a:solidFill>
                <a:latin typeface="Arial"/>
                <a:cs typeface="Arial"/>
              </a:rPr>
              <a:t>n</a:t>
            </a:r>
            <a:r>
              <a:rPr sz="1710" spc="-9" dirty="0">
                <a:solidFill>
                  <a:srgbClr val="3F3F3F"/>
                </a:solidFill>
                <a:latin typeface="Arial"/>
                <a:cs typeface="Arial"/>
              </a:rPr>
              <a:t>t</a:t>
            </a:r>
            <a:r>
              <a:rPr sz="1710" dirty="0">
                <a:solidFill>
                  <a:srgbClr val="3F3F3F"/>
                </a:solidFill>
                <a:latin typeface="Arial"/>
                <a:cs typeface="Arial"/>
              </a:rPr>
              <a:t>he</a:t>
            </a:r>
            <a:r>
              <a:rPr sz="1710" spc="-9" dirty="0">
                <a:solidFill>
                  <a:srgbClr val="3F3F3F"/>
                </a:solidFill>
                <a:latin typeface="Arial"/>
                <a:cs typeface="Arial"/>
              </a:rPr>
              <a:t>t</a:t>
            </a:r>
            <a:r>
              <a:rPr sz="1710" dirty="0">
                <a:solidFill>
                  <a:srgbClr val="3F3F3F"/>
                </a:solidFill>
                <a:latin typeface="Arial"/>
                <a:cs typeface="Arial"/>
              </a:rPr>
              <a:t>ic</a:t>
            </a:r>
            <a:r>
              <a:rPr sz="1710" spc="-13" dirty="0">
                <a:solidFill>
                  <a:srgbClr val="3F3F3F"/>
                </a:solidFill>
                <a:latin typeface="Arial"/>
                <a:cs typeface="Arial"/>
              </a:rPr>
              <a:t> </a:t>
            </a:r>
            <a:r>
              <a:rPr sz="1710" dirty="0">
                <a:solidFill>
                  <a:srgbClr val="3F3F3F"/>
                </a:solidFill>
                <a:latin typeface="Arial"/>
                <a:cs typeface="Arial"/>
              </a:rPr>
              <a:t>media</a:t>
            </a:r>
            <a:r>
              <a:rPr sz="1710" spc="-17"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hat</a:t>
            </a:r>
            <a:r>
              <a:rPr sz="1710" spc="-21"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ruly</a:t>
            </a:r>
            <a:r>
              <a:rPr sz="1710" spc="-9" dirty="0">
                <a:solidFill>
                  <a:srgbClr val="3F3F3F"/>
                </a:solidFill>
                <a:latin typeface="Arial"/>
                <a:cs typeface="Arial"/>
              </a:rPr>
              <a:t> </a:t>
            </a:r>
            <a:r>
              <a:rPr sz="1710" dirty="0">
                <a:solidFill>
                  <a:srgbClr val="3F3F3F"/>
                </a:solidFill>
                <a:latin typeface="Arial"/>
                <a:cs typeface="Arial"/>
              </a:rPr>
              <a:t>holds</a:t>
            </a:r>
            <a:r>
              <a:rPr sz="1710" spc="-21" dirty="0">
                <a:solidFill>
                  <a:srgbClr val="3F3F3F"/>
                </a:solidFill>
                <a:latin typeface="Arial"/>
                <a:cs typeface="Arial"/>
              </a:rPr>
              <a:t> </a:t>
            </a:r>
            <a:r>
              <a:rPr sz="1710" dirty="0">
                <a:solidFill>
                  <a:srgbClr val="3F3F3F"/>
                </a:solidFill>
                <a:latin typeface="Arial"/>
                <a:cs typeface="Arial"/>
              </a:rPr>
              <a:t>or</a:t>
            </a:r>
            <a:r>
              <a:rPr sz="1710" spc="-13" dirty="0">
                <a:solidFill>
                  <a:srgbClr val="3F3F3F"/>
                </a:solidFill>
                <a:latin typeface="Arial"/>
                <a:cs typeface="Arial"/>
              </a:rPr>
              <a:t> </a:t>
            </a:r>
            <a:r>
              <a:rPr sz="1710" dirty="0">
                <a:solidFill>
                  <a:srgbClr val="3F3F3F"/>
                </a:solidFill>
                <a:latin typeface="Arial"/>
                <a:cs typeface="Arial"/>
              </a:rPr>
              <a:t>impro</a:t>
            </a:r>
            <a:r>
              <a:rPr sz="1710" spc="-4" dirty="0">
                <a:solidFill>
                  <a:srgbClr val="3F3F3F"/>
                </a:solidFill>
                <a:latin typeface="Arial"/>
                <a:cs typeface="Arial"/>
              </a:rPr>
              <a:t>v</a:t>
            </a:r>
            <a:r>
              <a:rPr sz="1710" dirty="0">
                <a:solidFill>
                  <a:srgbClr val="3F3F3F"/>
                </a:solidFill>
                <a:latin typeface="Arial"/>
                <a:cs typeface="Arial"/>
              </a:rPr>
              <a:t>es</a:t>
            </a:r>
            <a:r>
              <a:rPr sz="1710" spc="-21" dirty="0">
                <a:solidFill>
                  <a:srgbClr val="3F3F3F"/>
                </a:solidFill>
                <a:latin typeface="Arial"/>
                <a:cs typeface="Arial"/>
              </a:rPr>
              <a:t> </a:t>
            </a:r>
            <a:r>
              <a:rPr sz="1710" dirty="0">
                <a:solidFill>
                  <a:srgbClr val="3F3F3F"/>
                </a:solidFill>
                <a:latin typeface="Arial"/>
                <a:cs typeface="Arial"/>
              </a:rPr>
              <a:t>i</a:t>
            </a:r>
            <a:r>
              <a:rPr sz="1710" spc="-9" dirty="0">
                <a:solidFill>
                  <a:srgbClr val="3F3F3F"/>
                </a:solidFill>
                <a:latin typeface="Arial"/>
                <a:cs typeface="Arial"/>
              </a:rPr>
              <a:t>t</a:t>
            </a:r>
            <a:r>
              <a:rPr sz="1710" spc="-34" dirty="0">
                <a:solidFill>
                  <a:srgbClr val="3F3F3F"/>
                </a:solidFill>
                <a:latin typeface="Arial"/>
                <a:cs typeface="Arial"/>
              </a:rPr>
              <a:t>’</a:t>
            </a:r>
            <a:r>
              <a:rPr sz="1710" dirty="0">
                <a:solidFill>
                  <a:srgbClr val="3F3F3F"/>
                </a:solidFill>
                <a:latin typeface="Arial"/>
                <a:cs typeface="Arial"/>
              </a:rPr>
              <a:t>s</a:t>
            </a:r>
            <a:r>
              <a:rPr sz="1710" spc="-4" dirty="0">
                <a:solidFill>
                  <a:srgbClr val="3F3F3F"/>
                </a:solidFill>
                <a:latin typeface="Arial"/>
                <a:cs typeface="Arial"/>
              </a:rPr>
              <a:t> </a:t>
            </a:r>
            <a:r>
              <a:rPr sz="1710" dirty="0">
                <a:solidFill>
                  <a:srgbClr val="3F3F3F"/>
                </a:solidFill>
                <a:latin typeface="Arial"/>
                <a:cs typeface="Arial"/>
              </a:rPr>
              <a:t>e</a:t>
            </a:r>
            <a:r>
              <a:rPr sz="1710" spc="-38" dirty="0">
                <a:solidFill>
                  <a:srgbClr val="3F3F3F"/>
                </a:solidFill>
                <a:latin typeface="Arial"/>
                <a:cs typeface="Arial"/>
              </a:rPr>
              <a:t>f</a:t>
            </a:r>
            <a:r>
              <a:rPr sz="1710" spc="-9" dirty="0">
                <a:solidFill>
                  <a:srgbClr val="3F3F3F"/>
                </a:solidFill>
                <a:latin typeface="Arial"/>
                <a:cs typeface="Arial"/>
              </a:rPr>
              <a:t>f</a:t>
            </a:r>
            <a:r>
              <a:rPr sz="1710" dirty="0">
                <a:solidFill>
                  <a:srgbClr val="3F3F3F"/>
                </a:solidFill>
                <a:latin typeface="Arial"/>
                <a:cs typeface="Arial"/>
              </a:rPr>
              <a:t>iciency</a:t>
            </a:r>
            <a:r>
              <a:rPr sz="1710" spc="-21"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hrough</a:t>
            </a:r>
            <a:r>
              <a:rPr sz="1710" spc="-38" dirty="0">
                <a:solidFill>
                  <a:srgbClr val="3F3F3F"/>
                </a:solidFill>
                <a:latin typeface="Arial"/>
                <a:cs typeface="Arial"/>
              </a:rPr>
              <a:t> </a:t>
            </a:r>
            <a:r>
              <a:rPr sz="1710" dirty="0">
                <a:solidFill>
                  <a:srgbClr val="3F3F3F"/>
                </a:solidFill>
                <a:latin typeface="Arial"/>
                <a:cs typeface="Arial"/>
              </a:rPr>
              <a:t>real world</a:t>
            </a:r>
            <a:r>
              <a:rPr sz="1710" spc="-17" dirty="0">
                <a:solidFill>
                  <a:srgbClr val="3F3F3F"/>
                </a:solidFill>
                <a:latin typeface="Arial"/>
                <a:cs typeface="Arial"/>
              </a:rPr>
              <a:t> </a:t>
            </a:r>
            <a:r>
              <a:rPr sz="1710" dirty="0">
                <a:solidFill>
                  <a:srgbClr val="3F3F3F"/>
                </a:solidFill>
                <a:latin typeface="Arial"/>
                <a:cs typeface="Arial"/>
              </a:rPr>
              <a:t>loading</a:t>
            </a:r>
            <a:endParaRPr sz="1710">
              <a:latin typeface="Arial"/>
              <a:cs typeface="Arial"/>
            </a:endParaRPr>
          </a:p>
          <a:p>
            <a:pPr marL="401811" indent="-390952">
              <a:spcBef>
                <a:spcPts val="410"/>
              </a:spcBef>
              <a:buAutoNum type="arabicPeriod"/>
              <a:tabLst>
                <a:tab pos="401811" algn="l"/>
              </a:tabLst>
            </a:pPr>
            <a:r>
              <a:rPr sz="1710" dirty="0">
                <a:solidFill>
                  <a:srgbClr val="3F3F3F"/>
                </a:solidFill>
                <a:latin typeface="Arial"/>
                <a:cs typeface="Arial"/>
              </a:rPr>
              <a:t>Longer</a:t>
            </a:r>
            <a:r>
              <a:rPr sz="1710" spc="-21" dirty="0">
                <a:solidFill>
                  <a:srgbClr val="3F3F3F"/>
                </a:solidFill>
                <a:latin typeface="Arial"/>
                <a:cs typeface="Arial"/>
              </a:rPr>
              <a:t> </a:t>
            </a:r>
            <a:r>
              <a:rPr sz="1710" dirty="0">
                <a:solidFill>
                  <a:srgbClr val="3F3F3F"/>
                </a:solidFill>
                <a:latin typeface="Arial"/>
                <a:cs typeface="Arial"/>
              </a:rPr>
              <a:t>li</a:t>
            </a:r>
            <a:r>
              <a:rPr sz="1710" spc="-9" dirty="0">
                <a:solidFill>
                  <a:srgbClr val="3F3F3F"/>
                </a:solidFill>
                <a:latin typeface="Arial"/>
                <a:cs typeface="Arial"/>
              </a:rPr>
              <a:t>f</a:t>
            </a:r>
            <a:r>
              <a:rPr sz="1710" dirty="0">
                <a:solidFill>
                  <a:srgbClr val="3F3F3F"/>
                </a:solidFill>
                <a:latin typeface="Arial"/>
                <a:cs typeface="Arial"/>
              </a:rPr>
              <a:t>e</a:t>
            </a:r>
            <a:r>
              <a:rPr sz="1710" spc="-4" dirty="0">
                <a:solidFill>
                  <a:srgbClr val="3F3F3F"/>
                </a:solidFill>
                <a:latin typeface="Arial"/>
                <a:cs typeface="Arial"/>
              </a:rPr>
              <a:t> </a:t>
            </a:r>
            <a:r>
              <a:rPr sz="1710" dirty="0">
                <a:solidFill>
                  <a:srgbClr val="3F3F3F"/>
                </a:solidFill>
                <a:latin typeface="Arial"/>
                <a:cs typeface="Arial"/>
              </a:rPr>
              <a:t>media</a:t>
            </a:r>
            <a:endParaRPr sz="1710">
              <a:latin typeface="Arial"/>
              <a:cs typeface="Arial"/>
            </a:endParaRPr>
          </a:p>
          <a:p>
            <a:pPr marL="401811" indent="-390952">
              <a:spcBef>
                <a:spcPts val="410"/>
              </a:spcBef>
              <a:buAutoNum type="arabicPeriod"/>
              <a:tabLst>
                <a:tab pos="401811" algn="l"/>
              </a:tabLst>
            </a:pPr>
            <a:r>
              <a:rPr sz="1710" dirty="0">
                <a:solidFill>
                  <a:srgbClr val="3F3F3F"/>
                </a:solidFill>
                <a:latin typeface="Arial"/>
                <a:cs typeface="Arial"/>
              </a:rPr>
              <a:t>Higher</a:t>
            </a:r>
            <a:r>
              <a:rPr sz="1710" spc="-21" dirty="0">
                <a:solidFill>
                  <a:srgbClr val="3F3F3F"/>
                </a:solidFill>
                <a:latin typeface="Arial"/>
                <a:cs typeface="Arial"/>
              </a:rPr>
              <a:t> </a:t>
            </a:r>
            <a:r>
              <a:rPr sz="1710" dirty="0">
                <a:solidFill>
                  <a:srgbClr val="3F3F3F"/>
                </a:solidFill>
                <a:latin typeface="Arial"/>
                <a:cs typeface="Arial"/>
              </a:rPr>
              <a:t>s</a:t>
            </a:r>
            <a:r>
              <a:rPr sz="1710" spc="-9" dirty="0">
                <a:solidFill>
                  <a:srgbClr val="3F3F3F"/>
                </a:solidFill>
                <a:latin typeface="Arial"/>
                <a:cs typeface="Arial"/>
              </a:rPr>
              <a:t>t</a:t>
            </a:r>
            <a:r>
              <a:rPr sz="1710" dirty="0">
                <a:solidFill>
                  <a:srgbClr val="3F3F3F"/>
                </a:solidFill>
                <a:latin typeface="Arial"/>
                <a:cs typeface="Arial"/>
              </a:rPr>
              <a:t>reng</a:t>
            </a:r>
            <a:r>
              <a:rPr sz="1710" spc="-9" dirty="0">
                <a:solidFill>
                  <a:srgbClr val="3F3F3F"/>
                </a:solidFill>
                <a:latin typeface="Arial"/>
                <a:cs typeface="Arial"/>
              </a:rPr>
              <a:t>t</a:t>
            </a:r>
            <a:r>
              <a:rPr sz="1710" dirty="0">
                <a:solidFill>
                  <a:srgbClr val="3F3F3F"/>
                </a:solidFill>
                <a:latin typeface="Arial"/>
                <a:cs typeface="Arial"/>
              </a:rPr>
              <a:t>h</a:t>
            </a:r>
            <a:r>
              <a:rPr sz="1710" spc="-38" dirty="0">
                <a:solidFill>
                  <a:srgbClr val="3F3F3F"/>
                </a:solidFill>
                <a:latin typeface="Arial"/>
                <a:cs typeface="Arial"/>
              </a:rPr>
              <a:t> </a:t>
            </a:r>
            <a:r>
              <a:rPr sz="1710" dirty="0">
                <a:solidFill>
                  <a:srgbClr val="3F3F3F"/>
                </a:solidFill>
                <a:latin typeface="Arial"/>
                <a:cs typeface="Arial"/>
              </a:rPr>
              <a:t>media</a:t>
            </a:r>
            <a:r>
              <a:rPr sz="1710" spc="-17" dirty="0">
                <a:solidFill>
                  <a:srgbClr val="3F3F3F"/>
                </a:solidFill>
                <a:latin typeface="Arial"/>
                <a:cs typeface="Arial"/>
              </a:rPr>
              <a:t> </a:t>
            </a:r>
            <a:r>
              <a:rPr sz="1710" spc="-9" dirty="0">
                <a:solidFill>
                  <a:srgbClr val="3F3F3F"/>
                </a:solidFill>
                <a:latin typeface="Arial"/>
                <a:cs typeface="Arial"/>
              </a:rPr>
              <a:t>t</a:t>
            </a:r>
            <a:r>
              <a:rPr sz="1710" dirty="0">
                <a:solidFill>
                  <a:srgbClr val="3F3F3F"/>
                </a:solidFill>
                <a:latin typeface="Arial"/>
                <a:cs typeface="Arial"/>
              </a:rPr>
              <a:t>hat</a:t>
            </a:r>
            <a:r>
              <a:rPr sz="1710" spc="-21" dirty="0">
                <a:solidFill>
                  <a:srgbClr val="3F3F3F"/>
                </a:solidFill>
                <a:latin typeface="Arial"/>
                <a:cs typeface="Arial"/>
              </a:rPr>
              <a:t> </a:t>
            </a:r>
            <a:r>
              <a:rPr sz="1710" dirty="0">
                <a:solidFill>
                  <a:srgbClr val="3F3F3F"/>
                </a:solidFill>
                <a:latin typeface="Arial"/>
                <a:cs typeface="Arial"/>
              </a:rPr>
              <a:t>can</a:t>
            </a:r>
            <a:r>
              <a:rPr sz="1710" spc="-17" dirty="0">
                <a:solidFill>
                  <a:srgbClr val="3F3F3F"/>
                </a:solidFill>
                <a:latin typeface="Arial"/>
                <a:cs typeface="Arial"/>
              </a:rPr>
              <a:t> </a:t>
            </a:r>
            <a:r>
              <a:rPr sz="1710" dirty="0">
                <a:solidFill>
                  <a:srgbClr val="3F3F3F"/>
                </a:solidFill>
                <a:latin typeface="Arial"/>
                <a:cs typeface="Arial"/>
              </a:rPr>
              <a:t>be</a:t>
            </a:r>
            <a:r>
              <a:rPr sz="1710" spc="-17" dirty="0">
                <a:solidFill>
                  <a:srgbClr val="3F3F3F"/>
                </a:solidFill>
                <a:latin typeface="Arial"/>
                <a:cs typeface="Arial"/>
              </a:rPr>
              <a:t> </a:t>
            </a:r>
            <a:r>
              <a:rPr sz="1710" dirty="0">
                <a:solidFill>
                  <a:srgbClr val="3F3F3F"/>
                </a:solidFill>
                <a:latin typeface="Arial"/>
                <a:cs typeface="Arial"/>
              </a:rPr>
              <a:t>pulsed</a:t>
            </a:r>
            <a:endParaRPr sz="1710">
              <a:latin typeface="Arial"/>
              <a:cs typeface="Arial"/>
            </a:endParaRPr>
          </a:p>
          <a:p>
            <a:pPr marL="401811" indent="-390952">
              <a:spcBef>
                <a:spcPts val="410"/>
              </a:spcBef>
              <a:buAutoNum type="arabicPeriod"/>
              <a:tabLst>
                <a:tab pos="401811" algn="l"/>
              </a:tabLst>
            </a:pPr>
            <a:r>
              <a:rPr sz="1710" spc="-4" dirty="0">
                <a:solidFill>
                  <a:srgbClr val="3F3F3F"/>
                </a:solidFill>
                <a:latin typeface="Arial"/>
                <a:cs typeface="Arial"/>
              </a:rPr>
              <a:t>Fo</a:t>
            </a:r>
            <a:r>
              <a:rPr sz="1710" spc="4" dirty="0">
                <a:solidFill>
                  <a:srgbClr val="3F3F3F"/>
                </a:solidFill>
                <a:latin typeface="Arial"/>
                <a:cs typeface="Arial"/>
              </a:rPr>
              <a:t>c</a:t>
            </a:r>
            <a:r>
              <a:rPr sz="1710" dirty="0">
                <a:solidFill>
                  <a:srgbClr val="3F3F3F"/>
                </a:solidFill>
                <a:latin typeface="Arial"/>
                <a:cs typeface="Arial"/>
              </a:rPr>
              <a:t>us</a:t>
            </a:r>
            <a:r>
              <a:rPr sz="1710" spc="-21" dirty="0">
                <a:solidFill>
                  <a:srgbClr val="3F3F3F"/>
                </a:solidFill>
                <a:latin typeface="Arial"/>
                <a:cs typeface="Arial"/>
              </a:rPr>
              <a:t> </a:t>
            </a:r>
            <a:r>
              <a:rPr sz="1710" dirty="0">
                <a:solidFill>
                  <a:srgbClr val="3F3F3F"/>
                </a:solidFill>
                <a:latin typeface="Arial"/>
                <a:cs typeface="Arial"/>
              </a:rPr>
              <a:t>on</a:t>
            </a:r>
            <a:r>
              <a:rPr sz="1710" spc="-17" dirty="0">
                <a:solidFill>
                  <a:srgbClr val="3F3F3F"/>
                </a:solidFill>
                <a:latin typeface="Arial"/>
                <a:cs typeface="Arial"/>
              </a:rPr>
              <a:t> </a:t>
            </a:r>
            <a:r>
              <a:rPr sz="1710" dirty="0">
                <a:solidFill>
                  <a:srgbClr val="3F3F3F"/>
                </a:solidFill>
                <a:latin typeface="Arial"/>
                <a:cs typeface="Arial"/>
              </a:rPr>
              <a:t>plea</a:t>
            </a:r>
            <a:r>
              <a:rPr sz="1710" spc="-9" dirty="0">
                <a:solidFill>
                  <a:srgbClr val="3F3F3F"/>
                </a:solidFill>
                <a:latin typeface="Arial"/>
                <a:cs typeface="Arial"/>
              </a:rPr>
              <a:t>t</a:t>
            </a:r>
            <a:r>
              <a:rPr sz="1710" dirty="0">
                <a:solidFill>
                  <a:srgbClr val="3F3F3F"/>
                </a:solidFill>
                <a:latin typeface="Arial"/>
                <a:cs typeface="Arial"/>
              </a:rPr>
              <a:t>ing,</a:t>
            </a:r>
            <a:r>
              <a:rPr sz="1710" spc="-21" dirty="0">
                <a:solidFill>
                  <a:srgbClr val="3F3F3F"/>
                </a:solidFill>
                <a:latin typeface="Arial"/>
                <a:cs typeface="Arial"/>
              </a:rPr>
              <a:t> </a:t>
            </a:r>
            <a:r>
              <a:rPr sz="1710" dirty="0">
                <a:solidFill>
                  <a:srgbClr val="3F3F3F"/>
                </a:solidFill>
                <a:latin typeface="Arial"/>
                <a:cs typeface="Arial"/>
              </a:rPr>
              <a:t>self</a:t>
            </a:r>
            <a:r>
              <a:rPr sz="1710" spc="-13" dirty="0">
                <a:solidFill>
                  <a:srgbClr val="3F3F3F"/>
                </a:solidFill>
                <a:latin typeface="Arial"/>
                <a:cs typeface="Arial"/>
              </a:rPr>
              <a:t> </a:t>
            </a:r>
            <a:r>
              <a:rPr sz="1710" dirty="0">
                <a:solidFill>
                  <a:srgbClr val="3F3F3F"/>
                </a:solidFill>
                <a:latin typeface="Arial"/>
                <a:cs typeface="Arial"/>
              </a:rPr>
              <a:t>suppor</a:t>
            </a:r>
            <a:r>
              <a:rPr sz="1710" spc="-9" dirty="0">
                <a:solidFill>
                  <a:srgbClr val="3F3F3F"/>
                </a:solidFill>
                <a:latin typeface="Arial"/>
                <a:cs typeface="Arial"/>
              </a:rPr>
              <a:t>t</a:t>
            </a:r>
            <a:r>
              <a:rPr sz="1710" dirty="0">
                <a:solidFill>
                  <a:srgbClr val="3F3F3F"/>
                </a:solidFill>
                <a:latin typeface="Arial"/>
                <a:cs typeface="Arial"/>
              </a:rPr>
              <a:t>ing,</a:t>
            </a:r>
            <a:r>
              <a:rPr sz="1710" spc="-51" dirty="0">
                <a:solidFill>
                  <a:srgbClr val="3F3F3F"/>
                </a:solidFill>
                <a:latin typeface="Arial"/>
                <a:cs typeface="Arial"/>
              </a:rPr>
              <a:t> </a:t>
            </a:r>
            <a:r>
              <a:rPr sz="1710" dirty="0">
                <a:solidFill>
                  <a:srgbClr val="3F3F3F"/>
                </a:solidFill>
                <a:latin typeface="Arial"/>
                <a:cs typeface="Arial"/>
              </a:rPr>
              <a:t>corruga</a:t>
            </a:r>
            <a:r>
              <a:rPr sz="1710" spc="-9" dirty="0">
                <a:solidFill>
                  <a:srgbClr val="3F3F3F"/>
                </a:solidFill>
                <a:latin typeface="Arial"/>
                <a:cs typeface="Arial"/>
              </a:rPr>
              <a:t>t</a:t>
            </a:r>
            <a:r>
              <a:rPr sz="1710" dirty="0">
                <a:solidFill>
                  <a:srgbClr val="3F3F3F"/>
                </a:solidFill>
                <a:latin typeface="Arial"/>
                <a:cs typeface="Arial"/>
              </a:rPr>
              <a:t>ion</a:t>
            </a:r>
            <a:r>
              <a:rPr sz="1710" spc="-47" dirty="0">
                <a:solidFill>
                  <a:srgbClr val="3F3F3F"/>
                </a:solidFill>
                <a:latin typeface="Arial"/>
                <a:cs typeface="Arial"/>
              </a:rPr>
              <a:t> </a:t>
            </a:r>
            <a:r>
              <a:rPr sz="1710" dirty="0">
                <a:solidFill>
                  <a:srgbClr val="3F3F3F"/>
                </a:solidFill>
                <a:latin typeface="Arial"/>
                <a:cs typeface="Arial"/>
              </a:rPr>
              <a:t>e</a:t>
            </a:r>
            <a:r>
              <a:rPr sz="1710" spc="-9" dirty="0">
                <a:solidFill>
                  <a:srgbClr val="3F3F3F"/>
                </a:solidFill>
                <a:latin typeface="Arial"/>
                <a:cs typeface="Arial"/>
              </a:rPr>
              <a:t>t</a:t>
            </a:r>
            <a:r>
              <a:rPr sz="1710" dirty="0">
                <a:solidFill>
                  <a:srgbClr val="3F3F3F"/>
                </a:solidFill>
                <a:latin typeface="Arial"/>
                <a:cs typeface="Arial"/>
              </a:rPr>
              <a:t>c.</a:t>
            </a:r>
            <a:endParaRPr sz="1710">
              <a:latin typeface="Arial"/>
              <a:cs typeface="Arial"/>
            </a:endParaRPr>
          </a:p>
          <a:p>
            <a:pPr marL="401811" indent="-390952">
              <a:spcBef>
                <a:spcPts val="410"/>
              </a:spcBef>
              <a:buAutoNum type="arabicPeriod"/>
              <a:tabLst>
                <a:tab pos="401811" algn="l"/>
              </a:tabLst>
            </a:pPr>
            <a:r>
              <a:rPr sz="1710" spc="-9" dirty="0">
                <a:solidFill>
                  <a:srgbClr val="3F3F3F"/>
                </a:solidFill>
                <a:latin typeface="Arial"/>
                <a:cs typeface="Arial"/>
              </a:rPr>
              <a:t>A</a:t>
            </a:r>
            <a:r>
              <a:rPr sz="1710" dirty="0">
                <a:solidFill>
                  <a:srgbClr val="3F3F3F"/>
                </a:solidFill>
                <a:latin typeface="Arial"/>
                <a:cs typeface="Arial"/>
              </a:rPr>
              <a:t>d</a:t>
            </a:r>
            <a:r>
              <a:rPr sz="1710" spc="-4" dirty="0">
                <a:solidFill>
                  <a:srgbClr val="3F3F3F"/>
                </a:solidFill>
                <a:latin typeface="Arial"/>
                <a:cs typeface="Arial"/>
              </a:rPr>
              <a:t>v</a:t>
            </a:r>
            <a:r>
              <a:rPr sz="1710" dirty="0">
                <a:solidFill>
                  <a:srgbClr val="3F3F3F"/>
                </a:solidFill>
                <a:latin typeface="Arial"/>
                <a:cs typeface="Arial"/>
              </a:rPr>
              <a:t>anced</a:t>
            </a:r>
            <a:r>
              <a:rPr sz="1710" spc="-26" dirty="0">
                <a:solidFill>
                  <a:srgbClr val="3F3F3F"/>
                </a:solidFill>
                <a:latin typeface="Arial"/>
                <a:cs typeface="Arial"/>
              </a:rPr>
              <a:t> </a:t>
            </a:r>
            <a:r>
              <a:rPr sz="1710" spc="-9" dirty="0">
                <a:solidFill>
                  <a:srgbClr val="3F3F3F"/>
                </a:solidFill>
                <a:latin typeface="Arial"/>
                <a:cs typeface="Arial"/>
              </a:rPr>
              <a:t>f</a:t>
            </a:r>
            <a:r>
              <a:rPr sz="1710" dirty="0">
                <a:solidFill>
                  <a:srgbClr val="3F3F3F"/>
                </a:solidFill>
                <a:latin typeface="Arial"/>
                <a:cs typeface="Arial"/>
              </a:rPr>
              <a:t>ibre</a:t>
            </a:r>
            <a:r>
              <a:rPr sz="1710" spc="-17" dirty="0">
                <a:solidFill>
                  <a:srgbClr val="3F3F3F"/>
                </a:solidFill>
                <a:latin typeface="Arial"/>
                <a:cs typeface="Arial"/>
              </a:rPr>
              <a:t> </a:t>
            </a:r>
            <a:r>
              <a:rPr sz="1710" dirty="0">
                <a:solidFill>
                  <a:srgbClr val="3F3F3F"/>
                </a:solidFill>
                <a:latin typeface="Arial"/>
                <a:cs typeface="Arial"/>
              </a:rPr>
              <a:t>coa</a:t>
            </a:r>
            <a:r>
              <a:rPr sz="1710" spc="-9" dirty="0">
                <a:solidFill>
                  <a:srgbClr val="3F3F3F"/>
                </a:solidFill>
                <a:latin typeface="Arial"/>
                <a:cs typeface="Arial"/>
              </a:rPr>
              <a:t>t</a:t>
            </a:r>
            <a:r>
              <a:rPr sz="1710" dirty="0">
                <a:solidFill>
                  <a:srgbClr val="3F3F3F"/>
                </a:solidFill>
                <a:latin typeface="Arial"/>
                <a:cs typeface="Arial"/>
              </a:rPr>
              <a:t>ings</a:t>
            </a:r>
            <a:endParaRPr sz="1710">
              <a:latin typeface="Arial"/>
              <a:cs typeface="Arial"/>
            </a:endParaRPr>
          </a:p>
          <a:p>
            <a:pPr marL="38009" marR="16833" algn="ctr">
              <a:spcBef>
                <a:spcPts val="1368"/>
              </a:spcBef>
            </a:pPr>
            <a:r>
              <a:rPr sz="2052" spc="-4" dirty="0">
                <a:solidFill>
                  <a:srgbClr val="BF0000"/>
                </a:solidFill>
                <a:latin typeface="Arial"/>
                <a:cs typeface="Arial"/>
              </a:rPr>
              <a:t>E</a:t>
            </a:r>
            <a:r>
              <a:rPr sz="2052" dirty="0">
                <a:solidFill>
                  <a:srgbClr val="BF0000"/>
                </a:solidFill>
                <a:latin typeface="Arial"/>
                <a:cs typeface="Arial"/>
              </a:rPr>
              <a:t>ss</a:t>
            </a:r>
            <a:r>
              <a:rPr sz="2052" spc="-4" dirty="0">
                <a:solidFill>
                  <a:srgbClr val="BF0000"/>
                </a:solidFill>
                <a:latin typeface="Arial"/>
                <a:cs typeface="Arial"/>
              </a:rPr>
              <a:t>en</a:t>
            </a:r>
            <a:r>
              <a:rPr sz="2052" dirty="0">
                <a:solidFill>
                  <a:srgbClr val="BF0000"/>
                </a:solidFill>
                <a:latin typeface="Arial"/>
                <a:cs typeface="Arial"/>
              </a:rPr>
              <a:t>t</a:t>
            </a:r>
            <a:r>
              <a:rPr sz="2052" spc="-4" dirty="0">
                <a:solidFill>
                  <a:srgbClr val="BF0000"/>
                </a:solidFill>
                <a:latin typeface="Arial"/>
                <a:cs typeface="Arial"/>
              </a:rPr>
              <a:t>iall</a:t>
            </a:r>
            <a:r>
              <a:rPr sz="2052" dirty="0">
                <a:solidFill>
                  <a:srgbClr val="BF0000"/>
                </a:solidFill>
                <a:latin typeface="Arial"/>
                <a:cs typeface="Arial"/>
              </a:rPr>
              <a:t>y</a:t>
            </a:r>
            <a:r>
              <a:rPr sz="2052" spc="21" dirty="0">
                <a:solidFill>
                  <a:srgbClr val="BF0000"/>
                </a:solidFill>
                <a:latin typeface="Arial"/>
                <a:cs typeface="Arial"/>
              </a:rPr>
              <a:t> </a:t>
            </a:r>
            <a:r>
              <a:rPr sz="2052" dirty="0">
                <a:solidFill>
                  <a:srgbClr val="BF0000"/>
                </a:solidFill>
                <a:latin typeface="Arial"/>
                <a:cs typeface="Arial"/>
              </a:rPr>
              <a:t>t</a:t>
            </a:r>
            <a:r>
              <a:rPr sz="2052" spc="-4" dirty="0">
                <a:solidFill>
                  <a:srgbClr val="BF0000"/>
                </a:solidFill>
                <a:latin typeface="Arial"/>
                <a:cs typeface="Arial"/>
              </a:rPr>
              <a:t>he</a:t>
            </a:r>
            <a:r>
              <a:rPr sz="2052" dirty="0">
                <a:solidFill>
                  <a:srgbClr val="BF0000"/>
                </a:solidFill>
                <a:latin typeface="Arial"/>
                <a:cs typeface="Arial"/>
              </a:rPr>
              <a:t>re </a:t>
            </a:r>
            <a:r>
              <a:rPr sz="2052" spc="-4" dirty="0">
                <a:solidFill>
                  <a:srgbClr val="BF0000"/>
                </a:solidFill>
                <a:latin typeface="Arial"/>
                <a:cs typeface="Arial"/>
              </a:rPr>
              <a:t>i</a:t>
            </a:r>
            <a:r>
              <a:rPr sz="2052" dirty="0">
                <a:solidFill>
                  <a:srgbClr val="BF0000"/>
                </a:solidFill>
                <a:latin typeface="Arial"/>
                <a:cs typeface="Arial"/>
              </a:rPr>
              <a:t>s a </a:t>
            </a:r>
            <a:r>
              <a:rPr sz="2052" spc="-4" dirty="0">
                <a:solidFill>
                  <a:srgbClr val="BF0000"/>
                </a:solidFill>
                <a:latin typeface="Arial"/>
                <a:cs typeface="Arial"/>
              </a:rPr>
              <a:t>g</a:t>
            </a:r>
            <a:r>
              <a:rPr sz="2052" dirty="0">
                <a:solidFill>
                  <a:srgbClr val="BF0000"/>
                </a:solidFill>
                <a:latin typeface="Arial"/>
                <a:cs typeface="Arial"/>
              </a:rPr>
              <a:t>r</a:t>
            </a:r>
            <a:r>
              <a:rPr sz="2052" spc="-4" dirty="0">
                <a:solidFill>
                  <a:srgbClr val="BF0000"/>
                </a:solidFill>
                <a:latin typeface="Arial"/>
                <a:cs typeface="Arial"/>
              </a:rPr>
              <a:t>owin</a:t>
            </a:r>
            <a:r>
              <a:rPr sz="2052" dirty="0">
                <a:solidFill>
                  <a:srgbClr val="BF0000"/>
                </a:solidFill>
                <a:latin typeface="Arial"/>
                <a:cs typeface="Arial"/>
              </a:rPr>
              <a:t>g</a:t>
            </a:r>
            <a:r>
              <a:rPr sz="2052" spc="17" dirty="0">
                <a:solidFill>
                  <a:srgbClr val="BF0000"/>
                </a:solidFill>
                <a:latin typeface="Arial"/>
                <a:cs typeface="Arial"/>
              </a:rPr>
              <a:t> </a:t>
            </a:r>
            <a:r>
              <a:rPr sz="2052" spc="-4" dirty="0">
                <a:solidFill>
                  <a:srgbClr val="BF0000"/>
                </a:solidFill>
                <a:latin typeface="Arial"/>
                <a:cs typeface="Arial"/>
              </a:rPr>
              <a:t>nee</a:t>
            </a:r>
            <a:r>
              <a:rPr sz="2052" dirty="0">
                <a:solidFill>
                  <a:srgbClr val="BF0000"/>
                </a:solidFill>
                <a:latin typeface="Arial"/>
                <a:cs typeface="Arial"/>
              </a:rPr>
              <a:t>d</a:t>
            </a:r>
            <a:r>
              <a:rPr sz="2052" spc="9" dirty="0">
                <a:solidFill>
                  <a:srgbClr val="BF0000"/>
                </a:solidFill>
                <a:latin typeface="Arial"/>
                <a:cs typeface="Arial"/>
              </a:rPr>
              <a:t> </a:t>
            </a:r>
            <a:r>
              <a:rPr sz="2052" dirty="0">
                <a:solidFill>
                  <a:srgbClr val="BF0000"/>
                </a:solidFill>
                <a:latin typeface="Arial"/>
                <a:cs typeface="Arial"/>
              </a:rPr>
              <a:t>f</a:t>
            </a:r>
            <a:r>
              <a:rPr sz="2052" spc="-4" dirty="0">
                <a:solidFill>
                  <a:srgbClr val="BF0000"/>
                </a:solidFill>
                <a:latin typeface="Arial"/>
                <a:cs typeface="Arial"/>
              </a:rPr>
              <a:t>o</a:t>
            </a:r>
            <a:r>
              <a:rPr sz="2052" dirty="0">
                <a:solidFill>
                  <a:srgbClr val="BF0000"/>
                </a:solidFill>
                <a:latin typeface="Arial"/>
                <a:cs typeface="Arial"/>
              </a:rPr>
              <a:t>r</a:t>
            </a:r>
            <a:r>
              <a:rPr sz="2052" spc="-4" dirty="0">
                <a:solidFill>
                  <a:srgbClr val="BF0000"/>
                </a:solidFill>
                <a:latin typeface="Arial"/>
                <a:cs typeface="Arial"/>
              </a:rPr>
              <a:t> </a:t>
            </a:r>
            <a:r>
              <a:rPr sz="2052" dirty="0">
                <a:solidFill>
                  <a:srgbClr val="BF0000"/>
                </a:solidFill>
                <a:latin typeface="Arial"/>
                <a:cs typeface="Arial"/>
              </a:rPr>
              <a:t>c</a:t>
            </a:r>
            <a:r>
              <a:rPr sz="2052" spc="-4" dirty="0">
                <a:solidFill>
                  <a:srgbClr val="BF0000"/>
                </a:solidFill>
                <a:latin typeface="Arial"/>
                <a:cs typeface="Arial"/>
              </a:rPr>
              <a:t>o</a:t>
            </a:r>
            <a:r>
              <a:rPr sz="2052" dirty="0">
                <a:solidFill>
                  <a:srgbClr val="BF0000"/>
                </a:solidFill>
                <a:latin typeface="Arial"/>
                <a:cs typeface="Arial"/>
              </a:rPr>
              <a:t>st</a:t>
            </a:r>
            <a:r>
              <a:rPr sz="2052" spc="9" dirty="0">
                <a:solidFill>
                  <a:srgbClr val="BF0000"/>
                </a:solidFill>
                <a:latin typeface="Arial"/>
                <a:cs typeface="Arial"/>
              </a:rPr>
              <a:t> </a:t>
            </a:r>
            <a:r>
              <a:rPr sz="2052" spc="-4" dirty="0">
                <a:solidFill>
                  <a:srgbClr val="BF0000"/>
                </a:solidFill>
                <a:latin typeface="Arial"/>
                <a:cs typeface="Arial"/>
              </a:rPr>
              <a:t>e</a:t>
            </a:r>
            <a:r>
              <a:rPr sz="2052" spc="-38" dirty="0">
                <a:solidFill>
                  <a:srgbClr val="BF0000"/>
                </a:solidFill>
                <a:latin typeface="Arial"/>
                <a:cs typeface="Arial"/>
              </a:rPr>
              <a:t>f</a:t>
            </a:r>
            <a:r>
              <a:rPr sz="2052" dirty="0">
                <a:solidFill>
                  <a:srgbClr val="BF0000"/>
                </a:solidFill>
                <a:latin typeface="Arial"/>
                <a:cs typeface="Arial"/>
              </a:rPr>
              <a:t>f</a:t>
            </a:r>
            <a:r>
              <a:rPr sz="2052" spc="-4" dirty="0">
                <a:solidFill>
                  <a:srgbClr val="BF0000"/>
                </a:solidFill>
                <a:latin typeface="Arial"/>
                <a:cs typeface="Arial"/>
              </a:rPr>
              <a:t>e</a:t>
            </a:r>
            <a:r>
              <a:rPr sz="2052" dirty="0">
                <a:solidFill>
                  <a:srgbClr val="BF0000"/>
                </a:solidFill>
                <a:latin typeface="Arial"/>
                <a:cs typeface="Arial"/>
              </a:rPr>
              <a:t>ct</a:t>
            </a:r>
            <a:r>
              <a:rPr sz="2052" spc="-4" dirty="0">
                <a:solidFill>
                  <a:srgbClr val="BF0000"/>
                </a:solidFill>
                <a:latin typeface="Arial"/>
                <a:cs typeface="Arial"/>
              </a:rPr>
              <a:t>i</a:t>
            </a:r>
            <a:r>
              <a:rPr sz="2052" dirty="0">
                <a:solidFill>
                  <a:srgbClr val="BF0000"/>
                </a:solidFill>
                <a:latin typeface="Arial"/>
                <a:cs typeface="Arial"/>
              </a:rPr>
              <a:t>v</a:t>
            </a:r>
            <a:r>
              <a:rPr sz="2052" spc="-4" dirty="0">
                <a:solidFill>
                  <a:srgbClr val="BF0000"/>
                </a:solidFill>
                <a:latin typeface="Arial"/>
                <a:cs typeface="Arial"/>
              </a:rPr>
              <a:t>e</a:t>
            </a:r>
            <a:r>
              <a:rPr sz="2052" dirty="0">
                <a:solidFill>
                  <a:srgbClr val="BF0000"/>
                </a:solidFill>
                <a:latin typeface="Arial"/>
                <a:cs typeface="Arial"/>
              </a:rPr>
              <a:t>, c</a:t>
            </a:r>
            <a:r>
              <a:rPr sz="2052" spc="-4" dirty="0">
                <a:solidFill>
                  <a:srgbClr val="BF0000"/>
                </a:solidFill>
                <a:latin typeface="Arial"/>
                <a:cs typeface="Arial"/>
              </a:rPr>
              <a:t>o</a:t>
            </a:r>
            <a:r>
              <a:rPr sz="2052" dirty="0">
                <a:solidFill>
                  <a:srgbClr val="BF0000"/>
                </a:solidFill>
                <a:latin typeface="Arial"/>
                <a:cs typeface="Arial"/>
              </a:rPr>
              <a:t>m</a:t>
            </a:r>
            <a:r>
              <a:rPr sz="2052" spc="-4" dirty="0">
                <a:solidFill>
                  <a:srgbClr val="BF0000"/>
                </a:solidFill>
                <a:latin typeface="Arial"/>
                <a:cs typeface="Arial"/>
              </a:rPr>
              <a:t>po</a:t>
            </a:r>
            <a:r>
              <a:rPr sz="2052" dirty="0">
                <a:solidFill>
                  <a:srgbClr val="BF0000"/>
                </a:solidFill>
                <a:latin typeface="Arial"/>
                <a:cs typeface="Arial"/>
              </a:rPr>
              <a:t>s</a:t>
            </a:r>
            <a:r>
              <a:rPr sz="2052" spc="-4" dirty="0">
                <a:solidFill>
                  <a:srgbClr val="BF0000"/>
                </a:solidFill>
                <a:latin typeface="Arial"/>
                <a:cs typeface="Arial"/>
              </a:rPr>
              <a:t>i</a:t>
            </a:r>
            <a:r>
              <a:rPr sz="2052" dirty="0">
                <a:solidFill>
                  <a:srgbClr val="BF0000"/>
                </a:solidFill>
                <a:latin typeface="Arial"/>
                <a:cs typeface="Arial"/>
              </a:rPr>
              <a:t>te m</a:t>
            </a:r>
            <a:r>
              <a:rPr sz="2052" spc="-4" dirty="0">
                <a:solidFill>
                  <a:srgbClr val="BF0000"/>
                </a:solidFill>
                <a:latin typeface="Arial"/>
                <a:cs typeface="Arial"/>
              </a:rPr>
              <a:t>edi</a:t>
            </a:r>
            <a:r>
              <a:rPr sz="2052" dirty="0">
                <a:solidFill>
                  <a:srgbClr val="BF0000"/>
                </a:solidFill>
                <a:latin typeface="Arial"/>
                <a:cs typeface="Arial"/>
              </a:rPr>
              <a:t>a</a:t>
            </a:r>
            <a:r>
              <a:rPr sz="2052" spc="9" dirty="0">
                <a:solidFill>
                  <a:srgbClr val="BF0000"/>
                </a:solidFill>
                <a:latin typeface="Arial"/>
                <a:cs typeface="Arial"/>
              </a:rPr>
              <a:t> </a:t>
            </a:r>
            <a:r>
              <a:rPr sz="2052" spc="-4" dirty="0">
                <a:solidFill>
                  <a:srgbClr val="BF0000"/>
                </a:solidFill>
                <a:latin typeface="Arial"/>
                <a:cs typeface="Arial"/>
              </a:rPr>
              <a:t>u</a:t>
            </a:r>
            <a:r>
              <a:rPr sz="2052" dirty="0">
                <a:solidFill>
                  <a:srgbClr val="BF0000"/>
                </a:solidFill>
                <a:latin typeface="Arial"/>
                <a:cs typeface="Arial"/>
              </a:rPr>
              <a:t>s</a:t>
            </a:r>
            <a:r>
              <a:rPr sz="2052" spc="-4" dirty="0">
                <a:solidFill>
                  <a:srgbClr val="BF0000"/>
                </a:solidFill>
                <a:latin typeface="Arial"/>
                <a:cs typeface="Arial"/>
              </a:rPr>
              <a:t>in</a:t>
            </a:r>
            <a:r>
              <a:rPr sz="2052" dirty="0">
                <a:solidFill>
                  <a:srgbClr val="BF0000"/>
                </a:solidFill>
                <a:latin typeface="Arial"/>
                <a:cs typeface="Arial"/>
              </a:rPr>
              <a:t>g</a:t>
            </a:r>
            <a:r>
              <a:rPr sz="2052" spc="9" dirty="0">
                <a:solidFill>
                  <a:srgbClr val="BF0000"/>
                </a:solidFill>
                <a:latin typeface="Arial"/>
                <a:cs typeface="Arial"/>
              </a:rPr>
              <a:t> </a:t>
            </a:r>
            <a:r>
              <a:rPr sz="2052" dirty="0">
                <a:solidFill>
                  <a:srgbClr val="BF0000"/>
                </a:solidFill>
                <a:latin typeface="Arial"/>
                <a:cs typeface="Arial"/>
              </a:rPr>
              <a:t>m</a:t>
            </a:r>
            <a:r>
              <a:rPr sz="2052" spc="-4" dirty="0">
                <a:solidFill>
                  <a:srgbClr val="BF0000"/>
                </a:solidFill>
                <a:latin typeface="Arial"/>
                <a:cs typeface="Arial"/>
              </a:rPr>
              <a:t>ul</a:t>
            </a:r>
            <a:r>
              <a:rPr sz="2052" dirty="0">
                <a:solidFill>
                  <a:srgbClr val="BF0000"/>
                </a:solidFill>
                <a:latin typeface="Arial"/>
                <a:cs typeface="Arial"/>
              </a:rPr>
              <a:t>t</a:t>
            </a:r>
            <a:r>
              <a:rPr sz="2052" spc="-4" dirty="0">
                <a:solidFill>
                  <a:srgbClr val="BF0000"/>
                </a:solidFill>
                <a:latin typeface="Arial"/>
                <a:cs typeface="Arial"/>
              </a:rPr>
              <a:t>ipl</a:t>
            </a:r>
            <a:r>
              <a:rPr sz="2052" dirty="0">
                <a:solidFill>
                  <a:srgbClr val="BF0000"/>
                </a:solidFill>
                <a:latin typeface="Arial"/>
                <a:cs typeface="Arial"/>
              </a:rPr>
              <a:t>e</a:t>
            </a:r>
            <a:r>
              <a:rPr sz="2052" spc="17" dirty="0">
                <a:solidFill>
                  <a:srgbClr val="BF0000"/>
                </a:solidFill>
                <a:latin typeface="Arial"/>
                <a:cs typeface="Arial"/>
              </a:rPr>
              <a:t> </a:t>
            </a:r>
            <a:r>
              <a:rPr sz="2052" spc="-4" dirty="0">
                <a:solidFill>
                  <a:srgbClr val="BF0000"/>
                </a:solidFill>
                <a:latin typeface="Arial"/>
                <a:cs typeface="Arial"/>
              </a:rPr>
              <a:t>no</a:t>
            </a:r>
            <a:r>
              <a:rPr sz="2052" spc="9" dirty="0">
                <a:solidFill>
                  <a:srgbClr val="BF0000"/>
                </a:solidFill>
                <a:latin typeface="Arial"/>
                <a:cs typeface="Arial"/>
              </a:rPr>
              <a:t>n</a:t>
            </a:r>
            <a:r>
              <a:rPr sz="2052" dirty="0">
                <a:solidFill>
                  <a:srgbClr val="BF0000"/>
                </a:solidFill>
                <a:latin typeface="Arial"/>
                <a:cs typeface="Arial"/>
              </a:rPr>
              <a:t>-</a:t>
            </a:r>
            <a:r>
              <a:rPr sz="2052" spc="-4" dirty="0">
                <a:solidFill>
                  <a:srgbClr val="BF0000"/>
                </a:solidFill>
                <a:latin typeface="Arial"/>
                <a:cs typeface="Arial"/>
              </a:rPr>
              <a:t>wo</a:t>
            </a:r>
            <a:r>
              <a:rPr sz="2052" dirty="0">
                <a:solidFill>
                  <a:srgbClr val="BF0000"/>
                </a:solidFill>
                <a:latin typeface="Arial"/>
                <a:cs typeface="Arial"/>
              </a:rPr>
              <a:t>v</a:t>
            </a:r>
            <a:r>
              <a:rPr sz="2052" spc="-4" dirty="0">
                <a:solidFill>
                  <a:srgbClr val="BF0000"/>
                </a:solidFill>
                <a:latin typeface="Arial"/>
                <a:cs typeface="Arial"/>
              </a:rPr>
              <a:t>e</a:t>
            </a:r>
            <a:r>
              <a:rPr sz="2052" dirty="0">
                <a:solidFill>
                  <a:srgbClr val="BF0000"/>
                </a:solidFill>
                <a:latin typeface="Arial"/>
                <a:cs typeface="Arial"/>
              </a:rPr>
              <a:t>n</a:t>
            </a:r>
            <a:r>
              <a:rPr sz="2052" spc="30" dirty="0">
                <a:solidFill>
                  <a:srgbClr val="BF0000"/>
                </a:solidFill>
                <a:latin typeface="Arial"/>
                <a:cs typeface="Arial"/>
              </a:rPr>
              <a:t> </a:t>
            </a:r>
            <a:r>
              <a:rPr sz="2052" spc="-4" dirty="0">
                <a:solidFill>
                  <a:srgbClr val="BF0000"/>
                </a:solidFill>
                <a:latin typeface="Arial"/>
                <a:cs typeface="Arial"/>
              </a:rPr>
              <a:t>an</a:t>
            </a:r>
            <a:r>
              <a:rPr sz="2052" dirty="0">
                <a:solidFill>
                  <a:srgbClr val="BF0000"/>
                </a:solidFill>
                <a:latin typeface="Arial"/>
                <a:cs typeface="Arial"/>
              </a:rPr>
              <a:t>d c</a:t>
            </a:r>
            <a:r>
              <a:rPr sz="2052" spc="-4" dirty="0">
                <a:solidFill>
                  <a:srgbClr val="BF0000"/>
                </a:solidFill>
                <a:latin typeface="Arial"/>
                <a:cs typeface="Arial"/>
              </a:rPr>
              <a:t>oa</a:t>
            </a:r>
            <a:r>
              <a:rPr sz="2052" dirty="0">
                <a:solidFill>
                  <a:srgbClr val="BF0000"/>
                </a:solidFill>
                <a:latin typeface="Arial"/>
                <a:cs typeface="Arial"/>
              </a:rPr>
              <a:t>t</a:t>
            </a:r>
            <a:r>
              <a:rPr sz="2052" spc="-4" dirty="0">
                <a:solidFill>
                  <a:srgbClr val="BF0000"/>
                </a:solidFill>
                <a:latin typeface="Arial"/>
                <a:cs typeface="Arial"/>
              </a:rPr>
              <a:t>in</a:t>
            </a:r>
            <a:r>
              <a:rPr sz="2052" dirty="0">
                <a:solidFill>
                  <a:srgbClr val="BF0000"/>
                </a:solidFill>
                <a:latin typeface="Arial"/>
                <a:cs typeface="Arial"/>
              </a:rPr>
              <a:t>g</a:t>
            </a:r>
            <a:r>
              <a:rPr sz="2052" spc="9" dirty="0">
                <a:solidFill>
                  <a:srgbClr val="BF0000"/>
                </a:solidFill>
                <a:latin typeface="Arial"/>
                <a:cs typeface="Arial"/>
              </a:rPr>
              <a:t> </a:t>
            </a:r>
            <a:r>
              <a:rPr sz="2052" dirty="0">
                <a:solidFill>
                  <a:srgbClr val="BF0000"/>
                </a:solidFill>
                <a:latin typeface="Arial"/>
                <a:cs typeface="Arial"/>
              </a:rPr>
              <a:t>t</a:t>
            </a:r>
            <a:r>
              <a:rPr sz="2052" spc="-4" dirty="0">
                <a:solidFill>
                  <a:srgbClr val="BF0000"/>
                </a:solidFill>
                <a:latin typeface="Arial"/>
                <a:cs typeface="Arial"/>
              </a:rPr>
              <a:t>e</a:t>
            </a:r>
            <a:r>
              <a:rPr sz="2052" dirty="0">
                <a:solidFill>
                  <a:srgbClr val="BF0000"/>
                </a:solidFill>
                <a:latin typeface="Arial"/>
                <a:cs typeface="Arial"/>
              </a:rPr>
              <a:t>c</a:t>
            </a:r>
            <a:r>
              <a:rPr sz="2052" spc="-4" dirty="0">
                <a:solidFill>
                  <a:srgbClr val="BF0000"/>
                </a:solidFill>
                <a:latin typeface="Arial"/>
                <a:cs typeface="Arial"/>
              </a:rPr>
              <a:t>hnologie</a:t>
            </a:r>
            <a:r>
              <a:rPr sz="2052" dirty="0">
                <a:solidFill>
                  <a:srgbClr val="BF0000"/>
                </a:solidFill>
                <a:latin typeface="Arial"/>
                <a:cs typeface="Arial"/>
              </a:rPr>
              <a:t>s</a:t>
            </a:r>
            <a:r>
              <a:rPr sz="2052" spc="43" dirty="0">
                <a:solidFill>
                  <a:srgbClr val="BF0000"/>
                </a:solidFill>
                <a:latin typeface="Arial"/>
                <a:cs typeface="Arial"/>
              </a:rPr>
              <a:t> </a:t>
            </a:r>
            <a:r>
              <a:rPr sz="2052" spc="-4" dirty="0">
                <a:solidFill>
                  <a:srgbClr val="BF0000"/>
                </a:solidFill>
                <a:latin typeface="Arial"/>
                <a:cs typeface="Arial"/>
              </a:rPr>
              <a:t>i</a:t>
            </a:r>
            <a:r>
              <a:rPr sz="2052" dirty="0">
                <a:solidFill>
                  <a:srgbClr val="BF0000"/>
                </a:solidFill>
                <a:latin typeface="Arial"/>
                <a:cs typeface="Arial"/>
              </a:rPr>
              <a:t>n a s</a:t>
            </a:r>
            <a:r>
              <a:rPr sz="2052" spc="-4" dirty="0">
                <a:solidFill>
                  <a:srgbClr val="BF0000"/>
                </a:solidFill>
                <a:latin typeface="Arial"/>
                <a:cs typeface="Arial"/>
              </a:rPr>
              <a:t>ingl</a:t>
            </a:r>
            <a:r>
              <a:rPr sz="2052" dirty="0">
                <a:solidFill>
                  <a:srgbClr val="BF0000"/>
                </a:solidFill>
                <a:latin typeface="Arial"/>
                <a:cs typeface="Arial"/>
              </a:rPr>
              <a:t>e</a:t>
            </a:r>
            <a:r>
              <a:rPr sz="2052" spc="17" dirty="0">
                <a:solidFill>
                  <a:srgbClr val="BF0000"/>
                </a:solidFill>
                <a:latin typeface="Arial"/>
                <a:cs typeface="Arial"/>
              </a:rPr>
              <a:t> </a:t>
            </a:r>
            <a:r>
              <a:rPr sz="2052" dirty="0">
                <a:solidFill>
                  <a:srgbClr val="BF0000"/>
                </a:solidFill>
                <a:latin typeface="Arial"/>
                <a:cs typeface="Arial"/>
              </a:rPr>
              <a:t>m</a:t>
            </a:r>
            <a:r>
              <a:rPr sz="2052" spc="-4" dirty="0">
                <a:solidFill>
                  <a:srgbClr val="BF0000"/>
                </a:solidFill>
                <a:latin typeface="Arial"/>
                <a:cs typeface="Arial"/>
              </a:rPr>
              <a:t>edi</a:t>
            </a:r>
            <a:r>
              <a:rPr sz="2052" dirty="0">
                <a:solidFill>
                  <a:srgbClr val="BF0000"/>
                </a:solidFill>
                <a:latin typeface="Arial"/>
                <a:cs typeface="Arial"/>
              </a:rPr>
              <a:t>a</a:t>
            </a:r>
            <a:r>
              <a:rPr sz="2052" spc="9" dirty="0">
                <a:solidFill>
                  <a:srgbClr val="BF0000"/>
                </a:solidFill>
                <a:latin typeface="Arial"/>
                <a:cs typeface="Arial"/>
              </a:rPr>
              <a:t> </a:t>
            </a:r>
            <a:r>
              <a:rPr sz="2052" spc="-4" dirty="0">
                <a:solidFill>
                  <a:srgbClr val="BF0000"/>
                </a:solidFill>
                <a:latin typeface="Arial"/>
                <a:cs typeface="Arial"/>
              </a:rPr>
              <a:t>a</a:t>
            </a:r>
            <a:r>
              <a:rPr sz="2052" dirty="0">
                <a:solidFill>
                  <a:srgbClr val="BF0000"/>
                </a:solidFill>
                <a:latin typeface="Arial"/>
                <a:cs typeface="Arial"/>
              </a:rPr>
              <a:t>v</a:t>
            </a:r>
            <a:r>
              <a:rPr sz="2052" spc="-4" dirty="0">
                <a:solidFill>
                  <a:srgbClr val="BF0000"/>
                </a:solidFill>
                <a:latin typeface="Arial"/>
                <a:cs typeface="Arial"/>
              </a:rPr>
              <a:t>ailabl</a:t>
            </a:r>
            <a:r>
              <a:rPr sz="2052" dirty="0">
                <a:solidFill>
                  <a:srgbClr val="BF0000"/>
                </a:solidFill>
                <a:latin typeface="Arial"/>
                <a:cs typeface="Arial"/>
              </a:rPr>
              <a:t>e</a:t>
            </a:r>
            <a:r>
              <a:rPr sz="2052" spc="38" dirty="0">
                <a:solidFill>
                  <a:srgbClr val="BF0000"/>
                </a:solidFill>
                <a:latin typeface="Arial"/>
                <a:cs typeface="Arial"/>
              </a:rPr>
              <a:t> </a:t>
            </a:r>
            <a:r>
              <a:rPr sz="2052" dirty="0">
                <a:solidFill>
                  <a:srgbClr val="BF0000"/>
                </a:solidFill>
                <a:latin typeface="Arial"/>
                <a:cs typeface="Arial"/>
              </a:rPr>
              <a:t>fr</a:t>
            </a:r>
            <a:r>
              <a:rPr sz="2052" spc="-4" dirty="0">
                <a:solidFill>
                  <a:srgbClr val="BF0000"/>
                </a:solidFill>
                <a:latin typeface="Arial"/>
                <a:cs typeface="Arial"/>
              </a:rPr>
              <a:t>o</a:t>
            </a:r>
            <a:r>
              <a:rPr sz="2052" dirty="0">
                <a:solidFill>
                  <a:srgbClr val="BF0000"/>
                </a:solidFill>
                <a:latin typeface="Arial"/>
                <a:cs typeface="Arial"/>
              </a:rPr>
              <a:t>m</a:t>
            </a:r>
            <a:r>
              <a:rPr sz="2052" spc="-17" dirty="0">
                <a:solidFill>
                  <a:srgbClr val="BF0000"/>
                </a:solidFill>
                <a:latin typeface="Arial"/>
                <a:cs typeface="Arial"/>
              </a:rPr>
              <a:t> </a:t>
            </a:r>
            <a:r>
              <a:rPr sz="2052" dirty="0">
                <a:solidFill>
                  <a:srgbClr val="BF0000"/>
                </a:solidFill>
                <a:latin typeface="Arial"/>
                <a:cs typeface="Arial"/>
              </a:rPr>
              <a:t>m</a:t>
            </a:r>
            <a:r>
              <a:rPr sz="2052" spc="-4" dirty="0">
                <a:solidFill>
                  <a:srgbClr val="BF0000"/>
                </a:solidFill>
                <a:latin typeface="Arial"/>
                <a:cs typeface="Arial"/>
              </a:rPr>
              <a:t>ul</a:t>
            </a:r>
            <a:r>
              <a:rPr sz="2052" dirty="0">
                <a:solidFill>
                  <a:srgbClr val="BF0000"/>
                </a:solidFill>
                <a:latin typeface="Arial"/>
                <a:cs typeface="Arial"/>
              </a:rPr>
              <a:t>t</a:t>
            </a:r>
            <a:r>
              <a:rPr sz="2052" spc="-4" dirty="0">
                <a:solidFill>
                  <a:srgbClr val="BF0000"/>
                </a:solidFill>
                <a:latin typeface="Arial"/>
                <a:cs typeface="Arial"/>
              </a:rPr>
              <a:t>ipl</a:t>
            </a:r>
            <a:r>
              <a:rPr sz="2052" dirty="0">
                <a:solidFill>
                  <a:srgbClr val="BF0000"/>
                </a:solidFill>
                <a:latin typeface="Arial"/>
                <a:cs typeface="Arial"/>
              </a:rPr>
              <a:t>e</a:t>
            </a:r>
            <a:r>
              <a:rPr sz="2052" spc="17" dirty="0">
                <a:solidFill>
                  <a:srgbClr val="BF0000"/>
                </a:solidFill>
                <a:latin typeface="Arial"/>
                <a:cs typeface="Arial"/>
              </a:rPr>
              <a:t> </a:t>
            </a:r>
            <a:r>
              <a:rPr sz="2052" spc="-4" dirty="0">
                <a:solidFill>
                  <a:srgbClr val="BF0000"/>
                </a:solidFill>
                <a:latin typeface="Arial"/>
                <a:cs typeface="Arial"/>
              </a:rPr>
              <a:t>globa</a:t>
            </a:r>
            <a:r>
              <a:rPr sz="2052" dirty="0">
                <a:solidFill>
                  <a:srgbClr val="BF0000"/>
                </a:solidFill>
                <a:latin typeface="Arial"/>
                <a:cs typeface="Arial"/>
              </a:rPr>
              <a:t>l</a:t>
            </a:r>
            <a:r>
              <a:rPr sz="2052" spc="51" dirty="0">
                <a:solidFill>
                  <a:srgbClr val="BF0000"/>
                </a:solidFill>
                <a:latin typeface="Arial"/>
                <a:cs typeface="Arial"/>
              </a:rPr>
              <a:t> </a:t>
            </a:r>
            <a:r>
              <a:rPr sz="2052" spc="-4" dirty="0">
                <a:solidFill>
                  <a:srgbClr val="BF0000"/>
                </a:solidFill>
                <a:latin typeface="Arial"/>
                <a:cs typeface="Arial"/>
              </a:rPr>
              <a:t>lo</a:t>
            </a:r>
            <a:r>
              <a:rPr sz="2052" dirty="0">
                <a:solidFill>
                  <a:srgbClr val="BF0000"/>
                </a:solidFill>
                <a:latin typeface="Arial"/>
                <a:cs typeface="Arial"/>
              </a:rPr>
              <a:t>c</a:t>
            </a:r>
            <a:r>
              <a:rPr sz="2052" spc="-4" dirty="0">
                <a:solidFill>
                  <a:srgbClr val="BF0000"/>
                </a:solidFill>
                <a:latin typeface="Arial"/>
                <a:cs typeface="Arial"/>
              </a:rPr>
              <a:t>a</a:t>
            </a:r>
            <a:r>
              <a:rPr sz="2052" dirty="0">
                <a:solidFill>
                  <a:srgbClr val="BF0000"/>
                </a:solidFill>
                <a:latin typeface="Arial"/>
                <a:cs typeface="Arial"/>
              </a:rPr>
              <a:t>t</a:t>
            </a:r>
            <a:r>
              <a:rPr sz="2052" spc="-4" dirty="0">
                <a:solidFill>
                  <a:srgbClr val="BF0000"/>
                </a:solidFill>
                <a:latin typeface="Arial"/>
                <a:cs typeface="Arial"/>
              </a:rPr>
              <a:t>ion</a:t>
            </a:r>
            <a:r>
              <a:rPr sz="2052" dirty="0">
                <a:solidFill>
                  <a:srgbClr val="BF0000"/>
                </a:solidFill>
                <a:latin typeface="Arial"/>
                <a:cs typeface="Arial"/>
              </a:rPr>
              <a:t>s</a:t>
            </a:r>
            <a:endParaRPr sz="2052">
              <a:latin typeface="Arial"/>
              <a:cs typeface="Arial"/>
            </a:endParaRPr>
          </a:p>
        </p:txBody>
      </p:sp>
      <p:sp>
        <p:nvSpPr>
          <p:cNvPr id="3" name="object 3"/>
          <p:cNvSpPr txBox="1">
            <a:spLocks noGrp="1"/>
          </p:cNvSpPr>
          <p:nvPr>
            <p:ph type="title"/>
          </p:nvPr>
        </p:nvSpPr>
        <p:spPr>
          <a:xfrm>
            <a:off x="390955" y="241909"/>
            <a:ext cx="7037188" cy="1354217"/>
          </a:xfrm>
          <a:prstGeom prst="rect">
            <a:avLst/>
          </a:prstGeom>
        </p:spPr>
        <p:txBody>
          <a:bodyPr vert="horz" wrap="square" lIns="0" tIns="0" rIns="0" bIns="0" rtlCol="0" anchor="ctr">
            <a:spAutoFit/>
          </a:bodyPr>
          <a:lstStyle/>
          <a:p>
            <a:pPr marL="10860"/>
            <a:r>
              <a:rPr spc="-9" dirty="0"/>
              <a:t>C</a:t>
            </a:r>
            <a:r>
              <a:rPr spc="-4" dirty="0"/>
              <a:t>hallenges</a:t>
            </a:r>
            <a:r>
              <a:rPr spc="13" dirty="0"/>
              <a:t> </a:t>
            </a:r>
            <a:r>
              <a:rPr spc="-4" dirty="0"/>
              <a:t>for</a:t>
            </a:r>
            <a:r>
              <a:rPr dirty="0"/>
              <a:t> </a:t>
            </a:r>
            <a:r>
              <a:rPr spc="-4" dirty="0"/>
              <a:t>the</a:t>
            </a:r>
            <a:r>
              <a:rPr spc="34" dirty="0"/>
              <a:t> </a:t>
            </a:r>
            <a:r>
              <a:rPr spc="-9" dirty="0"/>
              <a:t>N</a:t>
            </a:r>
            <a:r>
              <a:rPr spc="-4" dirty="0"/>
              <a:t>on</a:t>
            </a:r>
            <a:r>
              <a:rPr spc="-9" dirty="0"/>
              <a:t>w</a:t>
            </a:r>
            <a:r>
              <a:rPr spc="-4" dirty="0"/>
              <a:t>o</a:t>
            </a:r>
            <a:r>
              <a:rPr dirty="0"/>
              <a:t>v</a:t>
            </a:r>
            <a:r>
              <a:rPr spc="-4" dirty="0"/>
              <a:t>ens</a:t>
            </a:r>
            <a:r>
              <a:rPr spc="26" dirty="0"/>
              <a:t> </a:t>
            </a:r>
            <a:r>
              <a:rPr spc="-4" dirty="0"/>
              <a:t>Indu</a:t>
            </a:r>
            <a:r>
              <a:rPr dirty="0"/>
              <a:t>s</a:t>
            </a:r>
            <a:r>
              <a:rPr spc="-4" dirty="0"/>
              <a:t>try</a:t>
            </a:r>
          </a:p>
        </p:txBody>
      </p:sp>
      <p:sp>
        <p:nvSpPr>
          <p:cNvPr id="4" name="object 4"/>
          <p:cNvSpPr/>
          <p:nvPr/>
        </p:nvSpPr>
        <p:spPr>
          <a:xfrm>
            <a:off x="779303" y="4829596"/>
            <a:ext cx="7560090" cy="1047976"/>
          </a:xfrm>
          <a:custGeom>
            <a:avLst/>
            <a:gdLst/>
            <a:ahLst/>
            <a:cxnLst/>
            <a:rect l="l" t="t" r="r" b="b"/>
            <a:pathLst>
              <a:path w="8841105" h="1225550">
                <a:moveTo>
                  <a:pt x="8834627" y="0"/>
                </a:moveTo>
                <a:lnTo>
                  <a:pt x="4571" y="0"/>
                </a:lnTo>
                <a:lnTo>
                  <a:pt x="0" y="6095"/>
                </a:lnTo>
                <a:lnTo>
                  <a:pt x="0" y="1220723"/>
                </a:lnTo>
                <a:lnTo>
                  <a:pt x="4571" y="1225295"/>
                </a:lnTo>
                <a:lnTo>
                  <a:pt x="8834627" y="1225295"/>
                </a:lnTo>
                <a:lnTo>
                  <a:pt x="8840723" y="1220723"/>
                </a:lnTo>
                <a:lnTo>
                  <a:pt x="8840723" y="1213103"/>
                </a:lnTo>
                <a:lnTo>
                  <a:pt x="24384" y="1213103"/>
                </a:lnTo>
                <a:lnTo>
                  <a:pt x="12192" y="1200911"/>
                </a:lnTo>
                <a:lnTo>
                  <a:pt x="24384" y="1200911"/>
                </a:lnTo>
                <a:lnTo>
                  <a:pt x="24384" y="25908"/>
                </a:lnTo>
                <a:lnTo>
                  <a:pt x="12192" y="25907"/>
                </a:lnTo>
                <a:lnTo>
                  <a:pt x="24384" y="12192"/>
                </a:lnTo>
                <a:lnTo>
                  <a:pt x="8840723" y="12192"/>
                </a:lnTo>
                <a:lnTo>
                  <a:pt x="8840723" y="6095"/>
                </a:lnTo>
                <a:lnTo>
                  <a:pt x="8834627" y="0"/>
                </a:lnTo>
                <a:close/>
              </a:path>
              <a:path w="8841105" h="1225550">
                <a:moveTo>
                  <a:pt x="24384" y="1200911"/>
                </a:moveTo>
                <a:lnTo>
                  <a:pt x="12192" y="1200911"/>
                </a:lnTo>
                <a:lnTo>
                  <a:pt x="24384" y="1213103"/>
                </a:lnTo>
                <a:lnTo>
                  <a:pt x="24384" y="1200911"/>
                </a:lnTo>
                <a:close/>
              </a:path>
              <a:path w="8841105" h="1225550">
                <a:moveTo>
                  <a:pt x="8814815" y="1200911"/>
                </a:moveTo>
                <a:lnTo>
                  <a:pt x="24384" y="1200911"/>
                </a:lnTo>
                <a:lnTo>
                  <a:pt x="24384" y="1213103"/>
                </a:lnTo>
                <a:lnTo>
                  <a:pt x="8814815" y="1213103"/>
                </a:lnTo>
                <a:lnTo>
                  <a:pt x="8814815" y="1200911"/>
                </a:lnTo>
                <a:close/>
              </a:path>
              <a:path w="8841105" h="1225550">
                <a:moveTo>
                  <a:pt x="8814815" y="12192"/>
                </a:moveTo>
                <a:lnTo>
                  <a:pt x="8814815" y="1213103"/>
                </a:lnTo>
                <a:lnTo>
                  <a:pt x="8828531" y="1200911"/>
                </a:lnTo>
                <a:lnTo>
                  <a:pt x="8840723" y="1200911"/>
                </a:lnTo>
                <a:lnTo>
                  <a:pt x="8840723" y="25908"/>
                </a:lnTo>
                <a:lnTo>
                  <a:pt x="8828531" y="25907"/>
                </a:lnTo>
                <a:lnTo>
                  <a:pt x="8814815" y="12192"/>
                </a:lnTo>
                <a:close/>
              </a:path>
              <a:path w="8841105" h="1225550">
                <a:moveTo>
                  <a:pt x="8840723" y="1200911"/>
                </a:moveTo>
                <a:lnTo>
                  <a:pt x="8828531" y="1200911"/>
                </a:lnTo>
                <a:lnTo>
                  <a:pt x="8814815" y="1213103"/>
                </a:lnTo>
                <a:lnTo>
                  <a:pt x="8840723" y="1213103"/>
                </a:lnTo>
                <a:lnTo>
                  <a:pt x="8840723" y="1200911"/>
                </a:lnTo>
                <a:close/>
              </a:path>
              <a:path w="8841105" h="1225550">
                <a:moveTo>
                  <a:pt x="24384" y="12192"/>
                </a:moveTo>
                <a:lnTo>
                  <a:pt x="12192" y="25907"/>
                </a:lnTo>
                <a:lnTo>
                  <a:pt x="24384" y="25908"/>
                </a:lnTo>
                <a:lnTo>
                  <a:pt x="24384" y="12192"/>
                </a:lnTo>
                <a:close/>
              </a:path>
              <a:path w="8841105" h="1225550">
                <a:moveTo>
                  <a:pt x="8814815" y="12192"/>
                </a:moveTo>
                <a:lnTo>
                  <a:pt x="24384" y="12192"/>
                </a:lnTo>
                <a:lnTo>
                  <a:pt x="24384" y="25908"/>
                </a:lnTo>
                <a:lnTo>
                  <a:pt x="8814815" y="25908"/>
                </a:lnTo>
                <a:lnTo>
                  <a:pt x="8814815" y="12192"/>
                </a:lnTo>
                <a:close/>
              </a:path>
              <a:path w="8841105" h="1225550">
                <a:moveTo>
                  <a:pt x="8840723" y="12192"/>
                </a:moveTo>
                <a:lnTo>
                  <a:pt x="8814815" y="12192"/>
                </a:lnTo>
                <a:lnTo>
                  <a:pt x="8828531" y="25907"/>
                </a:lnTo>
                <a:lnTo>
                  <a:pt x="8840723" y="25908"/>
                </a:lnTo>
                <a:lnTo>
                  <a:pt x="8840723" y="12192"/>
                </a:lnTo>
                <a:close/>
              </a:path>
            </a:pathLst>
          </a:custGeom>
          <a:solidFill>
            <a:srgbClr val="6799C8"/>
          </a:solidFill>
        </p:spPr>
        <p:txBody>
          <a:bodyPr wrap="square" lIns="0" tIns="0" rIns="0" bIns="0" rtlCol="0"/>
          <a:lstStyle/>
          <a:p>
            <a:endParaRPr sz="1539"/>
          </a:p>
        </p:txBody>
      </p:sp>
    </p:spTree>
    <p:extLst>
      <p:ext uri="{BB962C8B-B14F-4D97-AF65-F5344CB8AC3E}">
        <p14:creationId xmlns:p14="http://schemas.microsoft.com/office/powerpoint/2010/main" val="553496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smtClean="0"/>
              <a:t>Filter house design to reduce moisture (</a:t>
            </a:r>
            <a:r>
              <a:rPr lang="en-US" sz="2800" b="1" dirty="0" err="1" smtClean="0"/>
              <a:t>Nederman</a:t>
            </a:r>
            <a:r>
              <a:rPr lang="en-US" sz="2800" b="1" dirty="0" smtClean="0"/>
              <a:t>)</a:t>
            </a:r>
            <a:endParaRPr lang="en-US" sz="2800" b="1"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219200"/>
            <a:ext cx="6353887" cy="4906963"/>
          </a:xfrm>
        </p:spPr>
      </p:pic>
    </p:spTree>
    <p:extLst>
      <p:ext uri="{BB962C8B-B14F-4D97-AF65-F5344CB8AC3E}">
        <p14:creationId xmlns:p14="http://schemas.microsoft.com/office/powerpoint/2010/main" val="666208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834122" y="2581275"/>
            <a:ext cx="4309877" cy="1303125"/>
          </a:xfrm>
        </p:spPr>
        <p:txBody>
          <a:bodyPr/>
          <a:lstStyle/>
          <a:p>
            <a:r>
              <a:rPr lang="en-GB" dirty="0" smtClean="0"/>
              <a:t>Freudenberg Filtration Technologies.</a:t>
            </a:r>
            <a:br>
              <a:rPr lang="en-GB" dirty="0" smtClean="0"/>
            </a:br>
            <a:r>
              <a:rPr lang="en-GB" dirty="0" smtClean="0"/>
              <a:t>Air filtration.</a:t>
            </a:r>
            <a:br>
              <a:rPr lang="en-GB" dirty="0" smtClean="0"/>
            </a:br>
            <a:endParaRPr lang="en-GB" dirty="0"/>
          </a:p>
        </p:txBody>
      </p:sp>
      <p:sp>
        <p:nvSpPr>
          <p:cNvPr id="10" name="Textplatzhalter 9"/>
          <p:cNvSpPr>
            <a:spLocks noGrp="1"/>
          </p:cNvSpPr>
          <p:nvPr>
            <p:ph type="body" sz="quarter" idx="13"/>
          </p:nvPr>
        </p:nvSpPr>
        <p:spPr/>
        <p:txBody>
          <a:bodyPr/>
          <a:lstStyle/>
          <a:p>
            <a:r>
              <a:rPr lang="de-DE" dirty="0" smtClean="0"/>
              <a:t>M. Garnett</a:t>
            </a:r>
          </a:p>
        </p:txBody>
      </p:sp>
      <p:sp>
        <p:nvSpPr>
          <p:cNvPr id="5" name="Text Placeholder 4"/>
          <p:cNvSpPr>
            <a:spLocks noGrp="1"/>
          </p:cNvSpPr>
          <p:nvPr>
            <p:ph type="body" sz="quarter" idx="12"/>
          </p:nvPr>
        </p:nvSpPr>
        <p:spPr/>
        <p:txBody>
          <a:bodyPr/>
          <a:lstStyle/>
          <a:p>
            <a:r>
              <a:rPr lang="en-GB" dirty="0" smtClean="0"/>
              <a:t>28</a:t>
            </a:r>
            <a:r>
              <a:rPr lang="en-GB" baseline="30000" dirty="0" smtClean="0"/>
              <a:t>th</a:t>
            </a:r>
            <a:r>
              <a:rPr lang="en-GB" dirty="0" smtClean="0"/>
              <a:t> April 2015</a:t>
            </a:r>
            <a:endParaRPr lang="en-GB" dirty="0"/>
          </a:p>
        </p:txBody>
      </p:sp>
      <p:sp>
        <p:nvSpPr>
          <p:cNvPr id="6" name="Rectangle 5"/>
          <p:cNvSpPr/>
          <p:nvPr/>
        </p:nvSpPr>
        <p:spPr>
          <a:xfrm>
            <a:off x="2436480" y="6194316"/>
            <a:ext cx="4795284" cy="276999"/>
          </a:xfrm>
          <a:prstGeom prst="rect">
            <a:avLst/>
          </a:prstGeom>
        </p:spPr>
        <p:txBody>
          <a:bodyPr wrap="square">
            <a:spAutoFit/>
          </a:bodyPr>
          <a:lstStyle/>
          <a:p>
            <a:r>
              <a:rPr lang="en-GB" sz="1200" dirty="0" smtClean="0">
                <a:solidFill>
                  <a:schemeClr val="accent2"/>
                </a:solidFill>
              </a:rPr>
              <a:t>Freudenberg Filtration Technologies.</a:t>
            </a:r>
            <a:endParaRPr lang="en-GB" sz="1200" dirty="0">
              <a:solidFill>
                <a:schemeClr val="accent2"/>
              </a:solidFill>
            </a:endParaRPr>
          </a:p>
        </p:txBody>
      </p:sp>
      <p:sp>
        <p:nvSpPr>
          <p:cNvPr id="7" name="Rectangle 6"/>
          <p:cNvSpPr/>
          <p:nvPr/>
        </p:nvSpPr>
        <p:spPr>
          <a:xfrm>
            <a:off x="4999512" y="1698171"/>
            <a:ext cx="3040083" cy="64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p>
        </p:txBody>
      </p:sp>
    </p:spTree>
    <p:extLst>
      <p:ext uri="{BB962C8B-B14F-4D97-AF65-F5344CB8AC3E}">
        <p14:creationId xmlns:p14="http://schemas.microsoft.com/office/powerpoint/2010/main" val="23604018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70800" y="74138"/>
            <a:ext cx="7549238" cy="720000"/>
          </a:xfrm>
        </p:spPr>
        <p:txBody>
          <a:bodyPr/>
          <a:lstStyle/>
          <a:p>
            <a:r>
              <a:rPr lang="en-GB" dirty="0"/>
              <a:t>Consideration of the Condition of the Air Inlet Housing &amp; Filters. </a:t>
            </a:r>
            <a:endParaRPr lang="de-DE" dirty="0"/>
          </a:p>
        </p:txBody>
      </p:sp>
      <p:pic>
        <p:nvPicPr>
          <p:cNvPr id="1026" name="Picture 2" descr="S:\Viledon Turbo Machinery\Photo\Killingholme_centrica\310111\DSCN1168.jpg"/>
          <p:cNvPicPr>
            <a:picLocks noChangeAspect="1" noChangeArrowheads="1"/>
          </p:cNvPicPr>
          <p:nvPr/>
        </p:nvPicPr>
        <p:blipFill rotWithShape="1">
          <a:blip r:embed="rId2" cstate="print"/>
          <a:srcRect l="15939" b="18083"/>
          <a:stretch/>
        </p:blipFill>
        <p:spPr bwMode="auto">
          <a:xfrm rot="5400000">
            <a:off x="79208" y="1306761"/>
            <a:ext cx="2253348" cy="1708108"/>
          </a:xfrm>
          <a:prstGeom prst="rect">
            <a:avLst/>
          </a:prstGeom>
          <a:noFill/>
        </p:spPr>
      </p:pic>
      <p:pic>
        <p:nvPicPr>
          <p:cNvPr id="1027" name="Picture 3" descr="S:\Viledon Turbo Machinery\Photo\Killingholme_centrica\310111\DSCN1172.jpg"/>
          <p:cNvPicPr>
            <a:picLocks noChangeAspect="1" noChangeArrowheads="1"/>
          </p:cNvPicPr>
          <p:nvPr/>
        </p:nvPicPr>
        <p:blipFill rotWithShape="1">
          <a:blip r:embed="rId3" cstate="print"/>
          <a:srcRect l="4390" t="14673" r="-4390" b="-25384"/>
          <a:stretch/>
        </p:blipFill>
        <p:spPr bwMode="auto">
          <a:xfrm>
            <a:off x="7023894" y="1039586"/>
            <a:ext cx="1696806" cy="3080657"/>
          </a:xfrm>
          <a:prstGeom prst="rect">
            <a:avLst/>
          </a:prstGeom>
          <a:noFill/>
        </p:spPr>
      </p:pic>
      <p:pic>
        <p:nvPicPr>
          <p:cNvPr id="1028" name="Picture 4" descr="S:\Viledon Turbo Machinery\Photo\Killingholme_centrica\310111\DSCN1198.jpg"/>
          <p:cNvPicPr>
            <a:picLocks noChangeAspect="1" noChangeArrowheads="1"/>
          </p:cNvPicPr>
          <p:nvPr/>
        </p:nvPicPr>
        <p:blipFill rotWithShape="1">
          <a:blip r:embed="rId4" cstate="print"/>
          <a:srcRect l="15939"/>
          <a:stretch/>
        </p:blipFill>
        <p:spPr bwMode="auto">
          <a:xfrm rot="5400000">
            <a:off x="228899" y="3760937"/>
            <a:ext cx="2180519" cy="1945093"/>
          </a:xfrm>
          <a:prstGeom prst="rect">
            <a:avLst/>
          </a:prstGeom>
          <a:noFill/>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1" y="3618642"/>
            <a:ext cx="1417139" cy="215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307" y="3643224"/>
            <a:ext cx="2727133" cy="212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1787" y="1039586"/>
            <a:ext cx="3846059" cy="288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4714" y="3600762"/>
            <a:ext cx="2025986" cy="217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5263" y="1039586"/>
            <a:ext cx="1639887" cy="238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5778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endParaRPr lang="de-DE" dirty="0" smtClean="0"/>
          </a:p>
          <a:p>
            <a:endParaRPr lang="de-DE" dirty="0" smtClean="0"/>
          </a:p>
          <a:p>
            <a:endParaRPr lang="de-DE" dirty="0" smtClean="0"/>
          </a:p>
          <a:p>
            <a:endParaRPr lang="de-DE" dirty="0" smtClean="0"/>
          </a:p>
          <a:p>
            <a:endParaRPr lang="de-DE" dirty="0" smtClean="0"/>
          </a:p>
          <a:p>
            <a:endParaRPr lang="de-DE" dirty="0" smtClean="0"/>
          </a:p>
        </p:txBody>
      </p:sp>
      <p:sp>
        <p:nvSpPr>
          <p:cNvPr id="3" name="Titel 2"/>
          <p:cNvSpPr>
            <a:spLocks noGrp="1"/>
          </p:cNvSpPr>
          <p:nvPr>
            <p:ph type="title"/>
          </p:nvPr>
        </p:nvSpPr>
        <p:spPr>
          <a:xfrm>
            <a:off x="370800" y="74138"/>
            <a:ext cx="8411250" cy="720000"/>
          </a:xfrm>
        </p:spPr>
        <p:txBody>
          <a:bodyPr/>
          <a:lstStyle/>
          <a:p>
            <a:r>
              <a:rPr lang="de-DE" dirty="0" err="1" smtClean="0"/>
              <a:t>Particle</a:t>
            </a:r>
            <a:r>
              <a:rPr lang="de-DE" dirty="0" smtClean="0"/>
              <a:t> </a:t>
            </a:r>
            <a:r>
              <a:rPr lang="de-DE" dirty="0" err="1" smtClean="0"/>
              <a:t>Removal</a:t>
            </a:r>
            <a:r>
              <a:rPr lang="de-DE" dirty="0" smtClean="0"/>
              <a:t> - </a:t>
            </a:r>
            <a:r>
              <a:rPr lang="de-DE" dirty="0" err="1" smtClean="0"/>
              <a:t>Liquids</a:t>
            </a:r>
            <a:r>
              <a:rPr lang="de-DE" dirty="0" smtClean="0"/>
              <a:t> -  </a:t>
            </a:r>
            <a:r>
              <a:rPr lang="de-DE" dirty="0"/>
              <a:t>S</a:t>
            </a:r>
            <a:r>
              <a:rPr lang="de-DE" dirty="0" smtClean="0"/>
              <a:t>ingle </a:t>
            </a:r>
            <a:r>
              <a:rPr lang="de-DE" dirty="0" err="1" smtClean="0"/>
              <a:t>stage</a:t>
            </a:r>
            <a:r>
              <a:rPr lang="de-DE" dirty="0" smtClean="0"/>
              <a:t> Filter </a:t>
            </a:r>
            <a:r>
              <a:rPr lang="de-DE" dirty="0" err="1" smtClean="0"/>
              <a:t>Configuration</a:t>
            </a:r>
            <a:endParaRPr lang="de-DE" dirty="0"/>
          </a:p>
        </p:txBody>
      </p:sp>
      <p:grpSp>
        <p:nvGrpSpPr>
          <p:cNvPr id="144" name="Gruppieren 143"/>
          <p:cNvGrpSpPr/>
          <p:nvPr/>
        </p:nvGrpSpPr>
        <p:grpSpPr>
          <a:xfrm>
            <a:off x="4024768" y="1230741"/>
            <a:ext cx="4407044" cy="4292382"/>
            <a:chOff x="4116273" y="1147354"/>
            <a:chExt cx="1185108" cy="4542816"/>
          </a:xfrm>
        </p:grpSpPr>
        <p:sp>
          <p:nvSpPr>
            <p:cNvPr id="57" name="Textfeld 56"/>
            <p:cNvSpPr txBox="1"/>
            <p:nvPr/>
          </p:nvSpPr>
          <p:spPr>
            <a:xfrm>
              <a:off x="4393508" y="1147354"/>
              <a:ext cx="358303" cy="390880"/>
            </a:xfrm>
            <a:prstGeom prst="rect">
              <a:avLst/>
            </a:prstGeom>
            <a:noFill/>
          </p:spPr>
          <p:txBody>
            <a:bodyPr wrap="none" rtlCol="0">
              <a:spAutoFit/>
            </a:bodyPr>
            <a:lstStyle/>
            <a:p>
              <a:r>
                <a:rPr lang="de-DE" sz="1600" dirty="0" smtClean="0"/>
                <a:t> </a:t>
              </a:r>
              <a:r>
                <a:rPr lang="de-DE" b="1" dirty="0" err="1" smtClean="0"/>
                <a:t>Cartridge</a:t>
              </a:r>
              <a:r>
                <a:rPr lang="de-DE" b="1" dirty="0" smtClean="0"/>
                <a:t> </a:t>
              </a:r>
              <a:endParaRPr lang="de-DE" b="1" dirty="0"/>
            </a:p>
          </p:txBody>
        </p:sp>
        <p:sp>
          <p:nvSpPr>
            <p:cNvPr id="103" name="Rechteck 102"/>
            <p:cNvSpPr/>
            <p:nvPr/>
          </p:nvSpPr>
          <p:spPr>
            <a:xfrm>
              <a:off x="4514850" y="1745340"/>
              <a:ext cx="95250" cy="2333625"/>
            </a:xfrm>
            <a:prstGeom prst="rect">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85" name="Freihandform 84"/>
            <p:cNvSpPr/>
            <p:nvPr/>
          </p:nvSpPr>
          <p:spPr>
            <a:xfrm flipH="1">
              <a:off x="4896023" y="1544601"/>
              <a:ext cx="405358" cy="315957"/>
            </a:xfrm>
            <a:custGeom>
              <a:avLst/>
              <a:gdLst>
                <a:gd name="connsiteX0" fmla="*/ 263525 w 330200"/>
                <a:gd name="connsiteY0" fmla="*/ 0 h 984250"/>
                <a:gd name="connsiteX1" fmla="*/ 101600 w 330200"/>
                <a:gd name="connsiteY1" fmla="*/ 114300 h 984250"/>
                <a:gd name="connsiteX2" fmla="*/ 95250 w 330200"/>
                <a:gd name="connsiteY2" fmla="*/ 209550 h 984250"/>
                <a:gd name="connsiteX3" fmla="*/ 76200 w 330200"/>
                <a:gd name="connsiteY3" fmla="*/ 307975 h 984250"/>
                <a:gd name="connsiteX4" fmla="*/ 60325 w 330200"/>
                <a:gd name="connsiteY4" fmla="*/ 409575 h 984250"/>
                <a:gd name="connsiteX5" fmla="*/ 114300 w 330200"/>
                <a:gd name="connsiteY5" fmla="*/ 508000 h 984250"/>
                <a:gd name="connsiteX6" fmla="*/ 47625 w 330200"/>
                <a:gd name="connsiteY6" fmla="*/ 571500 h 984250"/>
                <a:gd name="connsiteX7" fmla="*/ 53975 w 330200"/>
                <a:gd name="connsiteY7" fmla="*/ 673100 h 984250"/>
                <a:gd name="connsiteX8" fmla="*/ 0 w 330200"/>
                <a:gd name="connsiteY8" fmla="*/ 762000 h 984250"/>
                <a:gd name="connsiteX9" fmla="*/ 31750 w 330200"/>
                <a:gd name="connsiteY9" fmla="*/ 857250 h 984250"/>
                <a:gd name="connsiteX10" fmla="*/ 104775 w 330200"/>
                <a:gd name="connsiteY10" fmla="*/ 898525 h 984250"/>
                <a:gd name="connsiteX11" fmla="*/ 184150 w 330200"/>
                <a:gd name="connsiteY11" fmla="*/ 939800 h 984250"/>
                <a:gd name="connsiteX12" fmla="*/ 244475 w 330200"/>
                <a:gd name="connsiteY12" fmla="*/ 984250 h 984250"/>
                <a:gd name="connsiteX13" fmla="*/ 330200 w 330200"/>
                <a:gd name="connsiteY13" fmla="*/ 914400 h 984250"/>
                <a:gd name="connsiteX14" fmla="*/ 320675 w 330200"/>
                <a:gd name="connsiteY14" fmla="*/ 38100 h 984250"/>
                <a:gd name="connsiteX15" fmla="*/ 263525 w 330200"/>
                <a:gd name="connsiteY15" fmla="*/ 0 h 984250"/>
                <a:gd name="connsiteX0" fmla="*/ 263525 w 330200"/>
                <a:gd name="connsiteY0" fmla="*/ 0 h 984250"/>
                <a:gd name="connsiteX1" fmla="*/ 101600 w 330200"/>
                <a:gd name="connsiteY1" fmla="*/ 114300 h 984250"/>
                <a:gd name="connsiteX2" fmla="*/ 95250 w 330200"/>
                <a:gd name="connsiteY2" fmla="*/ 209550 h 984250"/>
                <a:gd name="connsiteX3" fmla="*/ 76200 w 330200"/>
                <a:gd name="connsiteY3" fmla="*/ 307975 h 984250"/>
                <a:gd name="connsiteX4" fmla="*/ 60325 w 330200"/>
                <a:gd name="connsiteY4" fmla="*/ 409575 h 984250"/>
                <a:gd name="connsiteX5" fmla="*/ 114300 w 330200"/>
                <a:gd name="connsiteY5" fmla="*/ 508000 h 984250"/>
                <a:gd name="connsiteX6" fmla="*/ 47625 w 330200"/>
                <a:gd name="connsiteY6" fmla="*/ 571500 h 984250"/>
                <a:gd name="connsiteX7" fmla="*/ 53975 w 330200"/>
                <a:gd name="connsiteY7" fmla="*/ 673100 h 984250"/>
                <a:gd name="connsiteX8" fmla="*/ 0 w 330200"/>
                <a:gd name="connsiteY8" fmla="*/ 762000 h 984250"/>
                <a:gd name="connsiteX9" fmla="*/ 31750 w 330200"/>
                <a:gd name="connsiteY9" fmla="*/ 857250 h 984250"/>
                <a:gd name="connsiteX10" fmla="*/ 104775 w 330200"/>
                <a:gd name="connsiteY10" fmla="*/ 898525 h 984250"/>
                <a:gd name="connsiteX11" fmla="*/ 184150 w 330200"/>
                <a:gd name="connsiteY11" fmla="*/ 939800 h 984250"/>
                <a:gd name="connsiteX12" fmla="*/ 244475 w 330200"/>
                <a:gd name="connsiteY12" fmla="*/ 984250 h 984250"/>
                <a:gd name="connsiteX13" fmla="*/ 330200 w 330200"/>
                <a:gd name="connsiteY13" fmla="*/ 914400 h 984250"/>
                <a:gd name="connsiteX14" fmla="*/ 320675 w 330200"/>
                <a:gd name="connsiteY14" fmla="*/ 38100 h 984250"/>
                <a:gd name="connsiteX15" fmla="*/ 263525 w 330200"/>
                <a:gd name="connsiteY15" fmla="*/ 0 h 984250"/>
                <a:gd name="connsiteX0" fmla="*/ 263525 w 330200"/>
                <a:gd name="connsiteY0" fmla="*/ 0 h 984250"/>
                <a:gd name="connsiteX1" fmla="*/ 101600 w 330200"/>
                <a:gd name="connsiteY1" fmla="*/ 114300 h 984250"/>
                <a:gd name="connsiteX2" fmla="*/ 95250 w 330200"/>
                <a:gd name="connsiteY2" fmla="*/ 209550 h 984250"/>
                <a:gd name="connsiteX3" fmla="*/ 76200 w 330200"/>
                <a:gd name="connsiteY3" fmla="*/ 307975 h 984250"/>
                <a:gd name="connsiteX4" fmla="*/ 60325 w 330200"/>
                <a:gd name="connsiteY4" fmla="*/ 409575 h 984250"/>
                <a:gd name="connsiteX5" fmla="*/ 114300 w 330200"/>
                <a:gd name="connsiteY5" fmla="*/ 508000 h 984250"/>
                <a:gd name="connsiteX6" fmla="*/ 47625 w 330200"/>
                <a:gd name="connsiteY6" fmla="*/ 571500 h 984250"/>
                <a:gd name="connsiteX7" fmla="*/ 53975 w 330200"/>
                <a:gd name="connsiteY7" fmla="*/ 673100 h 984250"/>
                <a:gd name="connsiteX8" fmla="*/ 0 w 330200"/>
                <a:gd name="connsiteY8" fmla="*/ 762000 h 984250"/>
                <a:gd name="connsiteX9" fmla="*/ 31750 w 330200"/>
                <a:gd name="connsiteY9" fmla="*/ 857250 h 984250"/>
                <a:gd name="connsiteX10" fmla="*/ 104775 w 330200"/>
                <a:gd name="connsiteY10" fmla="*/ 898525 h 984250"/>
                <a:gd name="connsiteX11" fmla="*/ 184150 w 330200"/>
                <a:gd name="connsiteY11" fmla="*/ 939800 h 984250"/>
                <a:gd name="connsiteX12" fmla="*/ 244475 w 330200"/>
                <a:gd name="connsiteY12" fmla="*/ 984250 h 984250"/>
                <a:gd name="connsiteX13" fmla="*/ 330200 w 330200"/>
                <a:gd name="connsiteY13" fmla="*/ 914400 h 984250"/>
                <a:gd name="connsiteX14" fmla="*/ 320675 w 330200"/>
                <a:gd name="connsiteY14" fmla="*/ 38100 h 984250"/>
                <a:gd name="connsiteX15" fmla="*/ 263525 w 330200"/>
                <a:gd name="connsiteY15" fmla="*/ 0 h 984250"/>
                <a:gd name="connsiteX0" fmla="*/ 263525 w 330200"/>
                <a:gd name="connsiteY0" fmla="*/ 0 h 984250"/>
                <a:gd name="connsiteX1" fmla="*/ 101600 w 330200"/>
                <a:gd name="connsiteY1" fmla="*/ 114300 h 984250"/>
                <a:gd name="connsiteX2" fmla="*/ 95250 w 330200"/>
                <a:gd name="connsiteY2" fmla="*/ 209550 h 984250"/>
                <a:gd name="connsiteX3" fmla="*/ 76200 w 330200"/>
                <a:gd name="connsiteY3" fmla="*/ 307975 h 984250"/>
                <a:gd name="connsiteX4" fmla="*/ 60325 w 330200"/>
                <a:gd name="connsiteY4" fmla="*/ 409575 h 984250"/>
                <a:gd name="connsiteX5" fmla="*/ 114300 w 330200"/>
                <a:gd name="connsiteY5" fmla="*/ 508000 h 984250"/>
                <a:gd name="connsiteX6" fmla="*/ 47625 w 330200"/>
                <a:gd name="connsiteY6" fmla="*/ 571500 h 984250"/>
                <a:gd name="connsiteX7" fmla="*/ 53975 w 330200"/>
                <a:gd name="connsiteY7" fmla="*/ 673100 h 984250"/>
                <a:gd name="connsiteX8" fmla="*/ 0 w 330200"/>
                <a:gd name="connsiteY8" fmla="*/ 762000 h 984250"/>
                <a:gd name="connsiteX9" fmla="*/ 31750 w 330200"/>
                <a:gd name="connsiteY9" fmla="*/ 857250 h 984250"/>
                <a:gd name="connsiteX10" fmla="*/ 104775 w 330200"/>
                <a:gd name="connsiteY10" fmla="*/ 898525 h 984250"/>
                <a:gd name="connsiteX11" fmla="*/ 184150 w 330200"/>
                <a:gd name="connsiteY11" fmla="*/ 939800 h 984250"/>
                <a:gd name="connsiteX12" fmla="*/ 244475 w 330200"/>
                <a:gd name="connsiteY12" fmla="*/ 984250 h 984250"/>
                <a:gd name="connsiteX13" fmla="*/ 330200 w 330200"/>
                <a:gd name="connsiteY13" fmla="*/ 914400 h 984250"/>
                <a:gd name="connsiteX14" fmla="*/ 320675 w 330200"/>
                <a:gd name="connsiteY14" fmla="*/ 38100 h 984250"/>
                <a:gd name="connsiteX15" fmla="*/ 263525 w 330200"/>
                <a:gd name="connsiteY15" fmla="*/ 0 h 984250"/>
                <a:gd name="connsiteX0" fmla="*/ 263525 w 330200"/>
                <a:gd name="connsiteY0" fmla="*/ 0 h 984250"/>
                <a:gd name="connsiteX1" fmla="*/ 101600 w 330200"/>
                <a:gd name="connsiteY1" fmla="*/ 114300 h 984250"/>
                <a:gd name="connsiteX2" fmla="*/ 95250 w 330200"/>
                <a:gd name="connsiteY2" fmla="*/ 209550 h 984250"/>
                <a:gd name="connsiteX3" fmla="*/ 76200 w 330200"/>
                <a:gd name="connsiteY3" fmla="*/ 307975 h 984250"/>
                <a:gd name="connsiteX4" fmla="*/ 60325 w 330200"/>
                <a:gd name="connsiteY4" fmla="*/ 409575 h 984250"/>
                <a:gd name="connsiteX5" fmla="*/ 114300 w 330200"/>
                <a:gd name="connsiteY5" fmla="*/ 508000 h 984250"/>
                <a:gd name="connsiteX6" fmla="*/ 47625 w 330200"/>
                <a:gd name="connsiteY6" fmla="*/ 571500 h 984250"/>
                <a:gd name="connsiteX7" fmla="*/ 53975 w 330200"/>
                <a:gd name="connsiteY7" fmla="*/ 673100 h 984250"/>
                <a:gd name="connsiteX8" fmla="*/ 0 w 330200"/>
                <a:gd name="connsiteY8" fmla="*/ 762000 h 984250"/>
                <a:gd name="connsiteX9" fmla="*/ 31750 w 330200"/>
                <a:gd name="connsiteY9" fmla="*/ 857250 h 984250"/>
                <a:gd name="connsiteX10" fmla="*/ 104775 w 330200"/>
                <a:gd name="connsiteY10" fmla="*/ 898525 h 984250"/>
                <a:gd name="connsiteX11" fmla="*/ 184150 w 330200"/>
                <a:gd name="connsiteY11" fmla="*/ 939800 h 984250"/>
                <a:gd name="connsiteX12" fmla="*/ 244475 w 330200"/>
                <a:gd name="connsiteY12" fmla="*/ 984250 h 984250"/>
                <a:gd name="connsiteX13" fmla="*/ 330200 w 330200"/>
                <a:gd name="connsiteY13" fmla="*/ 914400 h 984250"/>
                <a:gd name="connsiteX14" fmla="*/ 320675 w 330200"/>
                <a:gd name="connsiteY14" fmla="*/ 38100 h 984250"/>
                <a:gd name="connsiteX15" fmla="*/ 263525 w 330200"/>
                <a:gd name="connsiteY15" fmla="*/ 0 h 984250"/>
                <a:gd name="connsiteX0" fmla="*/ 263525 w 330200"/>
                <a:gd name="connsiteY0" fmla="*/ 0 h 984250"/>
                <a:gd name="connsiteX1" fmla="*/ 101600 w 330200"/>
                <a:gd name="connsiteY1" fmla="*/ 114300 h 984250"/>
                <a:gd name="connsiteX2" fmla="*/ 95250 w 330200"/>
                <a:gd name="connsiteY2" fmla="*/ 209550 h 984250"/>
                <a:gd name="connsiteX3" fmla="*/ 76200 w 330200"/>
                <a:gd name="connsiteY3" fmla="*/ 307975 h 984250"/>
                <a:gd name="connsiteX4" fmla="*/ 60325 w 330200"/>
                <a:gd name="connsiteY4" fmla="*/ 409575 h 984250"/>
                <a:gd name="connsiteX5" fmla="*/ 114300 w 330200"/>
                <a:gd name="connsiteY5" fmla="*/ 508000 h 984250"/>
                <a:gd name="connsiteX6" fmla="*/ 47625 w 330200"/>
                <a:gd name="connsiteY6" fmla="*/ 571500 h 984250"/>
                <a:gd name="connsiteX7" fmla="*/ 53975 w 330200"/>
                <a:gd name="connsiteY7" fmla="*/ 673100 h 984250"/>
                <a:gd name="connsiteX8" fmla="*/ 0 w 330200"/>
                <a:gd name="connsiteY8" fmla="*/ 762000 h 984250"/>
                <a:gd name="connsiteX9" fmla="*/ 31750 w 330200"/>
                <a:gd name="connsiteY9" fmla="*/ 857250 h 984250"/>
                <a:gd name="connsiteX10" fmla="*/ 104775 w 330200"/>
                <a:gd name="connsiteY10" fmla="*/ 898525 h 984250"/>
                <a:gd name="connsiteX11" fmla="*/ 184150 w 330200"/>
                <a:gd name="connsiteY11" fmla="*/ 939800 h 984250"/>
                <a:gd name="connsiteX12" fmla="*/ 244475 w 330200"/>
                <a:gd name="connsiteY12" fmla="*/ 984250 h 984250"/>
                <a:gd name="connsiteX13" fmla="*/ 330200 w 330200"/>
                <a:gd name="connsiteY13" fmla="*/ 914400 h 984250"/>
                <a:gd name="connsiteX14" fmla="*/ 320675 w 330200"/>
                <a:gd name="connsiteY14" fmla="*/ 38100 h 984250"/>
                <a:gd name="connsiteX15" fmla="*/ 263525 w 330200"/>
                <a:gd name="connsiteY15" fmla="*/ 0 h 984250"/>
                <a:gd name="connsiteX0" fmla="*/ 263525 w 330200"/>
                <a:gd name="connsiteY0" fmla="*/ 0 h 984250"/>
                <a:gd name="connsiteX1" fmla="*/ 101600 w 330200"/>
                <a:gd name="connsiteY1" fmla="*/ 114300 h 984250"/>
                <a:gd name="connsiteX2" fmla="*/ 95250 w 330200"/>
                <a:gd name="connsiteY2" fmla="*/ 209550 h 984250"/>
                <a:gd name="connsiteX3" fmla="*/ 76200 w 330200"/>
                <a:gd name="connsiteY3" fmla="*/ 307975 h 984250"/>
                <a:gd name="connsiteX4" fmla="*/ 60325 w 330200"/>
                <a:gd name="connsiteY4" fmla="*/ 409575 h 984250"/>
                <a:gd name="connsiteX5" fmla="*/ 114300 w 330200"/>
                <a:gd name="connsiteY5" fmla="*/ 508000 h 984250"/>
                <a:gd name="connsiteX6" fmla="*/ 47625 w 330200"/>
                <a:gd name="connsiteY6" fmla="*/ 571500 h 984250"/>
                <a:gd name="connsiteX7" fmla="*/ 53975 w 330200"/>
                <a:gd name="connsiteY7" fmla="*/ 673100 h 984250"/>
                <a:gd name="connsiteX8" fmla="*/ 0 w 330200"/>
                <a:gd name="connsiteY8" fmla="*/ 762000 h 984250"/>
                <a:gd name="connsiteX9" fmla="*/ 31750 w 330200"/>
                <a:gd name="connsiteY9" fmla="*/ 857250 h 984250"/>
                <a:gd name="connsiteX10" fmla="*/ 104775 w 330200"/>
                <a:gd name="connsiteY10" fmla="*/ 898525 h 984250"/>
                <a:gd name="connsiteX11" fmla="*/ 184150 w 330200"/>
                <a:gd name="connsiteY11" fmla="*/ 939800 h 984250"/>
                <a:gd name="connsiteX12" fmla="*/ 244475 w 330200"/>
                <a:gd name="connsiteY12" fmla="*/ 984250 h 984250"/>
                <a:gd name="connsiteX13" fmla="*/ 330200 w 330200"/>
                <a:gd name="connsiteY13" fmla="*/ 914400 h 984250"/>
                <a:gd name="connsiteX14" fmla="*/ 320675 w 330200"/>
                <a:gd name="connsiteY14" fmla="*/ 38100 h 984250"/>
                <a:gd name="connsiteX15" fmla="*/ 263525 w 330200"/>
                <a:gd name="connsiteY15" fmla="*/ 0 h 984250"/>
                <a:gd name="connsiteX0" fmla="*/ 267229 w 333904"/>
                <a:gd name="connsiteY0" fmla="*/ 0 h 984250"/>
                <a:gd name="connsiteX1" fmla="*/ 105304 w 333904"/>
                <a:gd name="connsiteY1" fmla="*/ 114300 h 984250"/>
                <a:gd name="connsiteX2" fmla="*/ 98954 w 333904"/>
                <a:gd name="connsiteY2" fmla="*/ 209550 h 984250"/>
                <a:gd name="connsiteX3" fmla="*/ 79904 w 333904"/>
                <a:gd name="connsiteY3" fmla="*/ 307975 h 984250"/>
                <a:gd name="connsiteX4" fmla="*/ 64029 w 333904"/>
                <a:gd name="connsiteY4" fmla="*/ 409575 h 984250"/>
                <a:gd name="connsiteX5" fmla="*/ 118004 w 333904"/>
                <a:gd name="connsiteY5" fmla="*/ 508000 h 984250"/>
                <a:gd name="connsiteX6" fmla="*/ 51329 w 333904"/>
                <a:gd name="connsiteY6" fmla="*/ 571500 h 984250"/>
                <a:gd name="connsiteX7" fmla="*/ 57679 w 333904"/>
                <a:gd name="connsiteY7" fmla="*/ 673100 h 984250"/>
                <a:gd name="connsiteX8" fmla="*/ 3704 w 333904"/>
                <a:gd name="connsiteY8" fmla="*/ 762000 h 984250"/>
                <a:gd name="connsiteX9" fmla="*/ 35454 w 333904"/>
                <a:gd name="connsiteY9" fmla="*/ 857250 h 984250"/>
                <a:gd name="connsiteX10" fmla="*/ 108479 w 333904"/>
                <a:gd name="connsiteY10" fmla="*/ 898525 h 984250"/>
                <a:gd name="connsiteX11" fmla="*/ 187854 w 333904"/>
                <a:gd name="connsiteY11" fmla="*/ 939800 h 984250"/>
                <a:gd name="connsiteX12" fmla="*/ 248179 w 333904"/>
                <a:gd name="connsiteY12" fmla="*/ 984250 h 984250"/>
                <a:gd name="connsiteX13" fmla="*/ 333904 w 333904"/>
                <a:gd name="connsiteY13" fmla="*/ 914400 h 984250"/>
                <a:gd name="connsiteX14" fmla="*/ 324379 w 333904"/>
                <a:gd name="connsiteY14" fmla="*/ 38100 h 984250"/>
                <a:gd name="connsiteX15" fmla="*/ 267229 w 333904"/>
                <a:gd name="connsiteY15" fmla="*/ 0 h 984250"/>
                <a:gd name="connsiteX0" fmla="*/ 267229 w 333904"/>
                <a:gd name="connsiteY0" fmla="*/ 0 h 984250"/>
                <a:gd name="connsiteX1" fmla="*/ 105304 w 333904"/>
                <a:gd name="connsiteY1" fmla="*/ 114300 h 984250"/>
                <a:gd name="connsiteX2" fmla="*/ 98954 w 333904"/>
                <a:gd name="connsiteY2" fmla="*/ 209550 h 984250"/>
                <a:gd name="connsiteX3" fmla="*/ 79904 w 333904"/>
                <a:gd name="connsiteY3" fmla="*/ 307975 h 984250"/>
                <a:gd name="connsiteX4" fmla="*/ 64029 w 333904"/>
                <a:gd name="connsiteY4" fmla="*/ 409575 h 984250"/>
                <a:gd name="connsiteX5" fmla="*/ 118004 w 333904"/>
                <a:gd name="connsiteY5" fmla="*/ 508000 h 984250"/>
                <a:gd name="connsiteX6" fmla="*/ 51329 w 333904"/>
                <a:gd name="connsiteY6" fmla="*/ 571500 h 984250"/>
                <a:gd name="connsiteX7" fmla="*/ 57679 w 333904"/>
                <a:gd name="connsiteY7" fmla="*/ 673100 h 984250"/>
                <a:gd name="connsiteX8" fmla="*/ 3704 w 333904"/>
                <a:gd name="connsiteY8" fmla="*/ 762000 h 984250"/>
                <a:gd name="connsiteX9" fmla="*/ 35454 w 333904"/>
                <a:gd name="connsiteY9" fmla="*/ 857250 h 984250"/>
                <a:gd name="connsiteX10" fmla="*/ 108479 w 333904"/>
                <a:gd name="connsiteY10" fmla="*/ 898525 h 984250"/>
                <a:gd name="connsiteX11" fmla="*/ 187854 w 333904"/>
                <a:gd name="connsiteY11" fmla="*/ 939800 h 984250"/>
                <a:gd name="connsiteX12" fmla="*/ 248179 w 333904"/>
                <a:gd name="connsiteY12" fmla="*/ 984250 h 984250"/>
                <a:gd name="connsiteX13" fmla="*/ 333904 w 333904"/>
                <a:gd name="connsiteY13" fmla="*/ 914400 h 984250"/>
                <a:gd name="connsiteX14" fmla="*/ 324379 w 333904"/>
                <a:gd name="connsiteY14" fmla="*/ 38100 h 984250"/>
                <a:gd name="connsiteX15" fmla="*/ 267229 w 333904"/>
                <a:gd name="connsiteY15" fmla="*/ 0 h 984250"/>
                <a:gd name="connsiteX0" fmla="*/ 267229 w 333904"/>
                <a:gd name="connsiteY0" fmla="*/ 0 h 984250"/>
                <a:gd name="connsiteX1" fmla="*/ 105304 w 333904"/>
                <a:gd name="connsiteY1" fmla="*/ 114300 h 984250"/>
                <a:gd name="connsiteX2" fmla="*/ 98954 w 333904"/>
                <a:gd name="connsiteY2" fmla="*/ 209550 h 984250"/>
                <a:gd name="connsiteX3" fmla="*/ 79904 w 333904"/>
                <a:gd name="connsiteY3" fmla="*/ 307975 h 984250"/>
                <a:gd name="connsiteX4" fmla="*/ 64029 w 333904"/>
                <a:gd name="connsiteY4" fmla="*/ 409575 h 984250"/>
                <a:gd name="connsiteX5" fmla="*/ 118004 w 333904"/>
                <a:gd name="connsiteY5" fmla="*/ 508000 h 984250"/>
                <a:gd name="connsiteX6" fmla="*/ 51329 w 333904"/>
                <a:gd name="connsiteY6" fmla="*/ 571500 h 984250"/>
                <a:gd name="connsiteX7" fmla="*/ 57679 w 333904"/>
                <a:gd name="connsiteY7" fmla="*/ 673100 h 984250"/>
                <a:gd name="connsiteX8" fmla="*/ 3704 w 333904"/>
                <a:gd name="connsiteY8" fmla="*/ 762000 h 984250"/>
                <a:gd name="connsiteX9" fmla="*/ 35454 w 333904"/>
                <a:gd name="connsiteY9" fmla="*/ 857250 h 984250"/>
                <a:gd name="connsiteX10" fmla="*/ 108479 w 333904"/>
                <a:gd name="connsiteY10" fmla="*/ 898525 h 984250"/>
                <a:gd name="connsiteX11" fmla="*/ 187854 w 333904"/>
                <a:gd name="connsiteY11" fmla="*/ 939800 h 984250"/>
                <a:gd name="connsiteX12" fmla="*/ 248179 w 333904"/>
                <a:gd name="connsiteY12" fmla="*/ 984250 h 984250"/>
                <a:gd name="connsiteX13" fmla="*/ 333904 w 333904"/>
                <a:gd name="connsiteY13" fmla="*/ 914400 h 984250"/>
                <a:gd name="connsiteX14" fmla="*/ 324379 w 333904"/>
                <a:gd name="connsiteY14" fmla="*/ 38100 h 984250"/>
                <a:gd name="connsiteX15" fmla="*/ 267229 w 333904"/>
                <a:gd name="connsiteY15" fmla="*/ 0 h 984250"/>
                <a:gd name="connsiteX0" fmla="*/ 267229 w 333904"/>
                <a:gd name="connsiteY0" fmla="*/ 0 h 1072092"/>
                <a:gd name="connsiteX1" fmla="*/ 105304 w 333904"/>
                <a:gd name="connsiteY1" fmla="*/ 114300 h 1072092"/>
                <a:gd name="connsiteX2" fmla="*/ 98954 w 333904"/>
                <a:gd name="connsiteY2" fmla="*/ 209550 h 1072092"/>
                <a:gd name="connsiteX3" fmla="*/ 79904 w 333904"/>
                <a:gd name="connsiteY3" fmla="*/ 307975 h 1072092"/>
                <a:gd name="connsiteX4" fmla="*/ 64029 w 333904"/>
                <a:gd name="connsiteY4" fmla="*/ 409575 h 1072092"/>
                <a:gd name="connsiteX5" fmla="*/ 118004 w 333904"/>
                <a:gd name="connsiteY5" fmla="*/ 508000 h 1072092"/>
                <a:gd name="connsiteX6" fmla="*/ 51329 w 333904"/>
                <a:gd name="connsiteY6" fmla="*/ 571500 h 1072092"/>
                <a:gd name="connsiteX7" fmla="*/ 57679 w 333904"/>
                <a:gd name="connsiteY7" fmla="*/ 673100 h 1072092"/>
                <a:gd name="connsiteX8" fmla="*/ 3704 w 333904"/>
                <a:gd name="connsiteY8" fmla="*/ 762000 h 1072092"/>
                <a:gd name="connsiteX9" fmla="*/ 35454 w 333904"/>
                <a:gd name="connsiteY9" fmla="*/ 857250 h 1072092"/>
                <a:gd name="connsiteX10" fmla="*/ 108479 w 333904"/>
                <a:gd name="connsiteY10" fmla="*/ 898525 h 1072092"/>
                <a:gd name="connsiteX11" fmla="*/ 187854 w 333904"/>
                <a:gd name="connsiteY11" fmla="*/ 939800 h 1072092"/>
                <a:gd name="connsiteX12" fmla="*/ 248179 w 333904"/>
                <a:gd name="connsiteY12" fmla="*/ 984250 h 1072092"/>
                <a:gd name="connsiteX13" fmla="*/ 333904 w 333904"/>
                <a:gd name="connsiteY13" fmla="*/ 914400 h 1072092"/>
                <a:gd name="connsiteX14" fmla="*/ 324379 w 333904"/>
                <a:gd name="connsiteY14" fmla="*/ 38100 h 1072092"/>
                <a:gd name="connsiteX15" fmla="*/ 267229 w 333904"/>
                <a:gd name="connsiteY15" fmla="*/ 0 h 1072092"/>
                <a:gd name="connsiteX0" fmla="*/ 267229 w 346604"/>
                <a:gd name="connsiteY0" fmla="*/ 0 h 1072092"/>
                <a:gd name="connsiteX1" fmla="*/ 105304 w 346604"/>
                <a:gd name="connsiteY1" fmla="*/ 114300 h 1072092"/>
                <a:gd name="connsiteX2" fmla="*/ 98954 w 346604"/>
                <a:gd name="connsiteY2" fmla="*/ 209550 h 1072092"/>
                <a:gd name="connsiteX3" fmla="*/ 79904 w 346604"/>
                <a:gd name="connsiteY3" fmla="*/ 307975 h 1072092"/>
                <a:gd name="connsiteX4" fmla="*/ 64029 w 346604"/>
                <a:gd name="connsiteY4" fmla="*/ 409575 h 1072092"/>
                <a:gd name="connsiteX5" fmla="*/ 118004 w 346604"/>
                <a:gd name="connsiteY5" fmla="*/ 508000 h 1072092"/>
                <a:gd name="connsiteX6" fmla="*/ 51329 w 346604"/>
                <a:gd name="connsiteY6" fmla="*/ 571500 h 1072092"/>
                <a:gd name="connsiteX7" fmla="*/ 57679 w 346604"/>
                <a:gd name="connsiteY7" fmla="*/ 673100 h 1072092"/>
                <a:gd name="connsiteX8" fmla="*/ 3704 w 346604"/>
                <a:gd name="connsiteY8" fmla="*/ 762000 h 1072092"/>
                <a:gd name="connsiteX9" fmla="*/ 35454 w 346604"/>
                <a:gd name="connsiteY9" fmla="*/ 857250 h 1072092"/>
                <a:gd name="connsiteX10" fmla="*/ 108479 w 346604"/>
                <a:gd name="connsiteY10" fmla="*/ 898525 h 1072092"/>
                <a:gd name="connsiteX11" fmla="*/ 187854 w 346604"/>
                <a:gd name="connsiteY11" fmla="*/ 939800 h 1072092"/>
                <a:gd name="connsiteX12" fmla="*/ 248179 w 346604"/>
                <a:gd name="connsiteY12" fmla="*/ 984250 h 1072092"/>
                <a:gd name="connsiteX13" fmla="*/ 333904 w 346604"/>
                <a:gd name="connsiteY13" fmla="*/ 914400 h 1072092"/>
                <a:gd name="connsiteX14" fmla="*/ 324379 w 346604"/>
                <a:gd name="connsiteY14" fmla="*/ 38100 h 1072092"/>
                <a:gd name="connsiteX15" fmla="*/ 267229 w 346604"/>
                <a:gd name="connsiteY15" fmla="*/ 0 h 1072092"/>
                <a:gd name="connsiteX0" fmla="*/ 267229 w 346604"/>
                <a:gd name="connsiteY0" fmla="*/ 114300 h 1186392"/>
                <a:gd name="connsiteX1" fmla="*/ 105304 w 346604"/>
                <a:gd name="connsiteY1" fmla="*/ 228600 h 1186392"/>
                <a:gd name="connsiteX2" fmla="*/ 98954 w 346604"/>
                <a:gd name="connsiteY2" fmla="*/ 323850 h 1186392"/>
                <a:gd name="connsiteX3" fmla="*/ 79904 w 346604"/>
                <a:gd name="connsiteY3" fmla="*/ 422275 h 1186392"/>
                <a:gd name="connsiteX4" fmla="*/ 64029 w 346604"/>
                <a:gd name="connsiteY4" fmla="*/ 523875 h 1186392"/>
                <a:gd name="connsiteX5" fmla="*/ 118004 w 346604"/>
                <a:gd name="connsiteY5" fmla="*/ 622300 h 1186392"/>
                <a:gd name="connsiteX6" fmla="*/ 51329 w 346604"/>
                <a:gd name="connsiteY6" fmla="*/ 685800 h 1186392"/>
                <a:gd name="connsiteX7" fmla="*/ 57679 w 346604"/>
                <a:gd name="connsiteY7" fmla="*/ 787400 h 1186392"/>
                <a:gd name="connsiteX8" fmla="*/ 3704 w 346604"/>
                <a:gd name="connsiteY8" fmla="*/ 876300 h 1186392"/>
                <a:gd name="connsiteX9" fmla="*/ 35454 w 346604"/>
                <a:gd name="connsiteY9" fmla="*/ 971550 h 1186392"/>
                <a:gd name="connsiteX10" fmla="*/ 108479 w 346604"/>
                <a:gd name="connsiteY10" fmla="*/ 1012825 h 1186392"/>
                <a:gd name="connsiteX11" fmla="*/ 187854 w 346604"/>
                <a:gd name="connsiteY11" fmla="*/ 1054100 h 1186392"/>
                <a:gd name="connsiteX12" fmla="*/ 248179 w 346604"/>
                <a:gd name="connsiteY12" fmla="*/ 1098550 h 1186392"/>
                <a:gd name="connsiteX13" fmla="*/ 333904 w 346604"/>
                <a:gd name="connsiteY13" fmla="*/ 1028700 h 1186392"/>
                <a:gd name="connsiteX14" fmla="*/ 324379 w 346604"/>
                <a:gd name="connsiteY14" fmla="*/ 152400 h 1186392"/>
                <a:gd name="connsiteX15" fmla="*/ 267229 w 346604"/>
                <a:gd name="connsiteY15" fmla="*/ 114300 h 1186392"/>
                <a:gd name="connsiteX0" fmla="*/ 267229 w 346604"/>
                <a:gd name="connsiteY0" fmla="*/ 114300 h 1186392"/>
                <a:gd name="connsiteX1" fmla="*/ 105304 w 346604"/>
                <a:gd name="connsiteY1" fmla="*/ 228600 h 1186392"/>
                <a:gd name="connsiteX2" fmla="*/ 98954 w 346604"/>
                <a:gd name="connsiteY2" fmla="*/ 323850 h 1186392"/>
                <a:gd name="connsiteX3" fmla="*/ 79904 w 346604"/>
                <a:gd name="connsiteY3" fmla="*/ 422275 h 1186392"/>
                <a:gd name="connsiteX4" fmla="*/ 64029 w 346604"/>
                <a:gd name="connsiteY4" fmla="*/ 523875 h 1186392"/>
                <a:gd name="connsiteX5" fmla="*/ 118004 w 346604"/>
                <a:gd name="connsiteY5" fmla="*/ 622300 h 1186392"/>
                <a:gd name="connsiteX6" fmla="*/ 51329 w 346604"/>
                <a:gd name="connsiteY6" fmla="*/ 685800 h 1186392"/>
                <a:gd name="connsiteX7" fmla="*/ 57679 w 346604"/>
                <a:gd name="connsiteY7" fmla="*/ 787400 h 1186392"/>
                <a:gd name="connsiteX8" fmla="*/ 3704 w 346604"/>
                <a:gd name="connsiteY8" fmla="*/ 876300 h 1186392"/>
                <a:gd name="connsiteX9" fmla="*/ 35454 w 346604"/>
                <a:gd name="connsiteY9" fmla="*/ 971550 h 1186392"/>
                <a:gd name="connsiteX10" fmla="*/ 108479 w 346604"/>
                <a:gd name="connsiteY10" fmla="*/ 1012825 h 1186392"/>
                <a:gd name="connsiteX11" fmla="*/ 187854 w 346604"/>
                <a:gd name="connsiteY11" fmla="*/ 1054100 h 1186392"/>
                <a:gd name="connsiteX12" fmla="*/ 248179 w 346604"/>
                <a:gd name="connsiteY12" fmla="*/ 1098550 h 1186392"/>
                <a:gd name="connsiteX13" fmla="*/ 333904 w 346604"/>
                <a:gd name="connsiteY13" fmla="*/ 1028700 h 1186392"/>
                <a:gd name="connsiteX14" fmla="*/ 324379 w 346604"/>
                <a:gd name="connsiteY14" fmla="*/ 152400 h 1186392"/>
                <a:gd name="connsiteX15" fmla="*/ 267229 w 346604"/>
                <a:gd name="connsiteY15" fmla="*/ 114300 h 1186392"/>
                <a:gd name="connsiteX0" fmla="*/ 267229 w 353082"/>
                <a:gd name="connsiteY0" fmla="*/ 190413 h 1262505"/>
                <a:gd name="connsiteX1" fmla="*/ 105304 w 353082"/>
                <a:gd name="connsiteY1" fmla="*/ 304713 h 1262505"/>
                <a:gd name="connsiteX2" fmla="*/ 98954 w 353082"/>
                <a:gd name="connsiteY2" fmla="*/ 399963 h 1262505"/>
                <a:gd name="connsiteX3" fmla="*/ 79904 w 353082"/>
                <a:gd name="connsiteY3" fmla="*/ 498388 h 1262505"/>
                <a:gd name="connsiteX4" fmla="*/ 64029 w 353082"/>
                <a:gd name="connsiteY4" fmla="*/ 599988 h 1262505"/>
                <a:gd name="connsiteX5" fmla="*/ 118004 w 353082"/>
                <a:gd name="connsiteY5" fmla="*/ 698413 h 1262505"/>
                <a:gd name="connsiteX6" fmla="*/ 51329 w 353082"/>
                <a:gd name="connsiteY6" fmla="*/ 761913 h 1262505"/>
                <a:gd name="connsiteX7" fmla="*/ 57679 w 353082"/>
                <a:gd name="connsiteY7" fmla="*/ 863513 h 1262505"/>
                <a:gd name="connsiteX8" fmla="*/ 3704 w 353082"/>
                <a:gd name="connsiteY8" fmla="*/ 952413 h 1262505"/>
                <a:gd name="connsiteX9" fmla="*/ 35454 w 353082"/>
                <a:gd name="connsiteY9" fmla="*/ 1047663 h 1262505"/>
                <a:gd name="connsiteX10" fmla="*/ 108479 w 353082"/>
                <a:gd name="connsiteY10" fmla="*/ 1088938 h 1262505"/>
                <a:gd name="connsiteX11" fmla="*/ 187854 w 353082"/>
                <a:gd name="connsiteY11" fmla="*/ 1130213 h 1262505"/>
                <a:gd name="connsiteX12" fmla="*/ 248179 w 353082"/>
                <a:gd name="connsiteY12" fmla="*/ 1174663 h 1262505"/>
                <a:gd name="connsiteX13" fmla="*/ 333904 w 353082"/>
                <a:gd name="connsiteY13" fmla="*/ 1104813 h 1262505"/>
                <a:gd name="connsiteX14" fmla="*/ 324379 w 353082"/>
                <a:gd name="connsiteY14" fmla="*/ 228513 h 1262505"/>
                <a:gd name="connsiteX15" fmla="*/ 161685 w 353082"/>
                <a:gd name="connsiteY15" fmla="*/ 6350 h 1262505"/>
                <a:gd name="connsiteX16" fmla="*/ 267229 w 353082"/>
                <a:gd name="connsiteY16" fmla="*/ 190413 h 1262505"/>
                <a:gd name="connsiteX0" fmla="*/ 267229 w 346604"/>
                <a:gd name="connsiteY0" fmla="*/ 114300 h 1186392"/>
                <a:gd name="connsiteX1" fmla="*/ 105304 w 346604"/>
                <a:gd name="connsiteY1" fmla="*/ 228600 h 1186392"/>
                <a:gd name="connsiteX2" fmla="*/ 98954 w 346604"/>
                <a:gd name="connsiteY2" fmla="*/ 323850 h 1186392"/>
                <a:gd name="connsiteX3" fmla="*/ 79904 w 346604"/>
                <a:gd name="connsiteY3" fmla="*/ 422275 h 1186392"/>
                <a:gd name="connsiteX4" fmla="*/ 64029 w 346604"/>
                <a:gd name="connsiteY4" fmla="*/ 523875 h 1186392"/>
                <a:gd name="connsiteX5" fmla="*/ 118004 w 346604"/>
                <a:gd name="connsiteY5" fmla="*/ 622300 h 1186392"/>
                <a:gd name="connsiteX6" fmla="*/ 51329 w 346604"/>
                <a:gd name="connsiteY6" fmla="*/ 685800 h 1186392"/>
                <a:gd name="connsiteX7" fmla="*/ 57679 w 346604"/>
                <a:gd name="connsiteY7" fmla="*/ 787400 h 1186392"/>
                <a:gd name="connsiteX8" fmla="*/ 3704 w 346604"/>
                <a:gd name="connsiteY8" fmla="*/ 876300 h 1186392"/>
                <a:gd name="connsiteX9" fmla="*/ 35454 w 346604"/>
                <a:gd name="connsiteY9" fmla="*/ 971550 h 1186392"/>
                <a:gd name="connsiteX10" fmla="*/ 108479 w 346604"/>
                <a:gd name="connsiteY10" fmla="*/ 1012825 h 1186392"/>
                <a:gd name="connsiteX11" fmla="*/ 187854 w 346604"/>
                <a:gd name="connsiteY11" fmla="*/ 1054100 h 1186392"/>
                <a:gd name="connsiteX12" fmla="*/ 248179 w 346604"/>
                <a:gd name="connsiteY12" fmla="*/ 1098550 h 1186392"/>
                <a:gd name="connsiteX13" fmla="*/ 333904 w 346604"/>
                <a:gd name="connsiteY13" fmla="*/ 1028700 h 1186392"/>
                <a:gd name="connsiteX14" fmla="*/ 324379 w 346604"/>
                <a:gd name="connsiteY14" fmla="*/ 152400 h 1186392"/>
                <a:gd name="connsiteX15" fmla="*/ 267229 w 346604"/>
                <a:gd name="connsiteY15" fmla="*/ 114300 h 1186392"/>
                <a:gd name="connsiteX0" fmla="*/ 161685 w 353082"/>
                <a:gd name="connsiteY0" fmla="*/ 80927 h 1193066"/>
                <a:gd name="connsiteX1" fmla="*/ 105304 w 353082"/>
                <a:gd name="connsiteY1" fmla="*/ 235274 h 1193066"/>
                <a:gd name="connsiteX2" fmla="*/ 98954 w 353082"/>
                <a:gd name="connsiteY2" fmla="*/ 330524 h 1193066"/>
                <a:gd name="connsiteX3" fmla="*/ 79904 w 353082"/>
                <a:gd name="connsiteY3" fmla="*/ 428949 h 1193066"/>
                <a:gd name="connsiteX4" fmla="*/ 64029 w 353082"/>
                <a:gd name="connsiteY4" fmla="*/ 530549 h 1193066"/>
                <a:gd name="connsiteX5" fmla="*/ 118004 w 353082"/>
                <a:gd name="connsiteY5" fmla="*/ 628974 h 1193066"/>
                <a:gd name="connsiteX6" fmla="*/ 51329 w 353082"/>
                <a:gd name="connsiteY6" fmla="*/ 692474 h 1193066"/>
                <a:gd name="connsiteX7" fmla="*/ 57679 w 353082"/>
                <a:gd name="connsiteY7" fmla="*/ 794074 h 1193066"/>
                <a:gd name="connsiteX8" fmla="*/ 3704 w 353082"/>
                <a:gd name="connsiteY8" fmla="*/ 882974 h 1193066"/>
                <a:gd name="connsiteX9" fmla="*/ 35454 w 353082"/>
                <a:gd name="connsiteY9" fmla="*/ 978224 h 1193066"/>
                <a:gd name="connsiteX10" fmla="*/ 108479 w 353082"/>
                <a:gd name="connsiteY10" fmla="*/ 1019499 h 1193066"/>
                <a:gd name="connsiteX11" fmla="*/ 187854 w 353082"/>
                <a:gd name="connsiteY11" fmla="*/ 1060774 h 1193066"/>
                <a:gd name="connsiteX12" fmla="*/ 248179 w 353082"/>
                <a:gd name="connsiteY12" fmla="*/ 1105224 h 1193066"/>
                <a:gd name="connsiteX13" fmla="*/ 333904 w 353082"/>
                <a:gd name="connsiteY13" fmla="*/ 1035374 h 1193066"/>
                <a:gd name="connsiteX14" fmla="*/ 324379 w 353082"/>
                <a:gd name="connsiteY14" fmla="*/ 159074 h 1193066"/>
                <a:gd name="connsiteX15" fmla="*/ 161685 w 353082"/>
                <a:gd name="connsiteY15" fmla="*/ 80927 h 1193066"/>
                <a:gd name="connsiteX0" fmla="*/ 161685 w 353082"/>
                <a:gd name="connsiteY0" fmla="*/ 80927 h 1193066"/>
                <a:gd name="connsiteX1" fmla="*/ 105304 w 353082"/>
                <a:gd name="connsiteY1" fmla="*/ 235274 h 1193066"/>
                <a:gd name="connsiteX2" fmla="*/ 98954 w 353082"/>
                <a:gd name="connsiteY2" fmla="*/ 330524 h 1193066"/>
                <a:gd name="connsiteX3" fmla="*/ 79904 w 353082"/>
                <a:gd name="connsiteY3" fmla="*/ 428949 h 1193066"/>
                <a:gd name="connsiteX4" fmla="*/ 64029 w 353082"/>
                <a:gd name="connsiteY4" fmla="*/ 530549 h 1193066"/>
                <a:gd name="connsiteX5" fmla="*/ 118004 w 353082"/>
                <a:gd name="connsiteY5" fmla="*/ 628974 h 1193066"/>
                <a:gd name="connsiteX6" fmla="*/ 51329 w 353082"/>
                <a:gd name="connsiteY6" fmla="*/ 692474 h 1193066"/>
                <a:gd name="connsiteX7" fmla="*/ 57679 w 353082"/>
                <a:gd name="connsiteY7" fmla="*/ 794074 h 1193066"/>
                <a:gd name="connsiteX8" fmla="*/ 3704 w 353082"/>
                <a:gd name="connsiteY8" fmla="*/ 882974 h 1193066"/>
                <a:gd name="connsiteX9" fmla="*/ 35454 w 353082"/>
                <a:gd name="connsiteY9" fmla="*/ 978224 h 1193066"/>
                <a:gd name="connsiteX10" fmla="*/ 108479 w 353082"/>
                <a:gd name="connsiteY10" fmla="*/ 1019499 h 1193066"/>
                <a:gd name="connsiteX11" fmla="*/ 248179 w 353082"/>
                <a:gd name="connsiteY11" fmla="*/ 1105224 h 1193066"/>
                <a:gd name="connsiteX12" fmla="*/ 333904 w 353082"/>
                <a:gd name="connsiteY12" fmla="*/ 1035374 h 1193066"/>
                <a:gd name="connsiteX13" fmla="*/ 324379 w 353082"/>
                <a:gd name="connsiteY13" fmla="*/ 159074 h 1193066"/>
                <a:gd name="connsiteX14" fmla="*/ 161685 w 353082"/>
                <a:gd name="connsiteY14" fmla="*/ 80927 h 1193066"/>
                <a:gd name="connsiteX0" fmla="*/ 166977 w 358374"/>
                <a:gd name="connsiteY0" fmla="*/ 80927 h 1193066"/>
                <a:gd name="connsiteX1" fmla="*/ 110596 w 358374"/>
                <a:gd name="connsiteY1" fmla="*/ 235274 h 1193066"/>
                <a:gd name="connsiteX2" fmla="*/ 104246 w 358374"/>
                <a:gd name="connsiteY2" fmla="*/ 330524 h 1193066"/>
                <a:gd name="connsiteX3" fmla="*/ 85196 w 358374"/>
                <a:gd name="connsiteY3" fmla="*/ 428949 h 1193066"/>
                <a:gd name="connsiteX4" fmla="*/ 69321 w 358374"/>
                <a:gd name="connsiteY4" fmla="*/ 530549 h 1193066"/>
                <a:gd name="connsiteX5" fmla="*/ 123296 w 358374"/>
                <a:gd name="connsiteY5" fmla="*/ 628974 h 1193066"/>
                <a:gd name="connsiteX6" fmla="*/ 56621 w 358374"/>
                <a:gd name="connsiteY6" fmla="*/ 692474 h 1193066"/>
                <a:gd name="connsiteX7" fmla="*/ 62971 w 358374"/>
                <a:gd name="connsiteY7" fmla="*/ 794074 h 1193066"/>
                <a:gd name="connsiteX8" fmla="*/ 8996 w 358374"/>
                <a:gd name="connsiteY8" fmla="*/ 882974 h 1193066"/>
                <a:gd name="connsiteX9" fmla="*/ 40746 w 358374"/>
                <a:gd name="connsiteY9" fmla="*/ 978224 h 1193066"/>
                <a:gd name="connsiteX10" fmla="*/ 253471 w 358374"/>
                <a:gd name="connsiteY10" fmla="*/ 1105224 h 1193066"/>
                <a:gd name="connsiteX11" fmla="*/ 339196 w 358374"/>
                <a:gd name="connsiteY11" fmla="*/ 1035374 h 1193066"/>
                <a:gd name="connsiteX12" fmla="*/ 329671 w 358374"/>
                <a:gd name="connsiteY12" fmla="*/ 159074 h 1193066"/>
                <a:gd name="connsiteX13" fmla="*/ 166977 w 358374"/>
                <a:gd name="connsiteY13" fmla="*/ 80927 h 1193066"/>
                <a:gd name="connsiteX0" fmla="*/ 166977 w 358374"/>
                <a:gd name="connsiteY0" fmla="*/ 80927 h 1193066"/>
                <a:gd name="connsiteX1" fmla="*/ 110596 w 358374"/>
                <a:gd name="connsiteY1" fmla="*/ 235274 h 1193066"/>
                <a:gd name="connsiteX2" fmla="*/ 104246 w 358374"/>
                <a:gd name="connsiteY2" fmla="*/ 330524 h 1193066"/>
                <a:gd name="connsiteX3" fmla="*/ 85196 w 358374"/>
                <a:gd name="connsiteY3" fmla="*/ 428949 h 1193066"/>
                <a:gd name="connsiteX4" fmla="*/ 69321 w 358374"/>
                <a:gd name="connsiteY4" fmla="*/ 530549 h 1193066"/>
                <a:gd name="connsiteX5" fmla="*/ 56621 w 358374"/>
                <a:gd name="connsiteY5" fmla="*/ 692474 h 1193066"/>
                <a:gd name="connsiteX6" fmla="*/ 62971 w 358374"/>
                <a:gd name="connsiteY6" fmla="*/ 794074 h 1193066"/>
                <a:gd name="connsiteX7" fmla="*/ 8996 w 358374"/>
                <a:gd name="connsiteY7" fmla="*/ 882974 h 1193066"/>
                <a:gd name="connsiteX8" fmla="*/ 40746 w 358374"/>
                <a:gd name="connsiteY8" fmla="*/ 978224 h 1193066"/>
                <a:gd name="connsiteX9" fmla="*/ 253471 w 358374"/>
                <a:gd name="connsiteY9" fmla="*/ 1105224 h 1193066"/>
                <a:gd name="connsiteX10" fmla="*/ 339196 w 358374"/>
                <a:gd name="connsiteY10" fmla="*/ 1035374 h 1193066"/>
                <a:gd name="connsiteX11" fmla="*/ 329671 w 358374"/>
                <a:gd name="connsiteY11" fmla="*/ 159074 h 1193066"/>
                <a:gd name="connsiteX12" fmla="*/ 166977 w 358374"/>
                <a:gd name="connsiteY12" fmla="*/ 80927 h 1193066"/>
                <a:gd name="connsiteX0" fmla="*/ 161685 w 367020"/>
                <a:gd name="connsiteY0" fmla="*/ 80927 h 1189030"/>
                <a:gd name="connsiteX1" fmla="*/ 105304 w 367020"/>
                <a:gd name="connsiteY1" fmla="*/ 235274 h 1189030"/>
                <a:gd name="connsiteX2" fmla="*/ 98954 w 367020"/>
                <a:gd name="connsiteY2" fmla="*/ 330524 h 1189030"/>
                <a:gd name="connsiteX3" fmla="*/ 79904 w 367020"/>
                <a:gd name="connsiteY3" fmla="*/ 428949 h 1189030"/>
                <a:gd name="connsiteX4" fmla="*/ 64029 w 367020"/>
                <a:gd name="connsiteY4" fmla="*/ 530549 h 1189030"/>
                <a:gd name="connsiteX5" fmla="*/ 51329 w 367020"/>
                <a:gd name="connsiteY5" fmla="*/ 692474 h 1189030"/>
                <a:gd name="connsiteX6" fmla="*/ 57679 w 367020"/>
                <a:gd name="connsiteY6" fmla="*/ 794074 h 1189030"/>
                <a:gd name="connsiteX7" fmla="*/ 3704 w 367020"/>
                <a:gd name="connsiteY7" fmla="*/ 882974 h 1189030"/>
                <a:gd name="connsiteX8" fmla="*/ 35454 w 367020"/>
                <a:gd name="connsiteY8" fmla="*/ 978224 h 1189030"/>
                <a:gd name="connsiteX9" fmla="*/ 125681 w 367020"/>
                <a:gd name="connsiteY9" fmla="*/ 1081007 h 1189030"/>
                <a:gd name="connsiteX10" fmla="*/ 333904 w 367020"/>
                <a:gd name="connsiteY10" fmla="*/ 1035374 h 1189030"/>
                <a:gd name="connsiteX11" fmla="*/ 324379 w 367020"/>
                <a:gd name="connsiteY11" fmla="*/ 159074 h 1189030"/>
                <a:gd name="connsiteX12" fmla="*/ 161685 w 367020"/>
                <a:gd name="connsiteY12" fmla="*/ 80927 h 1189030"/>
                <a:gd name="connsiteX0" fmla="*/ 169315 w 374650"/>
                <a:gd name="connsiteY0" fmla="*/ 80927 h 1189030"/>
                <a:gd name="connsiteX1" fmla="*/ 112934 w 374650"/>
                <a:gd name="connsiteY1" fmla="*/ 235274 h 1189030"/>
                <a:gd name="connsiteX2" fmla="*/ 106584 w 374650"/>
                <a:gd name="connsiteY2" fmla="*/ 330524 h 1189030"/>
                <a:gd name="connsiteX3" fmla="*/ 87534 w 374650"/>
                <a:gd name="connsiteY3" fmla="*/ 428949 h 1189030"/>
                <a:gd name="connsiteX4" fmla="*/ 71659 w 374650"/>
                <a:gd name="connsiteY4" fmla="*/ 530549 h 1189030"/>
                <a:gd name="connsiteX5" fmla="*/ 58959 w 374650"/>
                <a:gd name="connsiteY5" fmla="*/ 692474 h 1189030"/>
                <a:gd name="connsiteX6" fmla="*/ 65309 w 374650"/>
                <a:gd name="connsiteY6" fmla="*/ 794074 h 1189030"/>
                <a:gd name="connsiteX7" fmla="*/ 11334 w 374650"/>
                <a:gd name="connsiteY7" fmla="*/ 882974 h 1189030"/>
                <a:gd name="connsiteX8" fmla="*/ 133311 w 374650"/>
                <a:gd name="connsiteY8" fmla="*/ 1081007 h 1189030"/>
                <a:gd name="connsiteX9" fmla="*/ 341534 w 374650"/>
                <a:gd name="connsiteY9" fmla="*/ 1035374 h 1189030"/>
                <a:gd name="connsiteX10" fmla="*/ 332009 w 374650"/>
                <a:gd name="connsiteY10" fmla="*/ 159074 h 1189030"/>
                <a:gd name="connsiteX11" fmla="*/ 169315 w 374650"/>
                <a:gd name="connsiteY11" fmla="*/ 80927 h 1189030"/>
                <a:gd name="connsiteX0" fmla="*/ 169315 w 374650"/>
                <a:gd name="connsiteY0" fmla="*/ 80927 h 1178187"/>
                <a:gd name="connsiteX1" fmla="*/ 112934 w 374650"/>
                <a:gd name="connsiteY1" fmla="*/ 235274 h 1178187"/>
                <a:gd name="connsiteX2" fmla="*/ 106584 w 374650"/>
                <a:gd name="connsiteY2" fmla="*/ 330524 h 1178187"/>
                <a:gd name="connsiteX3" fmla="*/ 87534 w 374650"/>
                <a:gd name="connsiteY3" fmla="*/ 428949 h 1178187"/>
                <a:gd name="connsiteX4" fmla="*/ 71659 w 374650"/>
                <a:gd name="connsiteY4" fmla="*/ 530549 h 1178187"/>
                <a:gd name="connsiteX5" fmla="*/ 58959 w 374650"/>
                <a:gd name="connsiteY5" fmla="*/ 692474 h 1178187"/>
                <a:gd name="connsiteX6" fmla="*/ 65309 w 374650"/>
                <a:gd name="connsiteY6" fmla="*/ 794074 h 1178187"/>
                <a:gd name="connsiteX7" fmla="*/ 11334 w 374650"/>
                <a:gd name="connsiteY7" fmla="*/ 882974 h 1178187"/>
                <a:gd name="connsiteX8" fmla="*/ 133311 w 374650"/>
                <a:gd name="connsiteY8" fmla="*/ 1081007 h 1178187"/>
                <a:gd name="connsiteX9" fmla="*/ 341534 w 374650"/>
                <a:gd name="connsiteY9" fmla="*/ 1035374 h 1178187"/>
                <a:gd name="connsiteX10" fmla="*/ 332009 w 374650"/>
                <a:gd name="connsiteY10" fmla="*/ 159074 h 1178187"/>
                <a:gd name="connsiteX11" fmla="*/ 169315 w 374650"/>
                <a:gd name="connsiteY11" fmla="*/ 80927 h 1178187"/>
                <a:gd name="connsiteX0" fmla="*/ 169315 w 374650"/>
                <a:gd name="connsiteY0" fmla="*/ 80927 h 1187713"/>
                <a:gd name="connsiteX1" fmla="*/ 112934 w 374650"/>
                <a:gd name="connsiteY1" fmla="*/ 235274 h 1187713"/>
                <a:gd name="connsiteX2" fmla="*/ 106584 w 374650"/>
                <a:gd name="connsiteY2" fmla="*/ 330524 h 1187713"/>
                <a:gd name="connsiteX3" fmla="*/ 87534 w 374650"/>
                <a:gd name="connsiteY3" fmla="*/ 428949 h 1187713"/>
                <a:gd name="connsiteX4" fmla="*/ 71659 w 374650"/>
                <a:gd name="connsiteY4" fmla="*/ 530549 h 1187713"/>
                <a:gd name="connsiteX5" fmla="*/ 58959 w 374650"/>
                <a:gd name="connsiteY5" fmla="*/ 692474 h 1187713"/>
                <a:gd name="connsiteX6" fmla="*/ 65309 w 374650"/>
                <a:gd name="connsiteY6" fmla="*/ 794074 h 1187713"/>
                <a:gd name="connsiteX7" fmla="*/ 11334 w 374650"/>
                <a:gd name="connsiteY7" fmla="*/ 882974 h 1187713"/>
                <a:gd name="connsiteX8" fmla="*/ 133311 w 374650"/>
                <a:gd name="connsiteY8" fmla="*/ 1081007 h 1187713"/>
                <a:gd name="connsiteX9" fmla="*/ 341534 w 374650"/>
                <a:gd name="connsiteY9" fmla="*/ 1035374 h 1187713"/>
                <a:gd name="connsiteX10" fmla="*/ 332009 w 374650"/>
                <a:gd name="connsiteY10" fmla="*/ 159074 h 1187713"/>
                <a:gd name="connsiteX11" fmla="*/ 169315 w 374650"/>
                <a:gd name="connsiteY11" fmla="*/ 80927 h 1187713"/>
                <a:gd name="connsiteX0" fmla="*/ 170373 w 375708"/>
                <a:gd name="connsiteY0" fmla="*/ 80927 h 1187713"/>
                <a:gd name="connsiteX1" fmla="*/ 113992 w 375708"/>
                <a:gd name="connsiteY1" fmla="*/ 235274 h 1187713"/>
                <a:gd name="connsiteX2" fmla="*/ 107642 w 375708"/>
                <a:gd name="connsiteY2" fmla="*/ 330524 h 1187713"/>
                <a:gd name="connsiteX3" fmla="*/ 88592 w 375708"/>
                <a:gd name="connsiteY3" fmla="*/ 428949 h 1187713"/>
                <a:gd name="connsiteX4" fmla="*/ 72717 w 375708"/>
                <a:gd name="connsiteY4" fmla="*/ 530549 h 1187713"/>
                <a:gd name="connsiteX5" fmla="*/ 60017 w 375708"/>
                <a:gd name="connsiteY5" fmla="*/ 692474 h 1187713"/>
                <a:gd name="connsiteX6" fmla="*/ 12392 w 375708"/>
                <a:gd name="connsiteY6" fmla="*/ 882974 h 1187713"/>
                <a:gd name="connsiteX7" fmla="*/ 134369 w 375708"/>
                <a:gd name="connsiteY7" fmla="*/ 1081007 h 1187713"/>
                <a:gd name="connsiteX8" fmla="*/ 342592 w 375708"/>
                <a:gd name="connsiteY8" fmla="*/ 1035374 h 1187713"/>
                <a:gd name="connsiteX9" fmla="*/ 333067 w 375708"/>
                <a:gd name="connsiteY9" fmla="*/ 159074 h 1187713"/>
                <a:gd name="connsiteX10" fmla="*/ 170373 w 375708"/>
                <a:gd name="connsiteY10" fmla="*/ 80927 h 1187713"/>
                <a:gd name="connsiteX0" fmla="*/ 170373 w 375708"/>
                <a:gd name="connsiteY0" fmla="*/ 80927 h 1187713"/>
                <a:gd name="connsiteX1" fmla="*/ 107642 w 375708"/>
                <a:gd name="connsiteY1" fmla="*/ 330524 h 1187713"/>
                <a:gd name="connsiteX2" fmla="*/ 88592 w 375708"/>
                <a:gd name="connsiteY2" fmla="*/ 428949 h 1187713"/>
                <a:gd name="connsiteX3" fmla="*/ 72717 w 375708"/>
                <a:gd name="connsiteY3" fmla="*/ 530549 h 1187713"/>
                <a:gd name="connsiteX4" fmla="*/ 60017 w 375708"/>
                <a:gd name="connsiteY4" fmla="*/ 692474 h 1187713"/>
                <a:gd name="connsiteX5" fmla="*/ 12392 w 375708"/>
                <a:gd name="connsiteY5" fmla="*/ 882974 h 1187713"/>
                <a:gd name="connsiteX6" fmla="*/ 134369 w 375708"/>
                <a:gd name="connsiteY6" fmla="*/ 1081007 h 1187713"/>
                <a:gd name="connsiteX7" fmla="*/ 342592 w 375708"/>
                <a:gd name="connsiteY7" fmla="*/ 1035374 h 1187713"/>
                <a:gd name="connsiteX8" fmla="*/ 333067 w 375708"/>
                <a:gd name="connsiteY8" fmla="*/ 159074 h 1187713"/>
                <a:gd name="connsiteX9" fmla="*/ 170373 w 375708"/>
                <a:gd name="connsiteY9" fmla="*/ 80927 h 1187713"/>
                <a:gd name="connsiteX0" fmla="*/ 170373 w 375708"/>
                <a:gd name="connsiteY0" fmla="*/ 80927 h 1187713"/>
                <a:gd name="connsiteX1" fmla="*/ 88592 w 375708"/>
                <a:gd name="connsiteY1" fmla="*/ 428949 h 1187713"/>
                <a:gd name="connsiteX2" fmla="*/ 72717 w 375708"/>
                <a:gd name="connsiteY2" fmla="*/ 530549 h 1187713"/>
                <a:gd name="connsiteX3" fmla="*/ 60017 w 375708"/>
                <a:gd name="connsiteY3" fmla="*/ 692474 h 1187713"/>
                <a:gd name="connsiteX4" fmla="*/ 12392 w 375708"/>
                <a:gd name="connsiteY4" fmla="*/ 882974 h 1187713"/>
                <a:gd name="connsiteX5" fmla="*/ 134369 w 375708"/>
                <a:gd name="connsiteY5" fmla="*/ 1081007 h 1187713"/>
                <a:gd name="connsiteX6" fmla="*/ 342592 w 375708"/>
                <a:gd name="connsiteY6" fmla="*/ 1035374 h 1187713"/>
                <a:gd name="connsiteX7" fmla="*/ 333067 w 375708"/>
                <a:gd name="connsiteY7" fmla="*/ 159074 h 1187713"/>
                <a:gd name="connsiteX8" fmla="*/ 170373 w 375708"/>
                <a:gd name="connsiteY8" fmla="*/ 80927 h 1187713"/>
                <a:gd name="connsiteX0" fmla="*/ 170373 w 375708"/>
                <a:gd name="connsiteY0" fmla="*/ 80927 h 1187713"/>
                <a:gd name="connsiteX1" fmla="*/ 72717 w 375708"/>
                <a:gd name="connsiteY1" fmla="*/ 530549 h 1187713"/>
                <a:gd name="connsiteX2" fmla="*/ 60017 w 375708"/>
                <a:gd name="connsiteY2" fmla="*/ 692474 h 1187713"/>
                <a:gd name="connsiteX3" fmla="*/ 12392 w 375708"/>
                <a:gd name="connsiteY3" fmla="*/ 882974 h 1187713"/>
                <a:gd name="connsiteX4" fmla="*/ 134369 w 375708"/>
                <a:gd name="connsiteY4" fmla="*/ 1081007 h 1187713"/>
                <a:gd name="connsiteX5" fmla="*/ 342592 w 375708"/>
                <a:gd name="connsiteY5" fmla="*/ 1035374 h 1187713"/>
                <a:gd name="connsiteX6" fmla="*/ 333067 w 375708"/>
                <a:gd name="connsiteY6" fmla="*/ 159074 h 1187713"/>
                <a:gd name="connsiteX7" fmla="*/ 170373 w 375708"/>
                <a:gd name="connsiteY7" fmla="*/ 80927 h 1187713"/>
                <a:gd name="connsiteX0" fmla="*/ 168256 w 373591"/>
                <a:gd name="connsiteY0" fmla="*/ 80927 h 1187713"/>
                <a:gd name="connsiteX1" fmla="*/ 70600 w 373591"/>
                <a:gd name="connsiteY1" fmla="*/ 530549 h 1187713"/>
                <a:gd name="connsiteX2" fmla="*/ 10275 w 373591"/>
                <a:gd name="connsiteY2" fmla="*/ 882974 h 1187713"/>
                <a:gd name="connsiteX3" fmla="*/ 132252 w 373591"/>
                <a:gd name="connsiteY3" fmla="*/ 1081007 h 1187713"/>
                <a:gd name="connsiteX4" fmla="*/ 340475 w 373591"/>
                <a:gd name="connsiteY4" fmla="*/ 1035374 h 1187713"/>
                <a:gd name="connsiteX5" fmla="*/ 330950 w 373591"/>
                <a:gd name="connsiteY5" fmla="*/ 159074 h 1187713"/>
                <a:gd name="connsiteX6" fmla="*/ 168256 w 373591"/>
                <a:gd name="connsiteY6" fmla="*/ 80927 h 1187713"/>
                <a:gd name="connsiteX0" fmla="*/ 202960 w 428625"/>
                <a:gd name="connsiteY0" fmla="*/ 80927 h 1156024"/>
                <a:gd name="connsiteX1" fmla="*/ 105304 w 428625"/>
                <a:gd name="connsiteY1" fmla="*/ 530549 h 1156024"/>
                <a:gd name="connsiteX2" fmla="*/ 44979 w 428625"/>
                <a:gd name="connsiteY2" fmla="*/ 882974 h 1156024"/>
                <a:gd name="connsiteX3" fmla="*/ 375179 w 428625"/>
                <a:gd name="connsiteY3" fmla="*/ 1035374 h 1156024"/>
                <a:gd name="connsiteX4" fmla="*/ 365654 w 428625"/>
                <a:gd name="connsiteY4" fmla="*/ 159074 h 1156024"/>
                <a:gd name="connsiteX5" fmla="*/ 202960 w 428625"/>
                <a:gd name="connsiteY5" fmla="*/ 80927 h 1156024"/>
                <a:gd name="connsiteX0" fmla="*/ 174706 w 395662"/>
                <a:gd name="connsiteY0" fmla="*/ 80927 h 1177879"/>
                <a:gd name="connsiteX1" fmla="*/ 77050 w 395662"/>
                <a:gd name="connsiteY1" fmla="*/ 530549 h 1177879"/>
                <a:gd name="connsiteX2" fmla="*/ 44979 w 395662"/>
                <a:gd name="connsiteY2" fmla="*/ 1014102 h 1177879"/>
                <a:gd name="connsiteX3" fmla="*/ 346925 w 395662"/>
                <a:gd name="connsiteY3" fmla="*/ 1035374 h 1177879"/>
                <a:gd name="connsiteX4" fmla="*/ 337400 w 395662"/>
                <a:gd name="connsiteY4" fmla="*/ 159074 h 1177879"/>
                <a:gd name="connsiteX5" fmla="*/ 174706 w 395662"/>
                <a:gd name="connsiteY5" fmla="*/ 80927 h 1177879"/>
                <a:gd name="connsiteX0" fmla="*/ 219685 w 448137"/>
                <a:gd name="connsiteY0" fmla="*/ 80927 h 1170445"/>
                <a:gd name="connsiteX1" fmla="*/ 122029 w 448137"/>
                <a:gd name="connsiteY1" fmla="*/ 530549 h 1170445"/>
                <a:gd name="connsiteX2" fmla="*/ 44979 w 448137"/>
                <a:gd name="connsiteY2" fmla="*/ 969498 h 1170445"/>
                <a:gd name="connsiteX3" fmla="*/ 391904 w 448137"/>
                <a:gd name="connsiteY3" fmla="*/ 1035374 h 1170445"/>
                <a:gd name="connsiteX4" fmla="*/ 382379 w 448137"/>
                <a:gd name="connsiteY4" fmla="*/ 159074 h 1170445"/>
                <a:gd name="connsiteX5" fmla="*/ 219685 w 448137"/>
                <a:gd name="connsiteY5" fmla="*/ 80927 h 1170445"/>
                <a:gd name="connsiteX0" fmla="*/ 210386 w 437289"/>
                <a:gd name="connsiteY0" fmla="*/ 80927 h 1163011"/>
                <a:gd name="connsiteX1" fmla="*/ 112730 w 437289"/>
                <a:gd name="connsiteY1" fmla="*/ 530549 h 1163011"/>
                <a:gd name="connsiteX2" fmla="*/ 44979 w 437289"/>
                <a:gd name="connsiteY2" fmla="*/ 924894 h 1163011"/>
                <a:gd name="connsiteX3" fmla="*/ 382605 w 437289"/>
                <a:gd name="connsiteY3" fmla="*/ 1035374 h 1163011"/>
                <a:gd name="connsiteX4" fmla="*/ 373080 w 437289"/>
                <a:gd name="connsiteY4" fmla="*/ 159074 h 1163011"/>
                <a:gd name="connsiteX5" fmla="*/ 210386 w 437289"/>
                <a:gd name="connsiteY5" fmla="*/ 80927 h 1163011"/>
                <a:gd name="connsiteX0" fmla="*/ 182870 w 409773"/>
                <a:gd name="connsiteY0" fmla="*/ 80927 h 1163011"/>
                <a:gd name="connsiteX1" fmla="*/ 85214 w 409773"/>
                <a:gd name="connsiteY1" fmla="*/ 530549 h 1163011"/>
                <a:gd name="connsiteX2" fmla="*/ 17463 w 409773"/>
                <a:gd name="connsiteY2" fmla="*/ 924894 h 1163011"/>
                <a:gd name="connsiteX3" fmla="*/ 355089 w 409773"/>
                <a:gd name="connsiteY3" fmla="*/ 1035374 h 1163011"/>
                <a:gd name="connsiteX4" fmla="*/ 345564 w 409773"/>
                <a:gd name="connsiteY4" fmla="*/ 159074 h 1163011"/>
                <a:gd name="connsiteX5" fmla="*/ 182870 w 409773"/>
                <a:gd name="connsiteY5" fmla="*/ 80927 h 1163011"/>
                <a:gd name="connsiteX0" fmla="*/ 216381 w 443284"/>
                <a:gd name="connsiteY0" fmla="*/ 80927 h 1163011"/>
                <a:gd name="connsiteX1" fmla="*/ 118725 w 443284"/>
                <a:gd name="connsiteY1" fmla="*/ 530549 h 1163011"/>
                <a:gd name="connsiteX2" fmla="*/ 50974 w 443284"/>
                <a:gd name="connsiteY2" fmla="*/ 924894 h 1163011"/>
                <a:gd name="connsiteX3" fmla="*/ 388600 w 443284"/>
                <a:gd name="connsiteY3" fmla="*/ 1035374 h 1163011"/>
                <a:gd name="connsiteX4" fmla="*/ 379075 w 443284"/>
                <a:gd name="connsiteY4" fmla="*/ 159074 h 1163011"/>
                <a:gd name="connsiteX5" fmla="*/ 216381 w 443284"/>
                <a:gd name="connsiteY5" fmla="*/ 80927 h 1163011"/>
                <a:gd name="connsiteX0" fmla="*/ 210301 w 437204"/>
                <a:gd name="connsiteY0" fmla="*/ 80927 h 1163011"/>
                <a:gd name="connsiteX1" fmla="*/ 112645 w 437204"/>
                <a:gd name="connsiteY1" fmla="*/ 530549 h 1163011"/>
                <a:gd name="connsiteX2" fmla="*/ 44894 w 437204"/>
                <a:gd name="connsiteY2" fmla="*/ 526968 h 1163011"/>
                <a:gd name="connsiteX3" fmla="*/ 44894 w 437204"/>
                <a:gd name="connsiteY3" fmla="*/ 924894 h 1163011"/>
                <a:gd name="connsiteX4" fmla="*/ 382520 w 437204"/>
                <a:gd name="connsiteY4" fmla="*/ 1035374 h 1163011"/>
                <a:gd name="connsiteX5" fmla="*/ 372995 w 437204"/>
                <a:gd name="connsiteY5" fmla="*/ 159074 h 1163011"/>
                <a:gd name="connsiteX6" fmla="*/ 210301 w 437204"/>
                <a:gd name="connsiteY6" fmla="*/ 80927 h 1163011"/>
                <a:gd name="connsiteX0" fmla="*/ 210386 w 437289"/>
                <a:gd name="connsiteY0" fmla="*/ 80927 h 1163011"/>
                <a:gd name="connsiteX1" fmla="*/ 112730 w 437289"/>
                <a:gd name="connsiteY1" fmla="*/ 530549 h 1163011"/>
                <a:gd name="connsiteX2" fmla="*/ 44979 w 437289"/>
                <a:gd name="connsiteY2" fmla="*/ 924894 h 1163011"/>
                <a:gd name="connsiteX3" fmla="*/ 382605 w 437289"/>
                <a:gd name="connsiteY3" fmla="*/ 1035374 h 1163011"/>
                <a:gd name="connsiteX4" fmla="*/ 373080 w 437289"/>
                <a:gd name="connsiteY4" fmla="*/ 159074 h 1163011"/>
                <a:gd name="connsiteX5" fmla="*/ 210386 w 437289"/>
                <a:gd name="connsiteY5" fmla="*/ 80927 h 1163011"/>
                <a:gd name="connsiteX0" fmla="*/ 221678 w 448581"/>
                <a:gd name="connsiteY0" fmla="*/ 80927 h 1163011"/>
                <a:gd name="connsiteX1" fmla="*/ 56272 w 448581"/>
                <a:gd name="connsiteY1" fmla="*/ 504666 h 1163011"/>
                <a:gd name="connsiteX2" fmla="*/ 56271 w 448581"/>
                <a:gd name="connsiteY2" fmla="*/ 924894 h 1163011"/>
                <a:gd name="connsiteX3" fmla="*/ 393897 w 448581"/>
                <a:gd name="connsiteY3" fmla="*/ 1035374 h 1163011"/>
                <a:gd name="connsiteX4" fmla="*/ 384372 w 448581"/>
                <a:gd name="connsiteY4" fmla="*/ 159074 h 1163011"/>
                <a:gd name="connsiteX5" fmla="*/ 221678 w 448581"/>
                <a:gd name="connsiteY5" fmla="*/ 80927 h 1163011"/>
                <a:gd name="connsiteX0" fmla="*/ 221677 w 448579"/>
                <a:gd name="connsiteY0" fmla="*/ 80927 h 1174750"/>
                <a:gd name="connsiteX1" fmla="*/ 56271 w 448579"/>
                <a:gd name="connsiteY1" fmla="*/ 504666 h 1174750"/>
                <a:gd name="connsiteX2" fmla="*/ 56271 w 448579"/>
                <a:gd name="connsiteY2" fmla="*/ 995328 h 1174750"/>
                <a:gd name="connsiteX3" fmla="*/ 393896 w 448579"/>
                <a:gd name="connsiteY3" fmla="*/ 1035374 h 1174750"/>
                <a:gd name="connsiteX4" fmla="*/ 384371 w 448579"/>
                <a:gd name="connsiteY4" fmla="*/ 159074 h 1174750"/>
                <a:gd name="connsiteX5" fmla="*/ 221677 w 448579"/>
                <a:gd name="connsiteY5" fmla="*/ 80927 h 1174750"/>
                <a:gd name="connsiteX0" fmla="*/ 187027 w 407983"/>
                <a:gd name="connsiteY0" fmla="*/ 80927 h 1189030"/>
                <a:gd name="connsiteX1" fmla="*/ 21621 w 407983"/>
                <a:gd name="connsiteY1" fmla="*/ 504666 h 1189030"/>
                <a:gd name="connsiteX2" fmla="*/ 57302 w 407983"/>
                <a:gd name="connsiteY2" fmla="*/ 1081007 h 1189030"/>
                <a:gd name="connsiteX3" fmla="*/ 359246 w 407983"/>
                <a:gd name="connsiteY3" fmla="*/ 1035374 h 1189030"/>
                <a:gd name="connsiteX4" fmla="*/ 349721 w 407983"/>
                <a:gd name="connsiteY4" fmla="*/ 159074 h 1189030"/>
                <a:gd name="connsiteX5" fmla="*/ 187027 w 407983"/>
                <a:gd name="connsiteY5" fmla="*/ 80927 h 1189030"/>
                <a:gd name="connsiteX0" fmla="*/ 180049 w 401005"/>
                <a:gd name="connsiteY0" fmla="*/ 80927 h 1189030"/>
                <a:gd name="connsiteX1" fmla="*/ 50324 w 401005"/>
                <a:gd name="connsiteY1" fmla="*/ 504665 h 1189030"/>
                <a:gd name="connsiteX2" fmla="*/ 50324 w 401005"/>
                <a:gd name="connsiteY2" fmla="*/ 1081007 h 1189030"/>
                <a:gd name="connsiteX3" fmla="*/ 352268 w 401005"/>
                <a:gd name="connsiteY3" fmla="*/ 1035374 h 1189030"/>
                <a:gd name="connsiteX4" fmla="*/ 342743 w 401005"/>
                <a:gd name="connsiteY4" fmla="*/ 159074 h 1189030"/>
                <a:gd name="connsiteX5" fmla="*/ 180049 w 401005"/>
                <a:gd name="connsiteY5" fmla="*/ 80927 h 1189030"/>
                <a:gd name="connsiteX0" fmla="*/ 187027 w 407983"/>
                <a:gd name="connsiteY0" fmla="*/ 80927 h 1189030"/>
                <a:gd name="connsiteX1" fmla="*/ 21621 w 407983"/>
                <a:gd name="connsiteY1" fmla="*/ 478853 h 1189030"/>
                <a:gd name="connsiteX2" fmla="*/ 57302 w 407983"/>
                <a:gd name="connsiteY2" fmla="*/ 1081007 h 1189030"/>
                <a:gd name="connsiteX3" fmla="*/ 359246 w 407983"/>
                <a:gd name="connsiteY3" fmla="*/ 1035374 h 1189030"/>
                <a:gd name="connsiteX4" fmla="*/ 349721 w 407983"/>
                <a:gd name="connsiteY4" fmla="*/ 159074 h 1189030"/>
                <a:gd name="connsiteX5" fmla="*/ 187027 w 407983"/>
                <a:gd name="connsiteY5" fmla="*/ 80927 h 1189030"/>
                <a:gd name="connsiteX0" fmla="*/ 187027 w 399655"/>
                <a:gd name="connsiteY0" fmla="*/ 47629 h 1150064"/>
                <a:gd name="connsiteX1" fmla="*/ 21621 w 399655"/>
                <a:gd name="connsiteY1" fmla="*/ 445555 h 1150064"/>
                <a:gd name="connsiteX2" fmla="*/ 57302 w 399655"/>
                <a:gd name="connsiteY2" fmla="*/ 1047709 h 1150064"/>
                <a:gd name="connsiteX3" fmla="*/ 359246 w 399655"/>
                <a:gd name="connsiteY3" fmla="*/ 1002076 h 1150064"/>
                <a:gd name="connsiteX4" fmla="*/ 299756 w 399655"/>
                <a:gd name="connsiteY4" fmla="*/ 159781 h 1150064"/>
                <a:gd name="connsiteX5" fmla="*/ 187027 w 399655"/>
                <a:gd name="connsiteY5" fmla="*/ 47629 h 1150064"/>
                <a:gd name="connsiteX0" fmla="*/ 165597 w 378225"/>
                <a:gd name="connsiteY0" fmla="*/ 46922 h 1152014"/>
                <a:gd name="connsiteX1" fmla="*/ 122585 w 378225"/>
                <a:gd name="connsiteY1" fmla="*/ 371294 h 1152014"/>
                <a:gd name="connsiteX2" fmla="*/ 35872 w 378225"/>
                <a:gd name="connsiteY2" fmla="*/ 1047002 h 1152014"/>
                <a:gd name="connsiteX3" fmla="*/ 337816 w 378225"/>
                <a:gd name="connsiteY3" fmla="*/ 1001369 h 1152014"/>
                <a:gd name="connsiteX4" fmla="*/ 278326 w 378225"/>
                <a:gd name="connsiteY4" fmla="*/ 159074 h 1152014"/>
                <a:gd name="connsiteX5" fmla="*/ 165597 w 378225"/>
                <a:gd name="connsiteY5" fmla="*/ 46922 h 1152014"/>
                <a:gd name="connsiteX0" fmla="*/ 165597 w 382271"/>
                <a:gd name="connsiteY0" fmla="*/ 30796 h 1135888"/>
                <a:gd name="connsiteX1" fmla="*/ 122585 w 382271"/>
                <a:gd name="connsiteY1" fmla="*/ 355168 h 1135888"/>
                <a:gd name="connsiteX2" fmla="*/ 35872 w 382271"/>
                <a:gd name="connsiteY2" fmla="*/ 1030876 h 1135888"/>
                <a:gd name="connsiteX3" fmla="*/ 337816 w 382271"/>
                <a:gd name="connsiteY3" fmla="*/ 985243 h 1135888"/>
                <a:gd name="connsiteX4" fmla="*/ 302605 w 382271"/>
                <a:gd name="connsiteY4" fmla="*/ 170395 h 1135888"/>
                <a:gd name="connsiteX5" fmla="*/ 165597 w 382271"/>
                <a:gd name="connsiteY5" fmla="*/ 30796 h 1135888"/>
                <a:gd name="connsiteX0" fmla="*/ 165597 w 366597"/>
                <a:gd name="connsiteY0" fmla="*/ 30796 h 1135888"/>
                <a:gd name="connsiteX1" fmla="*/ 122585 w 366597"/>
                <a:gd name="connsiteY1" fmla="*/ 355168 h 1135888"/>
                <a:gd name="connsiteX2" fmla="*/ 35872 w 366597"/>
                <a:gd name="connsiteY2" fmla="*/ 1030876 h 1135888"/>
                <a:gd name="connsiteX3" fmla="*/ 337816 w 366597"/>
                <a:gd name="connsiteY3" fmla="*/ 985243 h 1135888"/>
                <a:gd name="connsiteX4" fmla="*/ 208558 w 366597"/>
                <a:gd name="connsiteY4" fmla="*/ 593391 h 1135888"/>
                <a:gd name="connsiteX5" fmla="*/ 302605 w 366597"/>
                <a:gd name="connsiteY5" fmla="*/ 170395 h 1135888"/>
                <a:gd name="connsiteX6" fmla="*/ 165597 w 366597"/>
                <a:gd name="connsiteY6" fmla="*/ 30796 h 1135888"/>
                <a:gd name="connsiteX0" fmla="*/ 165597 w 372947"/>
                <a:gd name="connsiteY0" fmla="*/ 30796 h 1135888"/>
                <a:gd name="connsiteX1" fmla="*/ 122585 w 372947"/>
                <a:gd name="connsiteY1" fmla="*/ 355168 h 1135888"/>
                <a:gd name="connsiteX2" fmla="*/ 35872 w 372947"/>
                <a:gd name="connsiteY2" fmla="*/ 1030876 h 1135888"/>
                <a:gd name="connsiteX3" fmla="*/ 337816 w 372947"/>
                <a:gd name="connsiteY3" fmla="*/ 985243 h 1135888"/>
                <a:gd name="connsiteX4" fmla="*/ 246658 w 372947"/>
                <a:gd name="connsiteY4" fmla="*/ 593391 h 1135888"/>
                <a:gd name="connsiteX5" fmla="*/ 302605 w 372947"/>
                <a:gd name="connsiteY5" fmla="*/ 170395 h 1135888"/>
                <a:gd name="connsiteX6" fmla="*/ 165597 w 372947"/>
                <a:gd name="connsiteY6" fmla="*/ 30796 h 1135888"/>
                <a:gd name="connsiteX0" fmla="*/ 165597 w 372947"/>
                <a:gd name="connsiteY0" fmla="*/ 30795 h 1135887"/>
                <a:gd name="connsiteX1" fmla="*/ 122585 w 372947"/>
                <a:gd name="connsiteY1" fmla="*/ 355167 h 1135887"/>
                <a:gd name="connsiteX2" fmla="*/ 35872 w 372947"/>
                <a:gd name="connsiteY2" fmla="*/ 1030875 h 1135887"/>
                <a:gd name="connsiteX3" fmla="*/ 337816 w 372947"/>
                <a:gd name="connsiteY3" fmla="*/ 985242 h 1135887"/>
                <a:gd name="connsiteX4" fmla="*/ 246658 w 372947"/>
                <a:gd name="connsiteY4" fmla="*/ 593390 h 1135887"/>
                <a:gd name="connsiteX5" fmla="*/ 251805 w 372947"/>
                <a:gd name="connsiteY5" fmla="*/ 170394 h 1135887"/>
                <a:gd name="connsiteX6" fmla="*/ 165597 w 372947"/>
                <a:gd name="connsiteY6" fmla="*/ 30795 h 1135887"/>
                <a:gd name="connsiteX0" fmla="*/ 165597 w 372947"/>
                <a:gd name="connsiteY0" fmla="*/ 15562 h 1149530"/>
                <a:gd name="connsiteX1" fmla="*/ 122585 w 372947"/>
                <a:gd name="connsiteY1" fmla="*/ 166680 h 1149530"/>
                <a:gd name="connsiteX2" fmla="*/ 35872 w 372947"/>
                <a:gd name="connsiteY2" fmla="*/ 1015642 h 1149530"/>
                <a:gd name="connsiteX3" fmla="*/ 337816 w 372947"/>
                <a:gd name="connsiteY3" fmla="*/ 970009 h 1149530"/>
                <a:gd name="connsiteX4" fmla="*/ 246658 w 372947"/>
                <a:gd name="connsiteY4" fmla="*/ 578157 h 1149530"/>
                <a:gd name="connsiteX5" fmla="*/ 251805 w 372947"/>
                <a:gd name="connsiteY5" fmla="*/ 155161 h 1149530"/>
                <a:gd name="connsiteX6" fmla="*/ 165597 w 372947"/>
                <a:gd name="connsiteY6" fmla="*/ 15562 h 1149530"/>
                <a:gd name="connsiteX0" fmla="*/ 165597 w 372947"/>
                <a:gd name="connsiteY0" fmla="*/ 15562 h 1149530"/>
                <a:gd name="connsiteX1" fmla="*/ 122585 w 372947"/>
                <a:gd name="connsiteY1" fmla="*/ 166680 h 1149530"/>
                <a:gd name="connsiteX2" fmla="*/ 35872 w 372947"/>
                <a:gd name="connsiteY2" fmla="*/ 1015642 h 1149530"/>
                <a:gd name="connsiteX3" fmla="*/ 337816 w 372947"/>
                <a:gd name="connsiteY3" fmla="*/ 970009 h 1149530"/>
                <a:gd name="connsiteX4" fmla="*/ 246658 w 372947"/>
                <a:gd name="connsiteY4" fmla="*/ 578157 h 1149530"/>
                <a:gd name="connsiteX5" fmla="*/ 251805 w 372947"/>
                <a:gd name="connsiteY5" fmla="*/ 155161 h 1149530"/>
                <a:gd name="connsiteX6" fmla="*/ 165597 w 372947"/>
                <a:gd name="connsiteY6" fmla="*/ 15562 h 1149530"/>
                <a:gd name="connsiteX0" fmla="*/ 203697 w 372947"/>
                <a:gd name="connsiteY0" fmla="*/ 15562 h 1149530"/>
                <a:gd name="connsiteX1" fmla="*/ 122585 w 372947"/>
                <a:gd name="connsiteY1" fmla="*/ 166680 h 1149530"/>
                <a:gd name="connsiteX2" fmla="*/ 35872 w 372947"/>
                <a:gd name="connsiteY2" fmla="*/ 1015642 h 1149530"/>
                <a:gd name="connsiteX3" fmla="*/ 337816 w 372947"/>
                <a:gd name="connsiteY3" fmla="*/ 970009 h 1149530"/>
                <a:gd name="connsiteX4" fmla="*/ 246658 w 372947"/>
                <a:gd name="connsiteY4" fmla="*/ 578157 h 1149530"/>
                <a:gd name="connsiteX5" fmla="*/ 251805 w 372947"/>
                <a:gd name="connsiteY5" fmla="*/ 155161 h 1149530"/>
                <a:gd name="connsiteX6" fmla="*/ 203697 w 372947"/>
                <a:gd name="connsiteY6" fmla="*/ 15562 h 1149530"/>
                <a:gd name="connsiteX0" fmla="*/ 203697 w 372947"/>
                <a:gd name="connsiteY0" fmla="*/ 20004 h 1153972"/>
                <a:gd name="connsiteX1" fmla="*/ 122585 w 372947"/>
                <a:gd name="connsiteY1" fmla="*/ 171122 h 1153972"/>
                <a:gd name="connsiteX2" fmla="*/ 35872 w 372947"/>
                <a:gd name="connsiteY2" fmla="*/ 1020084 h 1153972"/>
                <a:gd name="connsiteX3" fmla="*/ 337816 w 372947"/>
                <a:gd name="connsiteY3" fmla="*/ 974451 h 1153972"/>
                <a:gd name="connsiteX4" fmla="*/ 246658 w 372947"/>
                <a:gd name="connsiteY4" fmla="*/ 582599 h 1153972"/>
                <a:gd name="connsiteX5" fmla="*/ 251805 w 372947"/>
                <a:gd name="connsiteY5" fmla="*/ 159603 h 1153972"/>
                <a:gd name="connsiteX6" fmla="*/ 203697 w 372947"/>
                <a:gd name="connsiteY6" fmla="*/ 20004 h 1153972"/>
                <a:gd name="connsiteX0" fmla="*/ 187822 w 261822"/>
                <a:gd name="connsiteY0" fmla="*/ 20004 h 1153232"/>
                <a:gd name="connsiteX1" fmla="*/ 106710 w 261822"/>
                <a:gd name="connsiteY1" fmla="*/ 171122 h 1153232"/>
                <a:gd name="connsiteX2" fmla="*/ 19997 w 261822"/>
                <a:gd name="connsiteY2" fmla="*/ 1020084 h 1153232"/>
                <a:gd name="connsiteX3" fmla="*/ 226691 w 261822"/>
                <a:gd name="connsiteY3" fmla="*/ 970009 h 1153232"/>
                <a:gd name="connsiteX4" fmla="*/ 230783 w 261822"/>
                <a:gd name="connsiteY4" fmla="*/ 582599 h 1153232"/>
                <a:gd name="connsiteX5" fmla="*/ 235930 w 261822"/>
                <a:gd name="connsiteY5" fmla="*/ 159603 h 1153232"/>
                <a:gd name="connsiteX6" fmla="*/ 187822 w 261822"/>
                <a:gd name="connsiteY6" fmla="*/ 20004 h 1153232"/>
                <a:gd name="connsiteX0" fmla="*/ 251322 w 335905"/>
                <a:gd name="connsiteY0" fmla="*/ 20004 h 1064384"/>
                <a:gd name="connsiteX1" fmla="*/ 170210 w 335905"/>
                <a:gd name="connsiteY1" fmla="*/ 171122 h 1064384"/>
                <a:gd name="connsiteX2" fmla="*/ 19997 w 335905"/>
                <a:gd name="connsiteY2" fmla="*/ 931236 h 1064384"/>
                <a:gd name="connsiteX3" fmla="*/ 290191 w 335905"/>
                <a:gd name="connsiteY3" fmla="*/ 970009 h 1064384"/>
                <a:gd name="connsiteX4" fmla="*/ 294283 w 335905"/>
                <a:gd name="connsiteY4" fmla="*/ 582599 h 1064384"/>
                <a:gd name="connsiteX5" fmla="*/ 299430 w 335905"/>
                <a:gd name="connsiteY5" fmla="*/ 159603 h 1064384"/>
                <a:gd name="connsiteX6" fmla="*/ 251322 w 335905"/>
                <a:gd name="connsiteY6" fmla="*/ 20004 h 1064384"/>
                <a:gd name="connsiteX0" fmla="*/ 302122 w 335905"/>
                <a:gd name="connsiteY0" fmla="*/ 82198 h 1064384"/>
                <a:gd name="connsiteX1" fmla="*/ 170210 w 335905"/>
                <a:gd name="connsiteY1" fmla="*/ 171122 h 1064384"/>
                <a:gd name="connsiteX2" fmla="*/ 19997 w 335905"/>
                <a:gd name="connsiteY2" fmla="*/ 931236 h 1064384"/>
                <a:gd name="connsiteX3" fmla="*/ 290191 w 335905"/>
                <a:gd name="connsiteY3" fmla="*/ 970009 h 1064384"/>
                <a:gd name="connsiteX4" fmla="*/ 294283 w 335905"/>
                <a:gd name="connsiteY4" fmla="*/ 582599 h 1064384"/>
                <a:gd name="connsiteX5" fmla="*/ 299430 w 335905"/>
                <a:gd name="connsiteY5" fmla="*/ 159603 h 1064384"/>
                <a:gd name="connsiteX6" fmla="*/ 302122 w 335905"/>
                <a:gd name="connsiteY6" fmla="*/ 82198 h 1064384"/>
                <a:gd name="connsiteX0" fmla="*/ 299430 w 335905"/>
                <a:gd name="connsiteY0" fmla="*/ 117086 h 1021867"/>
                <a:gd name="connsiteX1" fmla="*/ 170210 w 335905"/>
                <a:gd name="connsiteY1" fmla="*/ 128605 h 1021867"/>
                <a:gd name="connsiteX2" fmla="*/ 19997 w 335905"/>
                <a:gd name="connsiteY2" fmla="*/ 888719 h 1021867"/>
                <a:gd name="connsiteX3" fmla="*/ 290191 w 335905"/>
                <a:gd name="connsiteY3" fmla="*/ 927492 h 1021867"/>
                <a:gd name="connsiteX4" fmla="*/ 294283 w 335905"/>
                <a:gd name="connsiteY4" fmla="*/ 540082 h 1021867"/>
                <a:gd name="connsiteX5" fmla="*/ 299430 w 335905"/>
                <a:gd name="connsiteY5" fmla="*/ 117086 h 102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905" h="1021867">
                  <a:moveTo>
                    <a:pt x="299430" y="117086"/>
                  </a:moveTo>
                  <a:cubicBezTo>
                    <a:pt x="278751" y="48507"/>
                    <a:pt x="216782" y="0"/>
                    <a:pt x="170210" y="128605"/>
                  </a:cubicBezTo>
                  <a:cubicBezTo>
                    <a:pt x="123638" y="257210"/>
                    <a:pt x="0" y="755571"/>
                    <a:pt x="19997" y="888719"/>
                  </a:cubicBezTo>
                  <a:cubicBezTo>
                    <a:pt x="39994" y="1021867"/>
                    <a:pt x="244477" y="985598"/>
                    <a:pt x="290191" y="927492"/>
                  </a:cubicBezTo>
                  <a:cubicBezTo>
                    <a:pt x="335905" y="869386"/>
                    <a:pt x="292743" y="675150"/>
                    <a:pt x="294283" y="540082"/>
                  </a:cubicBezTo>
                  <a:cubicBezTo>
                    <a:pt x="295823" y="405014"/>
                    <a:pt x="320109" y="185665"/>
                    <a:pt x="299430" y="117086"/>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cxnSp>
          <p:nvCxnSpPr>
            <p:cNvPr id="87" name="Gerade Verbindung 86"/>
            <p:cNvCxnSpPr/>
            <p:nvPr/>
          </p:nvCxnSpPr>
          <p:spPr bwMode="auto">
            <a:xfrm>
              <a:off x="5278115" y="1858224"/>
              <a:ext cx="0" cy="194623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8" name="Ellipse 87"/>
            <p:cNvSpPr>
              <a:spLocks noChangeAspect="1"/>
            </p:cNvSpPr>
            <p:nvPr/>
          </p:nvSpPr>
          <p:spPr>
            <a:xfrm>
              <a:off x="5034011" y="1860558"/>
              <a:ext cx="108000" cy="108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89" name="Ellipse 88"/>
            <p:cNvSpPr>
              <a:spLocks noChangeAspect="1"/>
            </p:cNvSpPr>
            <p:nvPr/>
          </p:nvSpPr>
          <p:spPr>
            <a:xfrm>
              <a:off x="4760094" y="2200886"/>
              <a:ext cx="54000" cy="54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91" name="Ellipse 90"/>
            <p:cNvSpPr>
              <a:spLocks noChangeAspect="1"/>
            </p:cNvSpPr>
            <p:nvPr/>
          </p:nvSpPr>
          <p:spPr>
            <a:xfrm>
              <a:off x="4788023" y="1808498"/>
              <a:ext cx="108000" cy="108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92" name="Ellipse 91"/>
            <p:cNvSpPr>
              <a:spLocks noChangeAspect="1"/>
            </p:cNvSpPr>
            <p:nvPr/>
          </p:nvSpPr>
          <p:spPr>
            <a:xfrm>
              <a:off x="4935513" y="2308623"/>
              <a:ext cx="54000" cy="54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93" name="Ellipse 92"/>
            <p:cNvSpPr>
              <a:spLocks noChangeAspect="1"/>
            </p:cNvSpPr>
            <p:nvPr/>
          </p:nvSpPr>
          <p:spPr>
            <a:xfrm>
              <a:off x="5037447" y="3804459"/>
              <a:ext cx="108000" cy="108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94" name="Ellipse 93"/>
            <p:cNvSpPr>
              <a:spLocks noChangeAspect="1"/>
            </p:cNvSpPr>
            <p:nvPr/>
          </p:nvSpPr>
          <p:spPr>
            <a:xfrm>
              <a:off x="5142056" y="3945759"/>
              <a:ext cx="108000" cy="108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95" name="Ellipse 94"/>
            <p:cNvSpPr>
              <a:spLocks noChangeAspect="1"/>
            </p:cNvSpPr>
            <p:nvPr/>
          </p:nvSpPr>
          <p:spPr>
            <a:xfrm>
              <a:off x="4706094" y="2916744"/>
              <a:ext cx="54000" cy="54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96" name="Ellipse 95"/>
            <p:cNvSpPr>
              <a:spLocks noChangeAspect="1"/>
            </p:cNvSpPr>
            <p:nvPr/>
          </p:nvSpPr>
          <p:spPr>
            <a:xfrm>
              <a:off x="4116273" y="3979843"/>
              <a:ext cx="108000" cy="108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97" name="Ellipse 96"/>
            <p:cNvSpPr>
              <a:spLocks noChangeAspect="1"/>
            </p:cNvSpPr>
            <p:nvPr/>
          </p:nvSpPr>
          <p:spPr>
            <a:xfrm>
              <a:off x="4388339" y="3878292"/>
              <a:ext cx="108000" cy="108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98" name="Ellipse 97"/>
            <p:cNvSpPr>
              <a:spLocks noChangeAspect="1"/>
            </p:cNvSpPr>
            <p:nvPr/>
          </p:nvSpPr>
          <p:spPr>
            <a:xfrm>
              <a:off x="4388339" y="3322358"/>
              <a:ext cx="108000" cy="108000"/>
            </a:xfrm>
            <a:prstGeom prst="ellipse">
              <a:avLst/>
            </a:prstGeom>
            <a:solidFill>
              <a:srgbClr val="C6D9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e-DE" dirty="0"/>
            </a:p>
          </p:txBody>
        </p:sp>
        <p:sp>
          <p:nvSpPr>
            <p:cNvPr id="82" name="Textfeld 81"/>
            <p:cNvSpPr txBox="1"/>
            <p:nvPr/>
          </p:nvSpPr>
          <p:spPr>
            <a:xfrm>
              <a:off x="4165600" y="1421490"/>
              <a:ext cx="56837" cy="260586"/>
            </a:xfrm>
            <a:prstGeom prst="rect">
              <a:avLst/>
            </a:prstGeom>
            <a:noFill/>
          </p:spPr>
          <p:txBody>
            <a:bodyPr wrap="none" rtlCol="0">
              <a:spAutoFit/>
            </a:bodyPr>
            <a:lstStyle/>
            <a:p>
              <a:endParaRPr lang="de-DE" sz="1000" dirty="0"/>
            </a:p>
          </p:txBody>
        </p:sp>
        <p:cxnSp>
          <p:nvCxnSpPr>
            <p:cNvPr id="101" name="Gerade Verbindung 100"/>
            <p:cNvCxnSpPr/>
            <p:nvPr/>
          </p:nvCxnSpPr>
          <p:spPr bwMode="auto">
            <a:xfrm flipH="1" flipV="1">
              <a:off x="4506039" y="1739956"/>
              <a:ext cx="779968" cy="11826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2" name="Gerade Verbindung 101"/>
            <p:cNvCxnSpPr/>
            <p:nvPr/>
          </p:nvCxnSpPr>
          <p:spPr bwMode="auto">
            <a:xfrm flipH="1">
              <a:off x="4506039" y="3881492"/>
              <a:ext cx="779968" cy="23653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5" name="Freihandform 134"/>
            <p:cNvSpPr/>
            <p:nvPr/>
          </p:nvSpPr>
          <p:spPr bwMode="auto">
            <a:xfrm rot="6542602">
              <a:off x="3235492" y="4502262"/>
              <a:ext cx="2111975" cy="263841"/>
            </a:xfrm>
            <a:custGeom>
              <a:avLst/>
              <a:gdLst>
                <a:gd name="connsiteX0" fmla="*/ 0 w 742950"/>
                <a:gd name="connsiteY0" fmla="*/ 0 h 561975"/>
                <a:gd name="connsiteX1" fmla="*/ 152400 w 742950"/>
                <a:gd name="connsiteY1" fmla="*/ 304800 h 561975"/>
                <a:gd name="connsiteX2" fmla="*/ 742950 w 742950"/>
                <a:gd name="connsiteY2" fmla="*/ 561975 h 561975"/>
              </a:gdLst>
              <a:ahLst/>
              <a:cxnLst>
                <a:cxn ang="0">
                  <a:pos x="connsiteX0" y="connsiteY0"/>
                </a:cxn>
                <a:cxn ang="0">
                  <a:pos x="connsiteX1" y="connsiteY1"/>
                </a:cxn>
                <a:cxn ang="0">
                  <a:pos x="connsiteX2" y="connsiteY2"/>
                </a:cxn>
              </a:cxnLst>
              <a:rect l="l" t="t" r="r" b="b"/>
              <a:pathLst>
                <a:path w="742950" h="561975">
                  <a:moveTo>
                    <a:pt x="0" y="0"/>
                  </a:moveTo>
                  <a:cubicBezTo>
                    <a:pt x="14287" y="105569"/>
                    <a:pt x="28575" y="211138"/>
                    <a:pt x="152400" y="304800"/>
                  </a:cubicBezTo>
                  <a:cubicBezTo>
                    <a:pt x="276225" y="398463"/>
                    <a:pt x="509587" y="480219"/>
                    <a:pt x="742950" y="561975"/>
                  </a:cubicBezTo>
                </a:path>
              </a:pathLst>
            </a:custGeom>
            <a:ln w="76200">
              <a:solidFill>
                <a:srgbClr val="0063B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143" name="Pfeil nach rechts 142"/>
          <p:cNvSpPr/>
          <p:nvPr/>
        </p:nvSpPr>
        <p:spPr>
          <a:xfrm rot="10637092" flipV="1">
            <a:off x="7833635" y="2539568"/>
            <a:ext cx="1142786" cy="567587"/>
          </a:xfrm>
          <a:prstGeom prst="rightArrow">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de-DE" sz="1600" dirty="0" smtClean="0">
                <a:solidFill>
                  <a:schemeClr val="tx1"/>
                </a:solidFill>
                <a:latin typeface="Arial" pitchFamily="34" charset="0"/>
                <a:cs typeface="Arial" pitchFamily="34" charset="0"/>
              </a:rPr>
              <a:t>Air </a:t>
            </a:r>
            <a:r>
              <a:rPr lang="de-DE" sz="1600" dirty="0" err="1" smtClean="0">
                <a:solidFill>
                  <a:schemeClr val="tx1"/>
                </a:solidFill>
                <a:latin typeface="Arial" pitchFamily="34" charset="0"/>
                <a:cs typeface="Arial" pitchFamily="34" charset="0"/>
              </a:rPr>
              <a:t>flow</a:t>
            </a:r>
            <a:endParaRPr lang="de-DE" sz="1600" dirty="0">
              <a:solidFill>
                <a:schemeClr val="tx1"/>
              </a:solidFill>
              <a:latin typeface="Arial" pitchFamily="34" charset="0"/>
              <a:cs typeface="Arial" pitchFamily="34" charset="0"/>
            </a:endParaRPr>
          </a:p>
        </p:txBody>
      </p:sp>
      <p:pic>
        <p:nvPicPr>
          <p:cNvPr id="148482" name="Picture 2" descr="T:\Turbo Administration\Photo\medway\Med_99_04\internalrustflak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00" y="3843412"/>
            <a:ext cx="2921686" cy="1930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Turbo Administration\Photo\Keadby\Eagle Turbomasters\DSCF08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00" y="1299526"/>
            <a:ext cx="2830123" cy="2122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65914" y="4525350"/>
            <a:ext cx="4278086" cy="1477328"/>
          </a:xfrm>
          <a:prstGeom prst="rect">
            <a:avLst/>
          </a:prstGeom>
        </p:spPr>
        <p:txBody>
          <a:bodyPr wrap="square">
            <a:spAutoFit/>
          </a:bodyPr>
          <a:lstStyle/>
          <a:p>
            <a:r>
              <a:rPr lang="en-GB" i="1" dirty="0">
                <a:solidFill>
                  <a:schemeClr val="tx1">
                    <a:lumMod val="65000"/>
                    <a:lumOff val="35000"/>
                  </a:schemeClr>
                </a:solidFill>
              </a:rPr>
              <a:t>If the atmosphere was always dry then air filters would work </a:t>
            </a:r>
            <a:r>
              <a:rPr lang="en-GB" i="1" dirty="0" smtClean="0">
                <a:solidFill>
                  <a:schemeClr val="tx1">
                    <a:lumMod val="65000"/>
                    <a:lumOff val="35000"/>
                  </a:schemeClr>
                </a:solidFill>
              </a:rPr>
              <a:t>at </a:t>
            </a:r>
            <a:r>
              <a:rPr lang="en-GB" i="1" dirty="0">
                <a:solidFill>
                  <a:schemeClr val="tx1">
                    <a:lumMod val="65000"/>
                    <a:lumOff val="35000"/>
                  </a:schemeClr>
                </a:solidFill>
              </a:rPr>
              <a:t>there optimum condition but the atmosphere  is not always </a:t>
            </a:r>
            <a:r>
              <a:rPr lang="en-GB" i="1" dirty="0" smtClean="0">
                <a:solidFill>
                  <a:schemeClr val="tx1">
                    <a:lumMod val="65000"/>
                    <a:lumOff val="35000"/>
                  </a:schemeClr>
                </a:solidFill>
              </a:rPr>
              <a:t>dry.  </a:t>
            </a:r>
            <a:endParaRPr lang="en-GB" i="1" dirty="0">
              <a:solidFill>
                <a:schemeClr val="tx1">
                  <a:lumMod val="65000"/>
                  <a:lumOff val="35000"/>
                </a:schemeClr>
              </a:solidFill>
            </a:endParaRPr>
          </a:p>
          <a:p>
            <a:endParaRPr lang="en-GB" dirty="0"/>
          </a:p>
        </p:txBody>
      </p:sp>
    </p:spTree>
    <p:extLst>
      <p:ext uri="{BB962C8B-B14F-4D97-AF65-F5344CB8AC3E}">
        <p14:creationId xmlns:p14="http://schemas.microsoft.com/office/powerpoint/2010/main" val="242259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linds(horizontal)">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a:bodyPr>
          <a:lstStyle/>
          <a:p>
            <a:r>
              <a:rPr lang="en-US" b="1" dirty="0" smtClean="0">
                <a:solidFill>
                  <a:schemeClr val="accent4"/>
                </a:solidFill>
              </a:rPr>
              <a:t>Gas Turbine Inlet Air Filtration Decision Guide</a:t>
            </a:r>
            <a:endParaRPr lang="en-US" b="1" dirty="0">
              <a:solidFill>
                <a:schemeClr val="accent4"/>
              </a:solidFill>
            </a:endParaRPr>
          </a:p>
        </p:txBody>
      </p:sp>
      <p:sp>
        <p:nvSpPr>
          <p:cNvPr id="3" name="Subtitle 2"/>
          <p:cNvSpPr>
            <a:spLocks noGrp="1"/>
          </p:cNvSpPr>
          <p:nvPr>
            <p:ph type="subTitle" idx="1"/>
          </p:nvPr>
        </p:nvSpPr>
        <p:spPr>
          <a:xfrm>
            <a:off x="1371600" y="3886200"/>
            <a:ext cx="6400800" cy="2743200"/>
          </a:xfrm>
        </p:spPr>
        <p:txBody>
          <a:bodyPr>
            <a:normAutofit/>
          </a:bodyPr>
          <a:lstStyle/>
          <a:p>
            <a:r>
              <a:rPr lang="en-US" sz="2400" dirty="0" smtClean="0">
                <a:solidFill>
                  <a:schemeClr val="tx1"/>
                </a:solidFill>
              </a:rPr>
              <a:t>A route map and summary of options available and the merits of each based on purchaser’s unique circumstances</a:t>
            </a:r>
          </a:p>
          <a:p>
            <a:r>
              <a:rPr lang="en-US" sz="2400" i="1" dirty="0" smtClean="0">
                <a:solidFill>
                  <a:srgbClr val="FF0000"/>
                </a:solidFill>
              </a:rPr>
              <a:t>Modified for AFS April 28 Discussion</a:t>
            </a:r>
          </a:p>
          <a:p>
            <a:endParaRPr lang="en-US" sz="2400" i="1" dirty="0">
              <a:solidFill>
                <a:srgbClr val="FF0000"/>
              </a:solidFill>
            </a:endParaRPr>
          </a:p>
          <a:p>
            <a:endParaRPr lang="en-US" sz="1200" i="1" dirty="0" smtClean="0">
              <a:solidFill>
                <a:srgbClr val="FF0000"/>
              </a:solidFill>
            </a:endParaRPr>
          </a:p>
          <a:p>
            <a:endParaRPr lang="en-US" sz="1200" i="1" dirty="0">
              <a:solidFill>
                <a:srgbClr val="FF0000"/>
              </a:solidFill>
            </a:endParaRPr>
          </a:p>
          <a:p>
            <a:r>
              <a:rPr lang="en-US" sz="1200" i="1" dirty="0" smtClean="0">
                <a:solidFill>
                  <a:srgbClr val="FF0000"/>
                </a:solidFill>
              </a:rPr>
              <a:t>4/20/15 DRAFT</a:t>
            </a:r>
            <a:endParaRPr lang="en-US" sz="1200" i="1"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2800" b="1" dirty="0" smtClean="0"/>
              <a:t>Options for Snow and Ice (GE)</a:t>
            </a:r>
            <a:endParaRPr lang="en-US" sz="2800" b="1" dirty="0"/>
          </a:p>
        </p:txBody>
      </p:sp>
      <p:pic>
        <p:nvPicPr>
          <p:cNvPr id="4" name="Content Placeholder 3"/>
          <p:cNvPicPr>
            <a:picLocks noGrp="1" noChangeAspect="1"/>
          </p:cNvPicPr>
          <p:nvPr>
            <p:ph idx="1"/>
          </p:nvPr>
        </p:nvPicPr>
        <p:blipFill>
          <a:blip r:embed="rId2"/>
          <a:stretch>
            <a:fillRect/>
          </a:stretch>
        </p:blipFill>
        <p:spPr>
          <a:xfrm>
            <a:off x="457200" y="1752600"/>
            <a:ext cx="8229600" cy="2443676"/>
          </a:xfrm>
          <a:prstGeom prst="rect">
            <a:avLst/>
          </a:prstGeom>
        </p:spPr>
      </p:pic>
      <p:sp>
        <p:nvSpPr>
          <p:cNvPr id="3" name="TextBox 2"/>
          <p:cNvSpPr txBox="1"/>
          <p:nvPr/>
        </p:nvSpPr>
        <p:spPr>
          <a:xfrm>
            <a:off x="1371600" y="4648200"/>
            <a:ext cx="3124200" cy="923330"/>
          </a:xfrm>
          <a:prstGeom prst="rect">
            <a:avLst/>
          </a:prstGeom>
          <a:noFill/>
        </p:spPr>
        <p:txBody>
          <a:bodyPr wrap="square" rtlCol="0">
            <a:spAutoFit/>
          </a:bodyPr>
          <a:lstStyle/>
          <a:p>
            <a:r>
              <a:rPr lang="en-US" dirty="0"/>
              <a:t>+  (Most favorable) </a:t>
            </a:r>
          </a:p>
          <a:p>
            <a:r>
              <a:rPr lang="en-US" dirty="0"/>
              <a:t>0  (Unbiased) </a:t>
            </a:r>
          </a:p>
          <a:p>
            <a:r>
              <a:rPr lang="en-US" dirty="0"/>
              <a:t>–  (Least favorable)</a:t>
            </a:r>
          </a:p>
        </p:txBody>
      </p:sp>
    </p:spTree>
    <p:extLst>
      <p:ext uri="{BB962C8B-B14F-4D97-AF65-F5344CB8AC3E}">
        <p14:creationId xmlns:p14="http://schemas.microsoft.com/office/powerpoint/2010/main" val="36654922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228600"/>
            <a:ext cx="8229600" cy="1143000"/>
          </a:xfrm>
        </p:spPr>
        <p:txBody>
          <a:bodyPr>
            <a:noAutofit/>
          </a:bodyPr>
          <a:lstStyle/>
          <a:p>
            <a:r>
              <a:rPr lang="en-US" sz="2800" b="1" dirty="0" smtClean="0">
                <a:solidFill>
                  <a:srgbClr val="FF0000"/>
                </a:solidFill>
              </a:rPr>
              <a:t>III.  Filter Choices #2 - Design Decisions</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280081955"/>
              </p:ext>
            </p:extLst>
          </p:nvPr>
        </p:nvGraphicFramePr>
        <p:xfrm>
          <a:off x="381000" y="1295400"/>
          <a:ext cx="8321040" cy="4622800"/>
        </p:xfrm>
        <a:graphic>
          <a:graphicData uri="http://schemas.openxmlformats.org/drawingml/2006/table">
            <a:tbl>
              <a:tblPr firstRow="1" bandRow="1">
                <a:tableStyleId>{5C22544A-7EE6-4342-B048-85BDC9FD1C3A}</a:tableStyleId>
              </a:tblPr>
              <a:tblGrid>
                <a:gridCol w="2103120"/>
                <a:gridCol w="1402080"/>
                <a:gridCol w="4815840"/>
              </a:tblGrid>
              <a:tr h="370840">
                <a:tc>
                  <a:txBody>
                    <a:bodyPr/>
                    <a:lstStyle/>
                    <a:p>
                      <a:r>
                        <a:rPr lang="en-US" sz="1800" dirty="0" smtClean="0">
                          <a:latin typeface="+mj-lt"/>
                        </a:rPr>
                        <a:t>Subject</a:t>
                      </a:r>
                      <a:endParaRPr lang="en-US" sz="1800" dirty="0">
                        <a:latin typeface="+mj-lt"/>
                      </a:endParaRPr>
                    </a:p>
                  </a:txBody>
                  <a:tcPr/>
                </a:tc>
                <a:tc>
                  <a:txBody>
                    <a:bodyPr/>
                    <a:lstStyle/>
                    <a:p>
                      <a:r>
                        <a:rPr lang="en-US" sz="1800" dirty="0" smtClean="0">
                          <a:latin typeface="+mj-lt"/>
                        </a:rPr>
                        <a:t>Slide Contributor</a:t>
                      </a:r>
                      <a:endParaRPr lang="en-US" sz="1800" dirty="0">
                        <a:latin typeface="+mj-lt"/>
                      </a:endParaRPr>
                    </a:p>
                  </a:txBody>
                  <a:tcPr/>
                </a:tc>
                <a:tc>
                  <a:txBody>
                    <a:bodyPr/>
                    <a:lstStyle/>
                    <a:p>
                      <a:r>
                        <a:rPr lang="en-US" sz="1800" dirty="0" smtClean="0">
                          <a:latin typeface="+mj-lt"/>
                        </a:rPr>
                        <a:t>Relevant decision</a:t>
                      </a:r>
                      <a:endParaRPr lang="en-US" sz="1800" dirty="0">
                        <a:latin typeface="+mj-lt"/>
                      </a:endParaRPr>
                    </a:p>
                  </a:txBody>
                  <a:tcPr/>
                </a:tc>
              </a:tr>
              <a:tr h="370840">
                <a:tc gridSpan="3">
                  <a:txBody>
                    <a:bodyPr/>
                    <a:lstStyle/>
                    <a:p>
                      <a:r>
                        <a:rPr lang="en-US" b="1" dirty="0" smtClean="0">
                          <a:solidFill>
                            <a:srgbClr val="FF0000"/>
                          </a:solidFill>
                        </a:rPr>
                        <a:t>Design Decisions</a:t>
                      </a:r>
                      <a:endParaRPr lang="en-US" b="1" dirty="0">
                        <a:solidFill>
                          <a:srgbClr val="FF0000"/>
                        </a:solidFill>
                      </a:endParaRPr>
                    </a:p>
                  </a:txBody>
                  <a:tcPr/>
                </a:tc>
                <a:tc hMerge="1">
                  <a:txBody>
                    <a:bodyPr/>
                    <a:lstStyle/>
                    <a:p>
                      <a:endParaRPr lang="en-US" dirty="0"/>
                    </a:p>
                  </a:txBody>
                  <a:tcPr/>
                </a:tc>
                <a:tc hMerge="1">
                  <a:txBody>
                    <a:bodyPr/>
                    <a:lstStyle/>
                    <a:p>
                      <a:endParaRPr lang="en-US" sz="1700" b="1" dirty="0">
                        <a:solidFill>
                          <a:schemeClr val="accent5"/>
                        </a:solidFill>
                        <a:latin typeface="+mj-lt"/>
                      </a:endParaRPr>
                    </a:p>
                  </a:txBody>
                  <a:tcPr/>
                </a:tc>
              </a:tr>
              <a:tr h="370840">
                <a:tc>
                  <a:txBody>
                    <a:bodyPr/>
                    <a:lstStyle/>
                    <a:p>
                      <a:r>
                        <a:rPr lang="en-US" dirty="0" smtClean="0"/>
                        <a:t>Life Cycle Costs</a:t>
                      </a:r>
                      <a:endParaRPr lang="en-US" dirty="0"/>
                    </a:p>
                  </a:txBody>
                  <a:tcPr/>
                </a:tc>
                <a:tc>
                  <a:txBody>
                    <a:bodyPr/>
                    <a:lstStyle/>
                    <a:p>
                      <a:r>
                        <a:rPr lang="en-US" dirty="0" err="1" smtClean="0"/>
                        <a:t>Clarcor</a:t>
                      </a:r>
                      <a:endParaRPr lang="en-US" dirty="0"/>
                    </a:p>
                  </a:txBody>
                  <a:tcPr/>
                </a:tc>
                <a:tc>
                  <a:txBody>
                    <a:bodyPr/>
                    <a:lstStyle/>
                    <a:p>
                      <a:r>
                        <a:rPr lang="en-US" sz="1700" b="1" dirty="0" smtClean="0">
                          <a:solidFill>
                            <a:schemeClr val="accent5"/>
                          </a:solidFill>
                          <a:latin typeface="+mj-lt"/>
                        </a:rPr>
                        <a:t>What factors should be considered besides filter efficiency?</a:t>
                      </a:r>
                      <a:endParaRPr lang="en-US" sz="1700" b="1" dirty="0">
                        <a:solidFill>
                          <a:schemeClr val="accent5"/>
                        </a:solidFill>
                        <a:latin typeface="+mj-lt"/>
                      </a:endParaRPr>
                    </a:p>
                  </a:txBody>
                  <a:tcPr/>
                </a:tc>
              </a:tr>
              <a:tr h="370840">
                <a:tc>
                  <a:txBody>
                    <a:bodyPr/>
                    <a:lstStyle/>
                    <a:p>
                      <a:r>
                        <a:rPr lang="en-US" dirty="0" smtClean="0"/>
                        <a:t>Life Cycle Costs</a:t>
                      </a:r>
                      <a:endParaRPr lang="en-US" dirty="0"/>
                    </a:p>
                  </a:txBody>
                  <a:tcPr/>
                </a:tc>
                <a:tc>
                  <a:txBody>
                    <a:bodyPr/>
                    <a:lstStyle/>
                    <a:p>
                      <a:r>
                        <a:rPr lang="en-US" dirty="0" smtClean="0"/>
                        <a:t>Southwest</a:t>
                      </a:r>
                      <a:endParaRPr lang="en-US" dirty="0"/>
                    </a:p>
                  </a:txBody>
                  <a:tcPr/>
                </a:tc>
                <a:tc>
                  <a:txBody>
                    <a:bodyPr/>
                    <a:lstStyle/>
                    <a:p>
                      <a:r>
                        <a:rPr lang="en-US" sz="1700" b="1" dirty="0" smtClean="0">
                          <a:solidFill>
                            <a:schemeClr val="accent5"/>
                          </a:solidFill>
                          <a:latin typeface="+mj-lt"/>
                        </a:rPr>
                        <a:t>What life</a:t>
                      </a:r>
                      <a:r>
                        <a:rPr lang="en-US" sz="1700" b="1" baseline="0" dirty="0" smtClean="0">
                          <a:solidFill>
                            <a:schemeClr val="accent5"/>
                          </a:solidFill>
                          <a:latin typeface="+mj-lt"/>
                        </a:rPr>
                        <a:t> cycle costs should be taken into account?</a:t>
                      </a:r>
                      <a:endParaRPr lang="en-US" sz="1700" b="1" dirty="0">
                        <a:solidFill>
                          <a:schemeClr val="accent5"/>
                        </a:solidFill>
                        <a:latin typeface="+mj-lt"/>
                      </a:endParaRPr>
                    </a:p>
                  </a:txBody>
                  <a:tcPr/>
                </a:tc>
              </a:tr>
              <a:tr h="370840">
                <a:tc>
                  <a:txBody>
                    <a:bodyPr/>
                    <a:lstStyle/>
                    <a:p>
                      <a:r>
                        <a:rPr lang="en-US" baseline="0" dirty="0" smtClean="0"/>
                        <a:t>Static Design</a:t>
                      </a:r>
                      <a:endParaRPr lang="en-US" dirty="0"/>
                    </a:p>
                  </a:txBody>
                  <a:tcPr/>
                </a:tc>
                <a:tc>
                  <a:txBody>
                    <a:bodyPr/>
                    <a:lstStyle/>
                    <a:p>
                      <a:r>
                        <a:rPr lang="en-US" dirty="0" smtClean="0"/>
                        <a:t>Southwest</a:t>
                      </a:r>
                      <a:endParaRPr lang="en-US" dirty="0"/>
                    </a:p>
                  </a:txBody>
                  <a:tcPr/>
                </a:tc>
                <a:tc>
                  <a:txBody>
                    <a:bodyPr/>
                    <a:lstStyle/>
                    <a:p>
                      <a:r>
                        <a:rPr lang="en-US" sz="1700" b="1" dirty="0" smtClean="0">
                          <a:solidFill>
                            <a:schemeClr val="accent5"/>
                          </a:solidFill>
                          <a:latin typeface="+mj-lt"/>
                        </a:rPr>
                        <a:t>What shape and size of filter?</a:t>
                      </a:r>
                      <a:endParaRPr lang="en-US" sz="1700" b="1" dirty="0">
                        <a:solidFill>
                          <a:schemeClr val="accent5"/>
                        </a:solidFill>
                        <a:latin typeface="+mj-lt"/>
                      </a:endParaRPr>
                    </a:p>
                  </a:txBody>
                  <a:tcPr/>
                </a:tc>
              </a:tr>
              <a:tr h="370840">
                <a:tc>
                  <a:txBody>
                    <a:bodyPr/>
                    <a:lstStyle/>
                    <a:p>
                      <a:r>
                        <a:rPr lang="en-US" dirty="0" smtClean="0"/>
                        <a:t>Self-Cleaning Filters</a:t>
                      </a:r>
                      <a:endParaRPr lang="en-US" dirty="0"/>
                    </a:p>
                  </a:txBody>
                  <a:tcPr/>
                </a:tc>
                <a:tc>
                  <a:txBody>
                    <a:bodyPr/>
                    <a:lstStyle/>
                    <a:p>
                      <a:r>
                        <a:rPr lang="en-US" dirty="0" smtClean="0"/>
                        <a:t>Southwest</a:t>
                      </a:r>
                      <a:endParaRPr lang="en-US" dirty="0"/>
                    </a:p>
                  </a:txBody>
                  <a:tcPr/>
                </a:tc>
                <a:tc>
                  <a:txBody>
                    <a:bodyPr/>
                    <a:lstStyle/>
                    <a:p>
                      <a:r>
                        <a:rPr lang="en-US" sz="1700" b="1" dirty="0" smtClean="0">
                          <a:solidFill>
                            <a:schemeClr val="accent5"/>
                          </a:solidFill>
                          <a:latin typeface="+mj-lt"/>
                        </a:rPr>
                        <a:t>How do self-cleaning filters work?</a:t>
                      </a:r>
                      <a:endParaRPr lang="en-US" sz="1700" b="1" dirty="0">
                        <a:solidFill>
                          <a:schemeClr val="accent5"/>
                        </a:solidFill>
                        <a:latin typeface="+mj-lt"/>
                      </a:endParaRPr>
                    </a:p>
                  </a:txBody>
                  <a:tcPr/>
                </a:tc>
              </a:tr>
              <a:tr h="370840">
                <a:tc>
                  <a:txBody>
                    <a:bodyPr/>
                    <a:lstStyle/>
                    <a:p>
                      <a:r>
                        <a:rPr lang="en-US" dirty="0" smtClean="0"/>
                        <a:t>Pulsing for Constant</a:t>
                      </a:r>
                      <a:r>
                        <a:rPr lang="en-US" baseline="0" dirty="0" smtClean="0"/>
                        <a:t> Pressure Drop</a:t>
                      </a:r>
                      <a:endParaRPr lang="en-US" dirty="0"/>
                    </a:p>
                  </a:txBody>
                  <a:tcPr/>
                </a:tc>
                <a:tc>
                  <a:txBody>
                    <a:bodyPr/>
                    <a:lstStyle/>
                    <a:p>
                      <a:r>
                        <a:rPr lang="en-US" dirty="0" smtClean="0"/>
                        <a:t>Gore</a:t>
                      </a:r>
                      <a:endParaRPr lang="en-US" dirty="0"/>
                    </a:p>
                  </a:txBody>
                  <a:tcPr/>
                </a:tc>
                <a:tc>
                  <a:txBody>
                    <a:bodyPr/>
                    <a:lstStyle/>
                    <a:p>
                      <a:r>
                        <a:rPr lang="en-US" sz="1700" b="1" dirty="0" smtClean="0">
                          <a:solidFill>
                            <a:schemeClr val="accent5"/>
                          </a:solidFill>
                          <a:latin typeface="+mj-lt"/>
                        </a:rPr>
                        <a:t>What</a:t>
                      </a:r>
                      <a:r>
                        <a:rPr lang="en-US" sz="1700" b="1" baseline="0" dirty="0" smtClean="0">
                          <a:solidFill>
                            <a:schemeClr val="accent5"/>
                          </a:solidFill>
                          <a:latin typeface="+mj-lt"/>
                        </a:rPr>
                        <a:t> are the advantages of pulsing over static filters?</a:t>
                      </a:r>
                      <a:endParaRPr lang="en-US" sz="1700" b="1" dirty="0">
                        <a:solidFill>
                          <a:schemeClr val="accent5"/>
                        </a:solidFill>
                        <a:latin typeface="+mj-lt"/>
                      </a:endParaRPr>
                    </a:p>
                  </a:txBody>
                  <a:tcPr/>
                </a:tc>
              </a:tr>
              <a:tr h="370840">
                <a:tc>
                  <a:txBody>
                    <a:bodyPr/>
                    <a:lstStyle/>
                    <a:p>
                      <a:r>
                        <a:rPr lang="en-US" dirty="0" smtClean="0"/>
                        <a:t>Pulsing to Eliminate</a:t>
                      </a:r>
                      <a:r>
                        <a:rPr lang="en-US" baseline="0" dirty="0" smtClean="0"/>
                        <a:t> Off-line Washes</a:t>
                      </a:r>
                      <a:endParaRPr lang="en-US" dirty="0"/>
                    </a:p>
                  </a:txBody>
                  <a:tcPr/>
                </a:tc>
                <a:tc>
                  <a:txBody>
                    <a:bodyPr/>
                    <a:lstStyle/>
                    <a:p>
                      <a:r>
                        <a:rPr lang="en-US" dirty="0" smtClean="0"/>
                        <a:t>Gore</a:t>
                      </a:r>
                      <a:endParaRPr lang="en-US" dirty="0"/>
                    </a:p>
                  </a:txBody>
                  <a:tcPr/>
                </a:tc>
                <a:tc>
                  <a:txBody>
                    <a:bodyPr/>
                    <a:lstStyle/>
                    <a:p>
                      <a:r>
                        <a:rPr lang="en-US" sz="1700" b="1" dirty="0" smtClean="0">
                          <a:solidFill>
                            <a:schemeClr val="accent5"/>
                          </a:solidFill>
                          <a:latin typeface="+mj-lt"/>
                        </a:rPr>
                        <a:t>What are the advantages of pulsing over static filters?</a:t>
                      </a:r>
                      <a:endParaRPr lang="en-US" sz="1700" b="1" dirty="0">
                        <a:solidFill>
                          <a:schemeClr val="accent5"/>
                        </a:solidFill>
                        <a:latin typeface="+mj-lt"/>
                      </a:endParaRPr>
                    </a:p>
                  </a:txBody>
                  <a:tcPr/>
                </a:tc>
              </a:tr>
              <a:tr h="370840">
                <a:tc>
                  <a:txBody>
                    <a:bodyPr/>
                    <a:lstStyle/>
                    <a:p>
                      <a:r>
                        <a:rPr lang="en-US" dirty="0" smtClean="0"/>
                        <a:t>Static vs. Pulse</a:t>
                      </a:r>
                      <a:endParaRPr lang="en-US" dirty="0"/>
                    </a:p>
                  </a:txBody>
                  <a:tcPr/>
                </a:tc>
                <a:tc>
                  <a:txBody>
                    <a:bodyPr/>
                    <a:lstStyle/>
                    <a:p>
                      <a:r>
                        <a:rPr lang="en-US" dirty="0" smtClean="0"/>
                        <a:t>GE</a:t>
                      </a:r>
                      <a:endParaRPr lang="en-US" dirty="0"/>
                    </a:p>
                  </a:txBody>
                  <a:tcPr/>
                </a:tc>
                <a:tc>
                  <a:txBody>
                    <a:bodyPr/>
                    <a:lstStyle/>
                    <a:p>
                      <a:r>
                        <a:rPr lang="en-US" sz="1700" b="1" dirty="0" smtClean="0">
                          <a:solidFill>
                            <a:schemeClr val="accent5"/>
                          </a:solidFill>
                          <a:latin typeface="+mj-lt"/>
                        </a:rPr>
                        <a:t>Under what conditions are static and pulse filters most effective?</a:t>
                      </a:r>
                      <a:endParaRPr lang="en-US" sz="1700" b="1" dirty="0">
                        <a:solidFill>
                          <a:schemeClr val="accent5"/>
                        </a:solidFill>
                        <a:latin typeface="+mj-lt"/>
                      </a:endParaRPr>
                    </a:p>
                  </a:txBody>
                  <a:tcPr/>
                </a:tc>
              </a:tr>
            </a:tbl>
          </a:graphicData>
        </a:graphic>
      </p:graphicFrame>
    </p:spTree>
    <p:extLst>
      <p:ext uri="{BB962C8B-B14F-4D97-AF65-F5344CB8AC3E}">
        <p14:creationId xmlns:p14="http://schemas.microsoft.com/office/powerpoint/2010/main" val="3908385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smtClean="0"/>
              <a:t>Evaluate Filters Based on Overall Performance – not just Efficiency </a:t>
            </a:r>
            <a:r>
              <a:rPr lang="en-US" sz="1800" dirty="0"/>
              <a:t/>
            </a:r>
            <a:br>
              <a:rPr lang="en-US" sz="1800" dirty="0"/>
            </a:br>
            <a:r>
              <a:rPr lang="en-US" sz="1600" b="1" u="sng" dirty="0">
                <a:solidFill>
                  <a:srgbClr val="0070C0"/>
                </a:solidFill>
              </a:rPr>
              <a:t>Filtration Efficiency’s impact on compressor health-Filtration News, April 2015</a:t>
            </a:r>
            <a:r>
              <a:rPr lang="en-US" sz="1600" dirty="0">
                <a:solidFill>
                  <a:srgbClr val="FF0000"/>
                </a:solidFill>
              </a:rPr>
              <a:t>.</a:t>
            </a:r>
            <a:endParaRPr lang="en-US" sz="1600" dirty="0"/>
          </a:p>
        </p:txBody>
      </p:sp>
      <p:sp>
        <p:nvSpPr>
          <p:cNvPr id="3" name="Content Placeholder 2"/>
          <p:cNvSpPr>
            <a:spLocks noGrp="1"/>
          </p:cNvSpPr>
          <p:nvPr>
            <p:ph idx="1"/>
          </p:nvPr>
        </p:nvSpPr>
        <p:spPr>
          <a:xfrm>
            <a:off x="457200" y="1905000"/>
            <a:ext cx="8229600" cy="2514600"/>
          </a:xfrm>
        </p:spPr>
        <p:txBody>
          <a:bodyPr>
            <a:normAutofit/>
          </a:bodyPr>
          <a:lstStyle/>
          <a:p>
            <a:pPr>
              <a:spcBef>
                <a:spcPts val="0"/>
              </a:spcBef>
            </a:pPr>
            <a:r>
              <a:rPr lang="en-US" sz="1800" dirty="0" err="1"/>
              <a:t>Clarcor</a:t>
            </a:r>
            <a:r>
              <a:rPr lang="en-US" sz="1800" dirty="0"/>
              <a:t> says that based on total </a:t>
            </a:r>
            <a:r>
              <a:rPr lang="en-US" sz="1800" dirty="0" smtClean="0"/>
              <a:t>performance, </a:t>
            </a:r>
            <a:r>
              <a:rPr lang="en-US" sz="1800" dirty="0"/>
              <a:t>which includes turbine maintenance plus pressure loss and filter </a:t>
            </a:r>
            <a:r>
              <a:rPr lang="en-US" sz="1800" dirty="0" smtClean="0"/>
              <a:t>degradation.  The </a:t>
            </a:r>
            <a:r>
              <a:rPr lang="en-US" sz="1800" dirty="0"/>
              <a:t>EPA filter is not necessarily the </a:t>
            </a:r>
            <a:r>
              <a:rPr lang="en-US" sz="1800" dirty="0" smtClean="0"/>
              <a:t>best.</a:t>
            </a:r>
          </a:p>
          <a:p>
            <a:pPr marL="0" indent="0">
              <a:spcBef>
                <a:spcPts val="0"/>
              </a:spcBef>
              <a:buNone/>
            </a:pPr>
            <a:endParaRPr lang="en-US" sz="1800" dirty="0"/>
          </a:p>
          <a:p>
            <a:pPr>
              <a:spcBef>
                <a:spcPts val="0"/>
              </a:spcBef>
            </a:pPr>
            <a:r>
              <a:rPr lang="en-US" sz="1800" dirty="0"/>
              <a:t>Maintenance of long term turbine health can be offset by</a:t>
            </a:r>
          </a:p>
          <a:p>
            <a:pPr lvl="1">
              <a:spcBef>
                <a:spcPts val="0"/>
              </a:spcBef>
            </a:pPr>
            <a:r>
              <a:rPr lang="en-US" sz="1800" dirty="0"/>
              <a:t>Operational degradation</a:t>
            </a:r>
          </a:p>
          <a:p>
            <a:pPr lvl="1">
              <a:spcBef>
                <a:spcPts val="0"/>
              </a:spcBef>
            </a:pPr>
            <a:r>
              <a:rPr lang="en-US" sz="1800" dirty="0"/>
              <a:t>Higher </a:t>
            </a:r>
            <a:r>
              <a:rPr lang="en-US" sz="1800" dirty="0" err="1"/>
              <a:t>dP</a:t>
            </a:r>
            <a:r>
              <a:rPr lang="en-US" sz="1800" dirty="0"/>
              <a:t> spikes</a:t>
            </a:r>
          </a:p>
          <a:p>
            <a:pPr lvl="1">
              <a:spcBef>
                <a:spcPts val="0"/>
              </a:spcBef>
            </a:pPr>
            <a:r>
              <a:rPr lang="en-US" sz="1800" dirty="0"/>
              <a:t>Unpredictable end of life</a:t>
            </a:r>
          </a:p>
          <a:p>
            <a:pPr lvl="1">
              <a:spcBef>
                <a:spcPts val="0"/>
              </a:spcBef>
            </a:pPr>
            <a:r>
              <a:rPr lang="en-US" sz="1800" dirty="0"/>
              <a:t>Unplanned outages</a:t>
            </a:r>
          </a:p>
          <a:p>
            <a:endParaRPr lang="en-US" dirty="0"/>
          </a:p>
        </p:txBody>
      </p:sp>
    </p:spTree>
    <p:extLst>
      <p:ext uri="{BB962C8B-B14F-4D97-AF65-F5344CB8AC3E}">
        <p14:creationId xmlns:p14="http://schemas.microsoft.com/office/powerpoint/2010/main" val="859308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Filter Life Cycle Cost Considerations (Southwest)</a:t>
            </a:r>
            <a:endParaRPr lang="en-US" sz="2800" b="1" dirty="0"/>
          </a:p>
        </p:txBody>
      </p:sp>
      <p:sp>
        <p:nvSpPr>
          <p:cNvPr id="3" name="Content Placeholder 2"/>
          <p:cNvSpPr>
            <a:spLocks noGrp="1"/>
          </p:cNvSpPr>
          <p:nvPr>
            <p:ph idx="1"/>
          </p:nvPr>
        </p:nvSpPr>
        <p:spPr>
          <a:xfrm>
            <a:off x="533400" y="1448811"/>
            <a:ext cx="8229600" cy="4525963"/>
          </a:xfrm>
        </p:spPr>
        <p:txBody>
          <a:bodyPr>
            <a:normAutofit/>
          </a:bodyPr>
          <a:lstStyle/>
          <a:p>
            <a:pPr>
              <a:spcBef>
                <a:spcPts val="0"/>
              </a:spcBef>
            </a:pPr>
            <a:r>
              <a:rPr lang="en-US" sz="1800" dirty="0" smtClean="0"/>
              <a:t>Initial costs </a:t>
            </a:r>
          </a:p>
          <a:p>
            <a:pPr lvl="1">
              <a:spcBef>
                <a:spcPts val="0"/>
              </a:spcBef>
            </a:pPr>
            <a:r>
              <a:rPr lang="en-US" sz="1800" dirty="0" smtClean="0"/>
              <a:t>Equipment (filters</a:t>
            </a:r>
            <a:r>
              <a:rPr lang="en-US" sz="1800" dirty="0"/>
              <a:t>, filtration system, spares filters, </a:t>
            </a:r>
            <a:r>
              <a:rPr lang="en-US" sz="1800" dirty="0" smtClean="0"/>
              <a:t>instrumentation)</a:t>
            </a:r>
            <a:endParaRPr lang="en-US" sz="1800" dirty="0"/>
          </a:p>
          <a:p>
            <a:pPr lvl="1">
              <a:spcBef>
                <a:spcPts val="0"/>
              </a:spcBef>
            </a:pPr>
            <a:r>
              <a:rPr lang="en-US" sz="1800" dirty="0" smtClean="0"/>
              <a:t>Installation </a:t>
            </a:r>
            <a:r>
              <a:rPr lang="en-US" sz="1800" dirty="0"/>
              <a:t>and commissioning </a:t>
            </a:r>
            <a:r>
              <a:rPr lang="en-US" sz="1800" dirty="0" smtClean="0"/>
              <a:t>(</a:t>
            </a:r>
            <a:r>
              <a:rPr lang="en-US" sz="1800" dirty="0"/>
              <a:t>labor, cost </a:t>
            </a:r>
            <a:r>
              <a:rPr lang="en-US" sz="1800" dirty="0" smtClean="0"/>
              <a:t>of installation equipment such as cranes)</a:t>
            </a:r>
            <a:endParaRPr lang="en-US" sz="1800" dirty="0"/>
          </a:p>
          <a:p>
            <a:pPr>
              <a:spcBef>
                <a:spcPts val="0"/>
              </a:spcBef>
            </a:pPr>
            <a:r>
              <a:rPr lang="en-US" sz="1800" dirty="0" smtClean="0"/>
              <a:t>Energy costs (pulse </a:t>
            </a:r>
            <a:r>
              <a:rPr lang="en-US" sz="1800" dirty="0"/>
              <a:t>system for self-cleaning filters</a:t>
            </a:r>
            <a:r>
              <a:rPr lang="en-US" sz="1800" dirty="0" smtClean="0"/>
              <a:t>)</a:t>
            </a:r>
            <a:endParaRPr lang="en-US" sz="1800" dirty="0"/>
          </a:p>
          <a:p>
            <a:pPr>
              <a:spcBef>
                <a:spcPts val="0"/>
              </a:spcBef>
            </a:pPr>
            <a:r>
              <a:rPr lang="en-US" sz="1800" dirty="0" smtClean="0"/>
              <a:t>Operating </a:t>
            </a:r>
            <a:r>
              <a:rPr lang="en-US" sz="1800" dirty="0"/>
              <a:t>costs (</a:t>
            </a:r>
            <a:r>
              <a:rPr lang="en-US" sz="1800" dirty="0" smtClean="0"/>
              <a:t>labor and inspections)</a:t>
            </a:r>
            <a:endParaRPr lang="en-US" sz="1800" dirty="0"/>
          </a:p>
          <a:p>
            <a:pPr>
              <a:spcBef>
                <a:spcPts val="0"/>
              </a:spcBef>
            </a:pPr>
            <a:r>
              <a:rPr lang="en-US" sz="1800" dirty="0" smtClean="0"/>
              <a:t>Maintenance costs (replacing </a:t>
            </a:r>
            <a:r>
              <a:rPr lang="en-US" sz="1800" dirty="0"/>
              <a:t>filters, </a:t>
            </a:r>
            <a:r>
              <a:rPr lang="en-US" sz="1800" dirty="0" smtClean="0"/>
              <a:t>repairs, and associated labor)</a:t>
            </a:r>
            <a:endParaRPr lang="en-US" sz="1800" dirty="0"/>
          </a:p>
          <a:p>
            <a:pPr>
              <a:spcBef>
                <a:spcPts val="0"/>
              </a:spcBef>
            </a:pPr>
            <a:r>
              <a:rPr lang="en-US" sz="1800" dirty="0" smtClean="0"/>
              <a:t>Downtime (to replace </a:t>
            </a:r>
            <a:r>
              <a:rPr lang="en-US" sz="1800" dirty="0"/>
              <a:t>filters, complete offline </a:t>
            </a:r>
            <a:r>
              <a:rPr lang="en-US" sz="1800" dirty="0" smtClean="0"/>
              <a:t>water washes</a:t>
            </a:r>
            <a:r>
              <a:rPr lang="en-US" sz="1800" dirty="0"/>
              <a:t>, anything outside of normal shutdowns </a:t>
            </a:r>
            <a:r>
              <a:rPr lang="en-US" sz="1800" dirty="0" smtClean="0"/>
              <a:t>for other </a:t>
            </a:r>
            <a:r>
              <a:rPr lang="en-US" sz="1800" dirty="0"/>
              <a:t>maintenance</a:t>
            </a:r>
            <a:r>
              <a:rPr lang="en-US" sz="1800" dirty="0" smtClean="0"/>
              <a:t>)</a:t>
            </a:r>
            <a:endParaRPr lang="en-US" sz="1800" dirty="0"/>
          </a:p>
          <a:p>
            <a:pPr>
              <a:spcBef>
                <a:spcPts val="0"/>
              </a:spcBef>
            </a:pPr>
            <a:r>
              <a:rPr lang="en-US" sz="1800" dirty="0" smtClean="0"/>
              <a:t>Gas </a:t>
            </a:r>
            <a:r>
              <a:rPr lang="en-US" sz="1800" dirty="0"/>
              <a:t>turbine effects (degradation, performance loss</a:t>
            </a:r>
            <a:r>
              <a:rPr lang="en-US" sz="1800" dirty="0" smtClean="0"/>
              <a:t>)</a:t>
            </a:r>
            <a:endParaRPr lang="en-US" sz="1800" dirty="0"/>
          </a:p>
          <a:p>
            <a:pPr>
              <a:spcBef>
                <a:spcPts val="0"/>
              </a:spcBef>
            </a:pPr>
            <a:r>
              <a:rPr lang="en-US" sz="1800" dirty="0" smtClean="0"/>
              <a:t>Decommissioning </a:t>
            </a:r>
            <a:r>
              <a:rPr lang="en-US" sz="1800" dirty="0"/>
              <a:t>and disposal (disposal of filters</a:t>
            </a:r>
            <a:r>
              <a:rPr lang="en-US" sz="1800" dirty="0" smtClean="0"/>
              <a:t>)</a:t>
            </a:r>
            <a:endParaRPr lang="en-US" sz="1800" dirty="0"/>
          </a:p>
        </p:txBody>
      </p:sp>
    </p:spTree>
    <p:extLst>
      <p:ext uri="{BB962C8B-B14F-4D97-AF65-F5344CB8AC3E}">
        <p14:creationId xmlns:p14="http://schemas.microsoft.com/office/powerpoint/2010/main" val="32264861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High Efficiency </a:t>
            </a:r>
            <a:r>
              <a:rPr lang="en-US" sz="2800" b="1" dirty="0"/>
              <a:t>S</a:t>
            </a:r>
            <a:r>
              <a:rPr lang="en-US" sz="2800" b="1" dirty="0" smtClean="0"/>
              <a:t>tatic Filter Design (Southwest)</a:t>
            </a:r>
            <a:endParaRPr lang="en-US" sz="2800" b="1" dirty="0"/>
          </a:p>
        </p:txBody>
      </p:sp>
      <p:sp>
        <p:nvSpPr>
          <p:cNvPr id="3" name="Content Placeholder 2"/>
          <p:cNvSpPr>
            <a:spLocks noGrp="1"/>
          </p:cNvSpPr>
          <p:nvPr>
            <p:ph idx="1"/>
          </p:nvPr>
        </p:nvSpPr>
        <p:spPr>
          <a:xfrm>
            <a:off x="533400" y="1295400"/>
            <a:ext cx="8229600" cy="4525963"/>
          </a:xfrm>
        </p:spPr>
        <p:txBody>
          <a:bodyPr>
            <a:normAutofit/>
          </a:bodyPr>
          <a:lstStyle/>
          <a:p>
            <a:pPr>
              <a:spcBef>
                <a:spcPts val="0"/>
              </a:spcBef>
            </a:pPr>
            <a:r>
              <a:rPr lang="en-US" sz="1800" dirty="0" smtClean="0"/>
              <a:t>There are many different constructions of high efficiency-type filters: </a:t>
            </a:r>
          </a:p>
          <a:p>
            <a:pPr lvl="1">
              <a:spcBef>
                <a:spcPts val="0"/>
              </a:spcBef>
            </a:pPr>
            <a:r>
              <a:rPr lang="en-US" sz="1800" dirty="0" smtClean="0"/>
              <a:t>rectangular, </a:t>
            </a:r>
          </a:p>
          <a:p>
            <a:pPr lvl="1">
              <a:spcBef>
                <a:spcPts val="0"/>
              </a:spcBef>
            </a:pPr>
            <a:r>
              <a:rPr lang="en-US" sz="1800" dirty="0" smtClean="0"/>
              <a:t>cylindrical/cartridge, </a:t>
            </a:r>
          </a:p>
          <a:p>
            <a:pPr lvl="1">
              <a:spcBef>
                <a:spcPts val="0"/>
              </a:spcBef>
            </a:pPr>
            <a:r>
              <a:rPr lang="en-US" sz="1800" dirty="0" smtClean="0"/>
              <a:t>bag filters</a:t>
            </a:r>
          </a:p>
          <a:p>
            <a:pPr lvl="1">
              <a:lnSpc>
                <a:spcPct val="110000"/>
              </a:lnSpc>
              <a:spcBef>
                <a:spcPts val="0"/>
              </a:spcBef>
            </a:pPr>
            <a:endParaRPr lang="en-US" sz="1000" dirty="0" smtClean="0"/>
          </a:p>
          <a:p>
            <a:pPr>
              <a:lnSpc>
                <a:spcPct val="110000"/>
              </a:lnSpc>
              <a:spcBef>
                <a:spcPts val="0"/>
              </a:spcBef>
            </a:pPr>
            <a:r>
              <a:rPr lang="en-US" sz="1800" dirty="0" smtClean="0"/>
              <a:t>Rectangular high efficiency filters are constructed by folding a continuous sheet of media into closely spaced pleats in a rectangular rigid frame.</a:t>
            </a:r>
          </a:p>
          <a:p>
            <a:pPr lvl="1">
              <a:lnSpc>
                <a:spcPct val="110000"/>
              </a:lnSpc>
              <a:spcBef>
                <a:spcPts val="0"/>
              </a:spcBef>
            </a:pPr>
            <a:r>
              <a:rPr lang="en-US" sz="1800" dirty="0" smtClean="0"/>
              <a:t>Rectangular filters are depth loaded; therefore, once they reach the maximum allowable pressure loss, they should be replaced.</a:t>
            </a:r>
          </a:p>
          <a:p>
            <a:pPr lvl="1">
              <a:lnSpc>
                <a:spcPct val="110000"/>
              </a:lnSpc>
              <a:spcBef>
                <a:spcPts val="0"/>
              </a:spcBef>
            </a:pPr>
            <a:endParaRPr lang="en-US" sz="1000" dirty="0" smtClean="0"/>
          </a:p>
          <a:p>
            <a:pPr>
              <a:lnSpc>
                <a:spcPct val="110000"/>
              </a:lnSpc>
              <a:spcBef>
                <a:spcPts val="0"/>
              </a:spcBef>
            </a:pPr>
            <a:r>
              <a:rPr lang="en-US" sz="1800" dirty="0"/>
              <a:t>Cartridge filters are also made up of closely spaced </a:t>
            </a:r>
            <a:r>
              <a:rPr lang="en-US" sz="1800" dirty="0" smtClean="0"/>
              <a:t>pleats, but in </a:t>
            </a:r>
            <a:r>
              <a:rPr lang="en-US" sz="1800" dirty="0"/>
              <a:t>a circular fashion </a:t>
            </a:r>
          </a:p>
          <a:p>
            <a:pPr lvl="1">
              <a:spcBef>
                <a:spcPts val="0"/>
              </a:spcBef>
            </a:pPr>
            <a:r>
              <a:rPr lang="en-US" sz="1800" dirty="0" smtClean="0"/>
              <a:t>Air </a:t>
            </a:r>
            <a:r>
              <a:rPr lang="en-US" sz="1800" dirty="0"/>
              <a:t>flows </a:t>
            </a:r>
            <a:r>
              <a:rPr lang="en-US" sz="1800" dirty="0" smtClean="0"/>
              <a:t>radially into </a:t>
            </a:r>
            <a:r>
              <a:rPr lang="en-US" sz="1800" dirty="0"/>
              <a:t>the </a:t>
            </a:r>
            <a:r>
              <a:rPr lang="en-US" sz="1800" dirty="0" smtClean="0"/>
              <a:t>cartridge </a:t>
            </a:r>
          </a:p>
          <a:p>
            <a:pPr lvl="1">
              <a:spcBef>
                <a:spcPts val="0"/>
              </a:spcBef>
            </a:pPr>
            <a:r>
              <a:rPr lang="en-US" sz="1800" dirty="0" smtClean="0"/>
              <a:t>They can be </a:t>
            </a:r>
            <a:r>
              <a:rPr lang="en-US" sz="1800" dirty="0"/>
              <a:t>installed in a horizontal </a:t>
            </a:r>
            <a:r>
              <a:rPr lang="en-US" sz="1800" dirty="0" smtClean="0"/>
              <a:t>or vertical </a:t>
            </a:r>
            <a:r>
              <a:rPr lang="en-US" sz="1800" dirty="0"/>
              <a:t>fashion (hanging downward</a:t>
            </a:r>
            <a:r>
              <a:rPr lang="en-US" sz="1800" dirty="0" smtClean="0"/>
              <a:t>)</a:t>
            </a:r>
          </a:p>
          <a:p>
            <a:pPr lvl="1">
              <a:spcBef>
                <a:spcPts val="0"/>
              </a:spcBef>
            </a:pPr>
            <a:r>
              <a:rPr lang="en-US" sz="1800" dirty="0" smtClean="0"/>
              <a:t>Cartridge filters can </a:t>
            </a:r>
            <a:r>
              <a:rPr lang="en-US" sz="1800" dirty="0"/>
              <a:t>be depth or surface loaded</a:t>
            </a:r>
            <a:endParaRPr lang="en-US" sz="1800" dirty="0" smtClean="0"/>
          </a:p>
          <a:p>
            <a:endParaRPr lang="en-US" dirty="0"/>
          </a:p>
        </p:txBody>
      </p:sp>
    </p:spTree>
    <p:extLst>
      <p:ext uri="{BB962C8B-B14F-4D97-AF65-F5344CB8AC3E}">
        <p14:creationId xmlns:p14="http://schemas.microsoft.com/office/powerpoint/2010/main" val="5666392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Self-Cleaning Cartridge Systems (Southwest)</a:t>
            </a:r>
            <a:endParaRPr lang="en-US" sz="2800" b="1" dirty="0"/>
          </a:p>
        </p:txBody>
      </p:sp>
      <p:sp>
        <p:nvSpPr>
          <p:cNvPr id="3" name="Content Placeholder 2"/>
          <p:cNvSpPr>
            <a:spLocks noGrp="1"/>
          </p:cNvSpPr>
          <p:nvPr>
            <p:ph idx="1"/>
          </p:nvPr>
        </p:nvSpPr>
        <p:spPr/>
        <p:txBody>
          <a:bodyPr>
            <a:normAutofit/>
          </a:bodyPr>
          <a:lstStyle/>
          <a:p>
            <a:pPr marL="0" indent="0">
              <a:spcBef>
                <a:spcPts val="0"/>
              </a:spcBef>
              <a:buNone/>
            </a:pPr>
            <a:r>
              <a:rPr lang="en-US" sz="1800" dirty="0" smtClean="0"/>
              <a:t>Self-cleaning systems operate </a:t>
            </a:r>
            <a:r>
              <a:rPr lang="en-US" sz="1800" dirty="0"/>
              <a:t>primarily with </a:t>
            </a:r>
            <a:r>
              <a:rPr lang="en-US" sz="1800" dirty="0" smtClean="0"/>
              <a:t>surface loaded high-efficiency </a:t>
            </a:r>
            <a:r>
              <a:rPr lang="en-US" sz="1800" dirty="0"/>
              <a:t>cartridge filters. </a:t>
            </a:r>
            <a:endParaRPr lang="en-US" sz="1800" dirty="0" smtClean="0"/>
          </a:p>
          <a:p>
            <a:pPr>
              <a:spcBef>
                <a:spcPts val="0"/>
              </a:spcBef>
            </a:pPr>
            <a:r>
              <a:rPr lang="en-US" sz="1800" dirty="0" smtClean="0"/>
              <a:t>Once </a:t>
            </a:r>
            <a:r>
              <a:rPr lang="en-US" sz="1800" dirty="0"/>
              <a:t>the pressure </a:t>
            </a:r>
            <a:r>
              <a:rPr lang="en-US" sz="1800" dirty="0" smtClean="0"/>
              <a:t>loss reaches </a:t>
            </a:r>
            <a:r>
              <a:rPr lang="en-US" sz="1800" dirty="0"/>
              <a:t>a </a:t>
            </a:r>
            <a:r>
              <a:rPr lang="en-US" sz="1800" dirty="0" smtClean="0"/>
              <a:t>pre-defined </a:t>
            </a:r>
            <a:r>
              <a:rPr lang="en-US" sz="1800" dirty="0"/>
              <a:t>level, the filter is cleaned with air pulses.</a:t>
            </a:r>
          </a:p>
          <a:p>
            <a:pPr>
              <a:spcBef>
                <a:spcPts val="0"/>
              </a:spcBef>
            </a:pPr>
            <a:r>
              <a:rPr lang="en-US" sz="1800" dirty="0"/>
              <a:t>The pressure of the air pulses ranges from 80 to 100 </a:t>
            </a:r>
            <a:r>
              <a:rPr lang="en-US" sz="1800" dirty="0" smtClean="0"/>
              <a:t>psig (5.5 </a:t>
            </a:r>
            <a:r>
              <a:rPr lang="en-US" sz="1800" dirty="0"/>
              <a:t>to 6.9 </a:t>
            </a:r>
            <a:r>
              <a:rPr lang="en-US" sz="1800" dirty="0" err="1"/>
              <a:t>barg</a:t>
            </a:r>
            <a:r>
              <a:rPr lang="en-US" sz="1800" dirty="0" smtClean="0"/>
              <a:t>).</a:t>
            </a:r>
          </a:p>
          <a:p>
            <a:pPr>
              <a:spcBef>
                <a:spcPts val="0"/>
              </a:spcBef>
            </a:pPr>
            <a:r>
              <a:rPr lang="en-US" sz="1800" dirty="0"/>
              <a:t>A</a:t>
            </a:r>
            <a:r>
              <a:rPr lang="en-US" sz="1800" dirty="0" smtClean="0"/>
              <a:t> </a:t>
            </a:r>
            <a:r>
              <a:rPr lang="en-US" sz="1800" dirty="0"/>
              <a:t>reverse jet of compressed air (or </a:t>
            </a:r>
            <a:r>
              <a:rPr lang="en-US" sz="1800" dirty="0" smtClean="0"/>
              <a:t>pulse) occurs </a:t>
            </a:r>
            <a:r>
              <a:rPr lang="en-US" sz="1800" dirty="0"/>
              <a:t>for a length of time between 100 and 200 </a:t>
            </a:r>
            <a:r>
              <a:rPr lang="en-US" sz="1800" dirty="0" smtClean="0"/>
              <a:t>milliseconds. </a:t>
            </a:r>
          </a:p>
          <a:p>
            <a:pPr>
              <a:spcBef>
                <a:spcPts val="0"/>
              </a:spcBef>
            </a:pPr>
            <a:r>
              <a:rPr lang="en-US" sz="1800" dirty="0" smtClean="0"/>
              <a:t>To avoid disturbing </a:t>
            </a:r>
            <a:r>
              <a:rPr lang="en-US" sz="1800" dirty="0"/>
              <a:t>the </a:t>
            </a:r>
            <a:r>
              <a:rPr lang="en-US" sz="1800" dirty="0" smtClean="0"/>
              <a:t>flow, </a:t>
            </a:r>
            <a:r>
              <a:rPr lang="en-US" sz="1800" dirty="0"/>
              <a:t>and to limit the need for compressed </a:t>
            </a:r>
            <a:r>
              <a:rPr lang="en-US" sz="1800" dirty="0" smtClean="0"/>
              <a:t>air, the </a:t>
            </a:r>
            <a:r>
              <a:rPr lang="en-US" sz="1800" dirty="0"/>
              <a:t>system typically only pulses 10 percent of the </a:t>
            </a:r>
            <a:r>
              <a:rPr lang="en-US" sz="1800" dirty="0" smtClean="0"/>
              <a:t>elements at </a:t>
            </a:r>
            <a:r>
              <a:rPr lang="en-US" sz="1800" dirty="0"/>
              <a:t>a given time</a:t>
            </a:r>
            <a:r>
              <a:rPr lang="en-US" sz="1800" dirty="0" smtClean="0"/>
              <a:t>.</a:t>
            </a:r>
          </a:p>
          <a:p>
            <a:pPr>
              <a:spcBef>
                <a:spcPts val="0"/>
              </a:spcBef>
            </a:pPr>
            <a:r>
              <a:rPr lang="en-US" sz="1800" dirty="0" smtClean="0"/>
              <a:t>With </a:t>
            </a:r>
            <a:r>
              <a:rPr lang="en-US" sz="1800" dirty="0"/>
              <a:t>this type of cleaning, the filter can </a:t>
            </a:r>
            <a:r>
              <a:rPr lang="en-US" sz="1800" dirty="0" smtClean="0"/>
              <a:t>be brought </a:t>
            </a:r>
            <a:r>
              <a:rPr lang="en-US" sz="1800" dirty="0"/>
              <a:t>back to near the original condition </a:t>
            </a:r>
          </a:p>
        </p:txBody>
      </p:sp>
    </p:spTree>
    <p:extLst>
      <p:ext uri="{BB962C8B-B14F-4D97-AF65-F5344CB8AC3E}">
        <p14:creationId xmlns:p14="http://schemas.microsoft.com/office/powerpoint/2010/main" val="14619688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Pulsing Prevents </a:t>
            </a:r>
            <a:r>
              <a:rPr lang="en-US" sz="2800" b="1" dirty="0"/>
              <a:t>P</a:t>
            </a:r>
            <a:r>
              <a:rPr lang="en-US" sz="2800" b="1" dirty="0" smtClean="0"/>
              <a:t>ressure Peaks (Gore)</a:t>
            </a:r>
            <a:endParaRPr lang="en-US" sz="2800" b="1" dirty="0"/>
          </a:p>
        </p:txBody>
      </p:sp>
      <p:pic>
        <p:nvPicPr>
          <p:cNvPr id="4" name="Content Placeholder 3"/>
          <p:cNvPicPr>
            <a:picLocks noGrp="1" noChangeAspect="1"/>
          </p:cNvPicPr>
          <p:nvPr>
            <p:ph idx="1"/>
          </p:nvPr>
        </p:nvPicPr>
        <p:blipFill>
          <a:blip r:embed="rId2"/>
          <a:stretch>
            <a:fillRect/>
          </a:stretch>
        </p:blipFill>
        <p:spPr>
          <a:xfrm>
            <a:off x="1549718" y="1295400"/>
            <a:ext cx="6044563" cy="4525963"/>
          </a:xfrm>
          <a:prstGeom prst="rect">
            <a:avLst/>
          </a:prstGeom>
        </p:spPr>
      </p:pic>
    </p:spTree>
    <p:extLst>
      <p:ext uri="{BB962C8B-B14F-4D97-AF65-F5344CB8AC3E}">
        <p14:creationId xmlns:p14="http://schemas.microsoft.com/office/powerpoint/2010/main" val="14108740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Pulsing Eliminates Off-line Washes (Gore)</a:t>
            </a:r>
            <a:endParaRPr lang="en-US" sz="2800" b="1" dirty="0"/>
          </a:p>
        </p:txBody>
      </p:sp>
      <p:pic>
        <p:nvPicPr>
          <p:cNvPr id="4" name="Content Placeholder 3"/>
          <p:cNvPicPr>
            <a:picLocks noGrp="1" noChangeAspect="1"/>
          </p:cNvPicPr>
          <p:nvPr>
            <p:ph idx="1"/>
          </p:nvPr>
        </p:nvPicPr>
        <p:blipFill>
          <a:blip r:embed="rId2"/>
          <a:stretch>
            <a:fillRect/>
          </a:stretch>
        </p:blipFill>
        <p:spPr>
          <a:xfrm>
            <a:off x="1549718" y="1600200"/>
            <a:ext cx="6044563" cy="4525963"/>
          </a:xfrm>
          <a:prstGeom prst="rect">
            <a:avLst/>
          </a:prstGeom>
        </p:spPr>
      </p:pic>
    </p:spTree>
    <p:extLst>
      <p:ext uri="{BB962C8B-B14F-4D97-AF65-F5344CB8AC3E}">
        <p14:creationId xmlns:p14="http://schemas.microsoft.com/office/powerpoint/2010/main" val="7092076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108414"/>
            <a:ext cx="8229600" cy="1143000"/>
          </a:xfrm>
        </p:spPr>
        <p:txBody>
          <a:bodyPr>
            <a:normAutofit/>
          </a:bodyPr>
          <a:lstStyle/>
          <a:p>
            <a:r>
              <a:rPr lang="en-US" sz="3100" b="1" dirty="0" smtClean="0"/>
              <a:t>Static vs. Pulse Filter Options (GE)</a:t>
            </a:r>
            <a:endParaRPr lang="en-US" dirty="0"/>
          </a:p>
        </p:txBody>
      </p:sp>
      <p:pic>
        <p:nvPicPr>
          <p:cNvPr id="4" name="Content Placeholder 3"/>
          <p:cNvPicPr>
            <a:picLocks noGrp="1" noChangeAspect="1"/>
          </p:cNvPicPr>
          <p:nvPr>
            <p:ph idx="1"/>
          </p:nvPr>
        </p:nvPicPr>
        <p:blipFill>
          <a:blip r:embed="rId2"/>
          <a:stretch>
            <a:fillRect/>
          </a:stretch>
        </p:blipFill>
        <p:spPr>
          <a:xfrm>
            <a:off x="387927" y="1066800"/>
            <a:ext cx="8229600" cy="3689814"/>
          </a:xfrm>
          <a:prstGeom prst="rect">
            <a:avLst/>
          </a:prstGeom>
        </p:spPr>
      </p:pic>
      <p:sp>
        <p:nvSpPr>
          <p:cNvPr id="5" name="TextBox 4"/>
          <p:cNvSpPr txBox="1"/>
          <p:nvPr/>
        </p:nvSpPr>
        <p:spPr>
          <a:xfrm>
            <a:off x="1143000" y="4876800"/>
            <a:ext cx="2008755" cy="923330"/>
          </a:xfrm>
          <a:prstGeom prst="rect">
            <a:avLst/>
          </a:prstGeom>
          <a:noFill/>
        </p:spPr>
        <p:txBody>
          <a:bodyPr wrap="none" rtlCol="0">
            <a:spAutoFit/>
          </a:bodyPr>
          <a:lstStyle/>
          <a:p>
            <a:r>
              <a:rPr lang="en-US" dirty="0" smtClean="0"/>
              <a:t>+  (Most </a:t>
            </a:r>
            <a:r>
              <a:rPr lang="en-US" dirty="0"/>
              <a:t>favorable) </a:t>
            </a:r>
            <a:endParaRPr lang="en-US" dirty="0" smtClean="0"/>
          </a:p>
          <a:p>
            <a:r>
              <a:rPr lang="en-US" dirty="0" smtClean="0"/>
              <a:t>0  (Unbiased</a:t>
            </a:r>
            <a:r>
              <a:rPr lang="en-US" dirty="0"/>
              <a:t>) </a:t>
            </a:r>
            <a:endParaRPr lang="en-US" dirty="0" smtClean="0"/>
          </a:p>
          <a:p>
            <a:r>
              <a:rPr lang="en-US" dirty="0" smtClean="0"/>
              <a:t>–  (Least </a:t>
            </a:r>
            <a:r>
              <a:rPr lang="en-US" dirty="0"/>
              <a:t>favorable)</a:t>
            </a:r>
          </a:p>
        </p:txBody>
      </p:sp>
    </p:spTree>
    <p:extLst>
      <p:ext uri="{BB962C8B-B14F-4D97-AF65-F5344CB8AC3E}">
        <p14:creationId xmlns:p14="http://schemas.microsoft.com/office/powerpoint/2010/main" val="17497079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systems</a:t>
            </a:r>
            <a:endParaRPr lang="en-US" dirty="0"/>
          </a:p>
        </p:txBody>
      </p:sp>
      <p:sp>
        <p:nvSpPr>
          <p:cNvPr id="3" name="Content Placeholder 2"/>
          <p:cNvSpPr>
            <a:spLocks noGrp="1"/>
          </p:cNvSpPr>
          <p:nvPr>
            <p:ph idx="1"/>
          </p:nvPr>
        </p:nvSpPr>
        <p:spPr>
          <a:xfrm>
            <a:off x="457200" y="1600200"/>
            <a:ext cx="3429000" cy="4525963"/>
          </a:xfrm>
        </p:spPr>
        <p:txBody>
          <a:bodyPr/>
          <a:lstStyle/>
          <a:p>
            <a:r>
              <a:rPr lang="en-US" dirty="0" smtClean="0"/>
              <a:t>Multi stage designs</a:t>
            </a:r>
          </a:p>
          <a:p>
            <a:r>
              <a:rPr lang="en-US" dirty="0" smtClean="0"/>
              <a:t>Pre filter options</a:t>
            </a:r>
          </a:p>
          <a:p>
            <a:endParaRPr lang="en-US" dirty="0"/>
          </a:p>
        </p:txBody>
      </p:sp>
      <p:pic>
        <p:nvPicPr>
          <p:cNvPr id="4" name="Picture 3"/>
          <p:cNvPicPr>
            <a:picLocks noChangeAspect="1"/>
          </p:cNvPicPr>
          <p:nvPr/>
        </p:nvPicPr>
        <p:blipFill>
          <a:blip r:embed="rId2"/>
          <a:stretch>
            <a:fillRect/>
          </a:stretch>
        </p:blipFill>
        <p:spPr>
          <a:xfrm>
            <a:off x="4267200" y="1540806"/>
            <a:ext cx="4334141" cy="4095178"/>
          </a:xfrm>
          <a:prstGeom prst="rect">
            <a:avLst/>
          </a:prstGeom>
        </p:spPr>
      </p:pic>
    </p:spTree>
    <p:extLst>
      <p:ext uri="{BB962C8B-B14F-4D97-AF65-F5344CB8AC3E}">
        <p14:creationId xmlns:p14="http://schemas.microsoft.com/office/powerpoint/2010/main" val="2933826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5451"/>
          <a:stretch/>
        </p:blipFill>
        <p:spPr>
          <a:xfrm>
            <a:off x="1981200" y="914400"/>
            <a:ext cx="5638800" cy="5330822"/>
          </a:xfrm>
          <a:prstGeom prst="rect">
            <a:avLst/>
          </a:prstGeom>
        </p:spPr>
      </p:pic>
    </p:spTree>
    <p:extLst>
      <p:ext uri="{BB962C8B-B14F-4D97-AF65-F5344CB8AC3E}">
        <p14:creationId xmlns:p14="http://schemas.microsoft.com/office/powerpoint/2010/main" val="4141900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152400"/>
            <a:ext cx="8229600" cy="1143000"/>
          </a:xfrm>
        </p:spPr>
        <p:txBody>
          <a:bodyPr>
            <a:noAutofit/>
          </a:bodyPr>
          <a:lstStyle/>
          <a:p>
            <a:r>
              <a:rPr lang="en-US" sz="2800" b="1" dirty="0" smtClean="0">
                <a:solidFill>
                  <a:srgbClr val="FF0000"/>
                </a:solidFill>
              </a:rPr>
              <a:t>III.  Filter Choices #3 - Multi-stage Designs</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96952423"/>
              </p:ext>
            </p:extLst>
          </p:nvPr>
        </p:nvGraphicFramePr>
        <p:xfrm>
          <a:off x="381000" y="1295400"/>
          <a:ext cx="8321040" cy="4958080"/>
        </p:xfrm>
        <a:graphic>
          <a:graphicData uri="http://schemas.openxmlformats.org/drawingml/2006/table">
            <a:tbl>
              <a:tblPr firstRow="1" bandRow="1">
                <a:tableStyleId>{5C22544A-7EE6-4342-B048-85BDC9FD1C3A}</a:tableStyleId>
              </a:tblPr>
              <a:tblGrid>
                <a:gridCol w="2103120"/>
                <a:gridCol w="1402080"/>
                <a:gridCol w="4815840"/>
              </a:tblGrid>
              <a:tr h="370840">
                <a:tc>
                  <a:txBody>
                    <a:bodyPr/>
                    <a:lstStyle/>
                    <a:p>
                      <a:r>
                        <a:rPr lang="en-US" sz="1800" dirty="0" smtClean="0">
                          <a:latin typeface="+mj-lt"/>
                        </a:rPr>
                        <a:t>Subject</a:t>
                      </a:r>
                      <a:endParaRPr lang="en-US" sz="1800" dirty="0">
                        <a:latin typeface="+mj-lt"/>
                      </a:endParaRPr>
                    </a:p>
                  </a:txBody>
                  <a:tcPr/>
                </a:tc>
                <a:tc>
                  <a:txBody>
                    <a:bodyPr/>
                    <a:lstStyle/>
                    <a:p>
                      <a:r>
                        <a:rPr lang="en-US" sz="1800" dirty="0" smtClean="0">
                          <a:latin typeface="+mj-lt"/>
                        </a:rPr>
                        <a:t>Slide Contributor</a:t>
                      </a:r>
                      <a:endParaRPr lang="en-US" sz="1800" dirty="0">
                        <a:latin typeface="+mj-lt"/>
                      </a:endParaRPr>
                    </a:p>
                  </a:txBody>
                  <a:tcPr/>
                </a:tc>
                <a:tc>
                  <a:txBody>
                    <a:bodyPr/>
                    <a:lstStyle/>
                    <a:p>
                      <a:r>
                        <a:rPr lang="en-US" sz="1800" dirty="0" smtClean="0">
                          <a:latin typeface="+mj-lt"/>
                        </a:rPr>
                        <a:t>Relevant decision</a:t>
                      </a:r>
                      <a:endParaRPr lang="en-US" sz="1800" dirty="0">
                        <a:latin typeface="+mj-lt"/>
                      </a:endParaRPr>
                    </a:p>
                  </a:txBody>
                  <a:tcPr/>
                </a:tc>
              </a:tr>
              <a:tr h="370840">
                <a:tc>
                  <a:txBody>
                    <a:bodyPr/>
                    <a:lstStyle/>
                    <a:p>
                      <a:r>
                        <a:rPr lang="en-US" dirty="0" smtClean="0"/>
                        <a:t>Multi-stage Designs</a:t>
                      </a:r>
                      <a:endParaRPr lang="en-US" dirty="0"/>
                    </a:p>
                  </a:txBody>
                  <a:tcPr/>
                </a:tc>
                <a:tc>
                  <a:txBody>
                    <a:bodyPr/>
                    <a:lstStyle/>
                    <a:p>
                      <a:r>
                        <a:rPr lang="en-US" dirty="0" smtClean="0"/>
                        <a:t>Southwest</a:t>
                      </a:r>
                      <a:endParaRPr lang="en-US" dirty="0"/>
                    </a:p>
                  </a:txBody>
                  <a:tcPr/>
                </a:tc>
                <a:tc>
                  <a:txBody>
                    <a:bodyPr/>
                    <a:lstStyle/>
                    <a:p>
                      <a:r>
                        <a:rPr lang="en-US" sz="1700" b="1" dirty="0" smtClean="0">
                          <a:solidFill>
                            <a:schemeClr val="accent5"/>
                          </a:solidFill>
                          <a:latin typeface="+mj-lt"/>
                        </a:rPr>
                        <a:t>Will more than one type of filter be required?</a:t>
                      </a:r>
                      <a:endParaRPr lang="en-US" sz="1700" b="1" dirty="0">
                        <a:solidFill>
                          <a:schemeClr val="accent5"/>
                        </a:solidFill>
                        <a:latin typeface="+mj-lt"/>
                      </a:endParaRPr>
                    </a:p>
                  </a:txBody>
                  <a:tcPr/>
                </a:tc>
              </a:tr>
              <a:tr h="370840">
                <a:tc>
                  <a:txBody>
                    <a:bodyPr/>
                    <a:lstStyle/>
                    <a:p>
                      <a:r>
                        <a:rPr lang="en-US" dirty="0" smtClean="0"/>
                        <a:t>Pre-filter</a:t>
                      </a:r>
                      <a:r>
                        <a:rPr lang="en-US" baseline="0" dirty="0" smtClean="0"/>
                        <a:t> Options</a:t>
                      </a:r>
                      <a:endParaRPr lang="en-US" dirty="0"/>
                    </a:p>
                  </a:txBody>
                  <a:tcPr/>
                </a:tc>
                <a:tc>
                  <a:txBody>
                    <a:bodyPr/>
                    <a:lstStyle/>
                    <a:p>
                      <a:r>
                        <a:rPr lang="en-US" dirty="0" smtClean="0"/>
                        <a:t>AAF</a:t>
                      </a:r>
                      <a:endParaRPr lang="en-US" dirty="0"/>
                    </a:p>
                  </a:txBody>
                  <a:tcPr/>
                </a:tc>
                <a:tc>
                  <a:txBody>
                    <a:bodyPr/>
                    <a:lstStyle/>
                    <a:p>
                      <a:r>
                        <a:rPr lang="en-US" sz="1700" b="1" dirty="0" smtClean="0">
                          <a:solidFill>
                            <a:schemeClr val="accent5"/>
                          </a:solidFill>
                          <a:latin typeface="+mj-lt"/>
                        </a:rPr>
                        <a:t>Why</a:t>
                      </a:r>
                      <a:r>
                        <a:rPr lang="en-US" sz="1700" b="1" baseline="0" dirty="0" smtClean="0">
                          <a:solidFill>
                            <a:schemeClr val="accent5"/>
                          </a:solidFill>
                          <a:latin typeface="+mj-lt"/>
                        </a:rPr>
                        <a:t> should pre-filters be used?</a:t>
                      </a:r>
                      <a:endParaRPr lang="en-US" sz="1700" b="1" dirty="0">
                        <a:solidFill>
                          <a:schemeClr val="accent5"/>
                        </a:solidFill>
                        <a:latin typeface="+mj-lt"/>
                      </a:endParaRPr>
                    </a:p>
                  </a:txBody>
                  <a:tcPr/>
                </a:tc>
              </a:tr>
              <a:tr h="370840">
                <a:tc>
                  <a:txBody>
                    <a:bodyPr/>
                    <a:lstStyle/>
                    <a:p>
                      <a:r>
                        <a:rPr lang="en-US" dirty="0" smtClean="0"/>
                        <a:t>Pre-filter</a:t>
                      </a:r>
                      <a:r>
                        <a:rPr lang="en-US" baseline="0" dirty="0" smtClean="0"/>
                        <a:t> Options </a:t>
                      </a:r>
                      <a:endParaRPr lang="en-US" dirty="0"/>
                    </a:p>
                  </a:txBody>
                  <a:tcPr/>
                </a:tc>
                <a:tc>
                  <a:txBody>
                    <a:bodyPr/>
                    <a:lstStyle/>
                    <a:p>
                      <a:r>
                        <a:rPr lang="en-US" dirty="0" smtClean="0"/>
                        <a:t>AAF</a:t>
                      </a:r>
                      <a:endParaRPr lang="en-US" dirty="0"/>
                    </a:p>
                  </a:txBody>
                  <a:tcPr/>
                </a:tc>
                <a:tc>
                  <a:txBody>
                    <a:bodyPr/>
                    <a:lstStyle/>
                    <a:p>
                      <a:r>
                        <a:rPr lang="en-US" sz="1700" b="1" dirty="0" smtClean="0">
                          <a:solidFill>
                            <a:schemeClr val="accent5"/>
                          </a:solidFill>
                          <a:latin typeface="+mj-lt"/>
                        </a:rPr>
                        <a:t>Which option is best and when?</a:t>
                      </a:r>
                      <a:endParaRPr lang="en-US" sz="1700" b="1" dirty="0">
                        <a:solidFill>
                          <a:schemeClr val="accent5"/>
                        </a:solidFill>
                        <a:latin typeface="+mj-lt"/>
                      </a:endParaRPr>
                    </a:p>
                  </a:txBody>
                  <a:tcPr/>
                </a:tc>
              </a:tr>
              <a:tr h="370840">
                <a:tc>
                  <a:txBody>
                    <a:bodyPr/>
                    <a:lstStyle/>
                    <a:p>
                      <a:r>
                        <a:rPr lang="en-US" dirty="0" smtClean="0"/>
                        <a:t>Cartridge/Pre-filter</a:t>
                      </a:r>
                      <a:endParaRPr lang="en-US" dirty="0"/>
                    </a:p>
                  </a:txBody>
                  <a:tcPr/>
                </a:tc>
                <a:tc>
                  <a:txBody>
                    <a:bodyPr/>
                    <a:lstStyle/>
                    <a:p>
                      <a:r>
                        <a:rPr lang="en-US" dirty="0" smtClean="0"/>
                        <a:t>Gore</a:t>
                      </a:r>
                      <a:endParaRPr lang="en-US" dirty="0"/>
                    </a:p>
                  </a:txBody>
                  <a:tcPr/>
                </a:tc>
                <a:tc>
                  <a:txBody>
                    <a:bodyPr/>
                    <a:lstStyle/>
                    <a:p>
                      <a:r>
                        <a:rPr lang="en-US" sz="1700" b="1" dirty="0" smtClean="0">
                          <a:solidFill>
                            <a:schemeClr val="accent5"/>
                          </a:solidFill>
                          <a:latin typeface="+mj-lt"/>
                        </a:rPr>
                        <a:t>Gore offers a cartridge filter with an</a:t>
                      </a:r>
                      <a:r>
                        <a:rPr lang="en-US" sz="1700" b="1" baseline="0" dirty="0" smtClean="0">
                          <a:solidFill>
                            <a:schemeClr val="accent5"/>
                          </a:solidFill>
                          <a:latin typeface="+mj-lt"/>
                        </a:rPr>
                        <a:t> integral pre-filter.</a:t>
                      </a:r>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bl>
          </a:graphicData>
        </a:graphic>
      </p:graphicFrame>
    </p:spTree>
    <p:extLst>
      <p:ext uri="{BB962C8B-B14F-4D97-AF65-F5344CB8AC3E}">
        <p14:creationId xmlns:p14="http://schemas.microsoft.com/office/powerpoint/2010/main" val="1193917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Multi-Stage Filtration Systems (Southwest)</a:t>
            </a:r>
            <a:endParaRPr lang="en-US" sz="2800" b="1" dirty="0"/>
          </a:p>
        </p:txBody>
      </p:sp>
      <p:sp>
        <p:nvSpPr>
          <p:cNvPr id="3" name="Content Placeholder 2"/>
          <p:cNvSpPr>
            <a:spLocks noGrp="1"/>
          </p:cNvSpPr>
          <p:nvPr>
            <p:ph idx="1"/>
          </p:nvPr>
        </p:nvSpPr>
        <p:spPr>
          <a:xfrm>
            <a:off x="457200" y="1417638"/>
            <a:ext cx="8229600" cy="4525963"/>
          </a:xfrm>
        </p:spPr>
        <p:txBody>
          <a:bodyPr>
            <a:normAutofit/>
          </a:bodyPr>
          <a:lstStyle/>
          <a:p>
            <a:pPr marL="0" indent="0">
              <a:spcBef>
                <a:spcPts val="0"/>
              </a:spcBef>
              <a:buNone/>
            </a:pPr>
            <a:r>
              <a:rPr lang="en-US" sz="1800" dirty="0"/>
              <a:t>Any gas turbine application </a:t>
            </a:r>
            <a:r>
              <a:rPr lang="en-US" sz="1800" dirty="0" smtClean="0"/>
              <a:t>typically needs more </a:t>
            </a:r>
            <a:r>
              <a:rPr lang="en-US" sz="1800" dirty="0"/>
              <a:t>than one type of filter, and there are no “</a:t>
            </a:r>
            <a:r>
              <a:rPr lang="en-US" sz="1800" dirty="0" smtClean="0"/>
              <a:t>universal filters</a:t>
            </a:r>
            <a:r>
              <a:rPr lang="en-US" sz="1800" dirty="0"/>
              <a:t>” that will serve all needs</a:t>
            </a:r>
            <a:r>
              <a:rPr lang="en-US" sz="1800" dirty="0" smtClean="0"/>
              <a:t>.  So, two-stage or three-stage </a:t>
            </a:r>
            <a:r>
              <a:rPr lang="en-US" sz="1800" dirty="0"/>
              <a:t>filtration systems </a:t>
            </a:r>
            <a:r>
              <a:rPr lang="en-US" sz="1800" dirty="0" smtClean="0"/>
              <a:t>are typically </a:t>
            </a:r>
            <a:r>
              <a:rPr lang="en-US" sz="1800" dirty="0"/>
              <a:t>used. </a:t>
            </a:r>
            <a:endParaRPr lang="en-US" sz="1800" dirty="0" smtClean="0"/>
          </a:p>
          <a:p>
            <a:pPr>
              <a:spcBef>
                <a:spcPts val="0"/>
              </a:spcBef>
            </a:pPr>
            <a:r>
              <a:rPr lang="en-US" sz="1800" dirty="0" smtClean="0"/>
              <a:t>A weather </a:t>
            </a:r>
            <a:r>
              <a:rPr lang="en-US" sz="1800" dirty="0"/>
              <a:t>louver can be used first to </a:t>
            </a:r>
            <a:r>
              <a:rPr lang="en-US" sz="1800" dirty="0" smtClean="0"/>
              <a:t>remove erosive contaminants</a:t>
            </a:r>
            <a:r>
              <a:rPr lang="en-US" sz="1800" dirty="0"/>
              <a:t>, </a:t>
            </a:r>
            <a:r>
              <a:rPr lang="en-US" sz="1800" dirty="0" smtClean="0"/>
              <a:t>rain </a:t>
            </a:r>
            <a:r>
              <a:rPr lang="en-US" sz="1800" dirty="0"/>
              <a:t>and snow. </a:t>
            </a:r>
            <a:endParaRPr lang="en-US" sz="1800" dirty="0" smtClean="0"/>
          </a:p>
          <a:p>
            <a:pPr>
              <a:spcBef>
                <a:spcPts val="0"/>
              </a:spcBef>
            </a:pPr>
            <a:r>
              <a:rPr lang="en-US" sz="1800" dirty="0" smtClean="0"/>
              <a:t>The </a:t>
            </a:r>
            <a:r>
              <a:rPr lang="en-US" sz="1800" dirty="0"/>
              <a:t>second </a:t>
            </a:r>
            <a:r>
              <a:rPr lang="en-US" sz="1800" dirty="0" smtClean="0"/>
              <a:t>stage may </a:t>
            </a:r>
            <a:r>
              <a:rPr lang="en-US" sz="1800" dirty="0"/>
              <a:t>be a </a:t>
            </a:r>
            <a:r>
              <a:rPr lang="en-US" sz="1800" dirty="0" smtClean="0"/>
              <a:t>low to medium performance pre-filter </a:t>
            </a:r>
            <a:r>
              <a:rPr lang="en-US" sz="1800" dirty="0"/>
              <a:t>selected for the type of </a:t>
            </a:r>
            <a:r>
              <a:rPr lang="en-US" sz="1800" dirty="0" smtClean="0"/>
              <a:t>finer sized particles present, </a:t>
            </a:r>
            <a:r>
              <a:rPr lang="en-US" sz="1800" dirty="0"/>
              <a:t>or a </a:t>
            </a:r>
            <a:r>
              <a:rPr lang="en-US" sz="1800" dirty="0" err="1"/>
              <a:t>coalescer</a:t>
            </a:r>
            <a:r>
              <a:rPr lang="en-US" sz="1800" dirty="0"/>
              <a:t> to remove liquids. </a:t>
            </a:r>
            <a:endParaRPr lang="en-US" sz="1800" dirty="0" smtClean="0"/>
          </a:p>
          <a:p>
            <a:pPr>
              <a:spcBef>
                <a:spcPts val="0"/>
              </a:spcBef>
            </a:pPr>
            <a:r>
              <a:rPr lang="en-US" sz="1800" dirty="0" smtClean="0"/>
              <a:t>The</a:t>
            </a:r>
            <a:r>
              <a:rPr lang="en-US" sz="1800" dirty="0"/>
              <a:t> </a:t>
            </a:r>
            <a:r>
              <a:rPr lang="en-US" sz="1800" dirty="0" smtClean="0"/>
              <a:t>third stage </a:t>
            </a:r>
            <a:r>
              <a:rPr lang="en-US" sz="1800" dirty="0"/>
              <a:t>is usually a high-performance filter to </a:t>
            </a:r>
            <a:r>
              <a:rPr lang="en-US" sz="1800" dirty="0" smtClean="0"/>
              <a:t>remove smaller </a:t>
            </a:r>
            <a:r>
              <a:rPr lang="en-US" sz="1800" dirty="0"/>
              <a:t>particles less than 2 </a:t>
            </a:r>
            <a:r>
              <a:rPr lang="en-US" sz="1800" dirty="0" smtClean="0"/>
              <a:t>µm </a:t>
            </a:r>
            <a:r>
              <a:rPr lang="en-US" sz="1800" dirty="0"/>
              <a:t>in size from the air</a:t>
            </a:r>
            <a:r>
              <a:rPr lang="en-US" sz="1800" dirty="0" smtClean="0"/>
              <a:t>.</a:t>
            </a:r>
          </a:p>
          <a:p>
            <a:pPr>
              <a:spcBef>
                <a:spcPts val="0"/>
              </a:spcBef>
            </a:pPr>
            <a:r>
              <a:rPr lang="en-US" sz="1800" dirty="0" smtClean="0"/>
              <a:t>The arrangement will very based on site specific environmental considerations.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343400"/>
            <a:ext cx="7669634" cy="1254154"/>
          </a:xfrm>
          <a:prstGeom prst="rect">
            <a:avLst/>
          </a:prstGeom>
        </p:spPr>
      </p:pic>
    </p:spTree>
    <p:extLst>
      <p:ext uri="{BB962C8B-B14F-4D97-AF65-F5344CB8AC3E}">
        <p14:creationId xmlns:p14="http://schemas.microsoft.com/office/powerpoint/2010/main" val="33048020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Pre-filter Options (AAF)</a:t>
            </a:r>
            <a:endParaRPr lang="en-US" sz="2800" b="1" dirty="0"/>
          </a:p>
        </p:txBody>
      </p:sp>
      <p:sp>
        <p:nvSpPr>
          <p:cNvPr id="3" name="Content Placeholder 2"/>
          <p:cNvSpPr>
            <a:spLocks noGrp="1"/>
          </p:cNvSpPr>
          <p:nvPr>
            <p:ph idx="1"/>
          </p:nvPr>
        </p:nvSpPr>
        <p:spPr>
          <a:xfrm>
            <a:off x="457200" y="1417638"/>
            <a:ext cx="8229600" cy="4525963"/>
          </a:xfrm>
        </p:spPr>
        <p:txBody>
          <a:bodyPr>
            <a:noAutofit/>
          </a:bodyPr>
          <a:lstStyle/>
          <a:p>
            <a:pPr marL="0" indent="0">
              <a:spcBef>
                <a:spcPts val="0"/>
              </a:spcBef>
              <a:buNone/>
            </a:pPr>
            <a:r>
              <a:rPr lang="en-US" sz="1800" dirty="0" smtClean="0"/>
              <a:t>If </a:t>
            </a:r>
            <a:r>
              <a:rPr lang="en-US" sz="1800" dirty="0"/>
              <a:t>a one-stage high efficiency filter is used, </a:t>
            </a:r>
            <a:r>
              <a:rPr lang="en-US" sz="1800" dirty="0" smtClean="0"/>
              <a:t>the build-up </a:t>
            </a:r>
            <a:r>
              <a:rPr lang="en-US" sz="1800" dirty="0"/>
              <a:t>of large and small solid particles can quickly </a:t>
            </a:r>
            <a:r>
              <a:rPr lang="en-US" sz="1800" dirty="0" smtClean="0"/>
              <a:t>lead to </a:t>
            </a:r>
            <a:r>
              <a:rPr lang="en-US" sz="1800" dirty="0"/>
              <a:t>increased pressure loss and filter loading</a:t>
            </a:r>
            <a:r>
              <a:rPr lang="en-US" sz="1800" dirty="0" smtClean="0"/>
              <a:t>.</a:t>
            </a:r>
          </a:p>
          <a:p>
            <a:pPr marL="0" indent="0">
              <a:spcBef>
                <a:spcPts val="0"/>
              </a:spcBef>
              <a:buNone/>
            </a:pPr>
            <a:endParaRPr lang="en-US" sz="1000" dirty="0"/>
          </a:p>
          <a:p>
            <a:pPr marL="0" indent="0">
              <a:spcBef>
                <a:spcPts val="0"/>
              </a:spcBef>
              <a:buNone/>
            </a:pPr>
            <a:r>
              <a:rPr lang="en-US" sz="1800" dirty="0" smtClean="0"/>
              <a:t>Pre-filters are used </a:t>
            </a:r>
            <a:r>
              <a:rPr lang="en-US" sz="1800" dirty="0"/>
              <a:t>to increase the life of the downstream high </a:t>
            </a:r>
            <a:r>
              <a:rPr lang="en-US" sz="1800" dirty="0" smtClean="0"/>
              <a:t>efficiency filter </a:t>
            </a:r>
            <a:r>
              <a:rPr lang="en-US" sz="1800" dirty="0"/>
              <a:t>by capturing the larger solid particles. </a:t>
            </a:r>
            <a:endParaRPr lang="en-US" sz="1800" dirty="0" smtClean="0"/>
          </a:p>
          <a:p>
            <a:pPr>
              <a:spcBef>
                <a:spcPts val="0"/>
              </a:spcBef>
            </a:pPr>
            <a:r>
              <a:rPr lang="en-US" sz="1800" dirty="0" smtClean="0"/>
              <a:t>Therefore</a:t>
            </a:r>
            <a:r>
              <a:rPr lang="en-US" sz="1800" dirty="0"/>
              <a:t>, </a:t>
            </a:r>
            <a:r>
              <a:rPr lang="en-US" sz="1800" dirty="0" smtClean="0"/>
              <a:t>the high </a:t>
            </a:r>
            <a:r>
              <a:rPr lang="en-US" sz="1800" dirty="0"/>
              <a:t>efficiency filter only has to remove the smaller </a:t>
            </a:r>
            <a:r>
              <a:rPr lang="en-US" sz="1800" dirty="0" smtClean="0"/>
              <a:t>particles from </a:t>
            </a:r>
            <a:r>
              <a:rPr lang="en-US" sz="1800" dirty="0"/>
              <a:t>the air stream which increases the filter life</a:t>
            </a:r>
            <a:r>
              <a:rPr lang="en-US" sz="1800" dirty="0" smtClean="0"/>
              <a:t>.</a:t>
            </a:r>
          </a:p>
          <a:p>
            <a:pPr>
              <a:spcBef>
                <a:spcPts val="0"/>
              </a:spcBef>
            </a:pPr>
            <a:endParaRPr lang="en-US" sz="1000" dirty="0" smtClean="0"/>
          </a:p>
          <a:p>
            <a:pPr marL="0" indent="0">
              <a:spcBef>
                <a:spcPts val="0"/>
              </a:spcBef>
              <a:buNone/>
            </a:pPr>
            <a:r>
              <a:rPr lang="en-US" sz="1800" dirty="0" smtClean="0"/>
              <a:t>Pre-filters normally </a:t>
            </a:r>
            <a:r>
              <a:rPr lang="en-US" sz="1800" dirty="0"/>
              <a:t>capture solid particles greater than 10 </a:t>
            </a:r>
            <a:r>
              <a:rPr lang="en-US" sz="1800" i="1" dirty="0" err="1"/>
              <a:t>μ</a:t>
            </a:r>
            <a:r>
              <a:rPr lang="en-US" sz="1800" dirty="0" err="1"/>
              <a:t>m</a:t>
            </a:r>
            <a:r>
              <a:rPr lang="en-US" sz="1800" dirty="0"/>
              <a:t>, but </a:t>
            </a:r>
            <a:r>
              <a:rPr lang="en-US" sz="1800" dirty="0" smtClean="0"/>
              <a:t>some pre-filters </a:t>
            </a:r>
            <a:r>
              <a:rPr lang="en-US" sz="1800" dirty="0"/>
              <a:t>will also capture the solid particles in the 2 </a:t>
            </a:r>
            <a:r>
              <a:rPr lang="en-US" sz="1800" dirty="0" smtClean="0"/>
              <a:t>to 5 </a:t>
            </a:r>
            <a:r>
              <a:rPr lang="en-US" sz="1800" i="1" dirty="0" err="1" smtClean="0"/>
              <a:t>μ</a:t>
            </a:r>
            <a:r>
              <a:rPr lang="en-US" sz="1800" dirty="0" err="1" smtClean="0"/>
              <a:t>m</a:t>
            </a:r>
            <a:r>
              <a:rPr lang="en-US" sz="1800" dirty="0" smtClean="0"/>
              <a:t> size range.</a:t>
            </a:r>
          </a:p>
          <a:p>
            <a:pPr>
              <a:spcBef>
                <a:spcPts val="0"/>
              </a:spcBef>
            </a:pPr>
            <a:r>
              <a:rPr lang="en-US" sz="1800" dirty="0" smtClean="0"/>
              <a:t>These </a:t>
            </a:r>
            <a:r>
              <a:rPr lang="en-US" sz="1800" dirty="0"/>
              <a:t>filters usually consist of large </a:t>
            </a:r>
            <a:r>
              <a:rPr lang="en-US" sz="1800" dirty="0" smtClean="0"/>
              <a:t>diameter synthetic </a:t>
            </a:r>
            <a:r>
              <a:rPr lang="en-US" sz="1800" dirty="0"/>
              <a:t>fiber in a disposable frame </a:t>
            </a:r>
            <a:r>
              <a:rPr lang="en-US" sz="1800" dirty="0" smtClean="0"/>
              <a:t>structure.</a:t>
            </a:r>
          </a:p>
          <a:p>
            <a:pPr>
              <a:spcBef>
                <a:spcPts val="0"/>
              </a:spcBef>
            </a:pPr>
            <a:endParaRPr lang="en-US" sz="1000" dirty="0" smtClean="0"/>
          </a:p>
          <a:p>
            <a:pPr marL="0" indent="0">
              <a:spcBef>
                <a:spcPts val="0"/>
              </a:spcBef>
              <a:buNone/>
            </a:pPr>
            <a:r>
              <a:rPr lang="en-US" sz="1800" dirty="0"/>
              <a:t>Bag filters </a:t>
            </a:r>
            <a:r>
              <a:rPr lang="en-US" sz="1800" dirty="0" smtClean="0"/>
              <a:t>are also </a:t>
            </a:r>
            <a:r>
              <a:rPr lang="en-US" sz="1800" dirty="0"/>
              <a:t>commonly used for </a:t>
            </a:r>
            <a:r>
              <a:rPr lang="en-US" sz="1800" dirty="0" smtClean="0"/>
              <a:t>pre-filters</a:t>
            </a:r>
            <a:r>
              <a:rPr lang="en-US" sz="1800" dirty="0"/>
              <a:t>. </a:t>
            </a:r>
            <a:r>
              <a:rPr lang="en-US" sz="1800" dirty="0" smtClean="0"/>
              <a:t> These </a:t>
            </a:r>
            <a:r>
              <a:rPr lang="en-US" sz="1800" dirty="0"/>
              <a:t>offer higher </a:t>
            </a:r>
            <a:r>
              <a:rPr lang="en-US" sz="1800" dirty="0" smtClean="0"/>
              <a:t>surface area </a:t>
            </a:r>
            <a:r>
              <a:rPr lang="en-US" sz="1800" dirty="0"/>
              <a:t>that reduces the pressure loss across the </a:t>
            </a:r>
            <a:r>
              <a:rPr lang="en-US" sz="1800" dirty="0" smtClean="0"/>
              <a:t>filter.</a:t>
            </a:r>
            <a:endParaRPr lang="en-US" sz="1800" dirty="0"/>
          </a:p>
        </p:txBody>
      </p:sp>
    </p:spTree>
    <p:extLst>
      <p:ext uri="{BB962C8B-B14F-4D97-AF65-F5344CB8AC3E}">
        <p14:creationId xmlns:p14="http://schemas.microsoft.com/office/powerpoint/2010/main" val="35060682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smtClean="0"/>
              <a:t>Pre-filter options – Which, where? (AAF)</a:t>
            </a:r>
            <a:endParaRPr lang="en-US" sz="2800" b="1" dirty="0"/>
          </a:p>
        </p:txBody>
      </p:sp>
      <p:sp>
        <p:nvSpPr>
          <p:cNvPr id="8" name="Text Placeholder 7"/>
          <p:cNvSpPr>
            <a:spLocks noGrp="1"/>
          </p:cNvSpPr>
          <p:nvPr>
            <p:ph type="body" idx="1"/>
          </p:nvPr>
        </p:nvSpPr>
        <p:spPr/>
        <p:txBody>
          <a:bodyPr>
            <a:normAutofit/>
          </a:bodyPr>
          <a:lstStyle/>
          <a:p>
            <a:r>
              <a:rPr lang="en-US" sz="2200" dirty="0" smtClean="0"/>
              <a:t>Panel -</a:t>
            </a:r>
            <a:r>
              <a:rPr lang="en-US" sz="2200" b="0" dirty="0" smtClean="0"/>
              <a:t> </a:t>
            </a:r>
            <a:r>
              <a:rPr lang="en-US" sz="2200" b="0" dirty="0" err="1"/>
              <a:t>AmAir</a:t>
            </a:r>
            <a:r>
              <a:rPr lang="en-US" sz="2200" b="0" dirty="0"/>
              <a:t> 300GT</a:t>
            </a:r>
            <a:endParaRPr lang="en-US" sz="2200" dirty="0"/>
          </a:p>
        </p:txBody>
      </p:sp>
      <p:sp>
        <p:nvSpPr>
          <p:cNvPr id="10" name="Text Placeholder 9"/>
          <p:cNvSpPr>
            <a:spLocks noGrp="1"/>
          </p:cNvSpPr>
          <p:nvPr>
            <p:ph type="body" sz="quarter" idx="3"/>
          </p:nvPr>
        </p:nvSpPr>
        <p:spPr/>
        <p:txBody>
          <a:bodyPr>
            <a:normAutofit/>
          </a:bodyPr>
          <a:lstStyle/>
          <a:p>
            <a:r>
              <a:rPr lang="en-US" sz="2200" dirty="0" smtClean="0"/>
              <a:t>Bag-V Bank</a:t>
            </a:r>
            <a:endParaRPr lang="en-US" sz="2200" dirty="0"/>
          </a:p>
        </p:txBody>
      </p:sp>
      <p:pic>
        <p:nvPicPr>
          <p:cNvPr id="3080" name="Picture 8" descr="http://img.directindustry.com/images_di/photo-g/v-bank-filter-gas-turbines-28707-2780387.jpg"/>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45025" y="2356794"/>
            <a:ext cx="4041775" cy="35874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aafintl.com/Products/Gas%20Turbine%20Products/Filters/Static%20Prefilters/~/media/product%20media/images/power%20and%20industrial/amair_300gt%20jpg.ashx"/>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1650" y="2174875"/>
            <a:ext cx="3951288" cy="395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4374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smtClean="0"/>
              <a:t>Cartridges with Integral Pre-filters (Gore)</a:t>
            </a:r>
            <a:endParaRPr lang="en-US" sz="2800" b="1" dirty="0"/>
          </a:p>
        </p:txBody>
      </p:sp>
      <p:pic>
        <p:nvPicPr>
          <p:cNvPr id="9" name="Content Placeholder 8"/>
          <p:cNvPicPr>
            <a:picLocks noGrp="1" noChangeAspect="1"/>
          </p:cNvPicPr>
          <p:nvPr>
            <p:ph idx="1"/>
          </p:nvPr>
        </p:nvPicPr>
        <p:blipFill>
          <a:blip r:embed="rId2"/>
          <a:stretch>
            <a:fillRect/>
          </a:stretch>
        </p:blipFill>
        <p:spPr>
          <a:xfrm>
            <a:off x="1549718" y="1295400"/>
            <a:ext cx="6044563" cy="4525963"/>
          </a:xfrm>
          <a:prstGeom prst="rect">
            <a:avLst/>
          </a:prstGeom>
        </p:spPr>
      </p:pic>
    </p:spTree>
    <p:extLst>
      <p:ext uri="{BB962C8B-B14F-4D97-AF65-F5344CB8AC3E}">
        <p14:creationId xmlns:p14="http://schemas.microsoft.com/office/powerpoint/2010/main" val="3628720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152400"/>
            <a:ext cx="8229600" cy="1143000"/>
          </a:xfrm>
        </p:spPr>
        <p:txBody>
          <a:bodyPr>
            <a:noAutofit/>
          </a:bodyPr>
          <a:lstStyle/>
          <a:p>
            <a:r>
              <a:rPr lang="en-US" sz="2800" b="1" dirty="0" smtClean="0">
                <a:solidFill>
                  <a:srgbClr val="FF0000"/>
                </a:solidFill>
              </a:rPr>
              <a:t>III.  Filter Choices #4 - Decision Diagrams</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86262882"/>
              </p:ext>
            </p:extLst>
          </p:nvPr>
        </p:nvGraphicFramePr>
        <p:xfrm>
          <a:off x="381000" y="1295400"/>
          <a:ext cx="8321040" cy="5430520"/>
        </p:xfrm>
        <a:graphic>
          <a:graphicData uri="http://schemas.openxmlformats.org/drawingml/2006/table">
            <a:tbl>
              <a:tblPr firstRow="1" bandRow="1">
                <a:tableStyleId>{5C22544A-7EE6-4342-B048-85BDC9FD1C3A}</a:tableStyleId>
              </a:tblPr>
              <a:tblGrid>
                <a:gridCol w="2103120"/>
                <a:gridCol w="1402080"/>
                <a:gridCol w="4815840"/>
              </a:tblGrid>
              <a:tr h="370840">
                <a:tc>
                  <a:txBody>
                    <a:bodyPr/>
                    <a:lstStyle/>
                    <a:p>
                      <a:r>
                        <a:rPr lang="en-US" sz="1800" dirty="0" smtClean="0">
                          <a:latin typeface="+mj-lt"/>
                        </a:rPr>
                        <a:t>Subject</a:t>
                      </a:r>
                      <a:endParaRPr lang="en-US" sz="1800" dirty="0">
                        <a:latin typeface="+mj-lt"/>
                      </a:endParaRPr>
                    </a:p>
                  </a:txBody>
                  <a:tcPr/>
                </a:tc>
                <a:tc>
                  <a:txBody>
                    <a:bodyPr/>
                    <a:lstStyle/>
                    <a:p>
                      <a:r>
                        <a:rPr lang="en-US" sz="1800" dirty="0" smtClean="0">
                          <a:latin typeface="+mj-lt"/>
                        </a:rPr>
                        <a:t>Slide Contributor</a:t>
                      </a:r>
                      <a:endParaRPr lang="en-US" sz="1800" dirty="0">
                        <a:latin typeface="+mj-lt"/>
                      </a:endParaRPr>
                    </a:p>
                  </a:txBody>
                  <a:tcPr/>
                </a:tc>
                <a:tc>
                  <a:txBody>
                    <a:bodyPr/>
                    <a:lstStyle/>
                    <a:p>
                      <a:r>
                        <a:rPr lang="en-US" sz="1800" dirty="0" smtClean="0">
                          <a:latin typeface="+mj-lt"/>
                        </a:rPr>
                        <a:t>Relevant decision</a:t>
                      </a:r>
                      <a:endParaRPr lang="en-US" sz="1800" dirty="0">
                        <a:latin typeface="+mj-lt"/>
                      </a:endParaRPr>
                    </a:p>
                  </a:txBody>
                  <a:tcPr/>
                </a:tc>
              </a:tr>
              <a:tr h="370840">
                <a:tc>
                  <a:txBody>
                    <a:bodyPr/>
                    <a:lstStyle/>
                    <a:p>
                      <a:r>
                        <a:rPr lang="en-US" dirty="0" smtClean="0"/>
                        <a:t>Filter Options</a:t>
                      </a:r>
                      <a:endParaRPr lang="en-US" dirty="0"/>
                    </a:p>
                  </a:txBody>
                  <a:tcPr/>
                </a:tc>
                <a:tc>
                  <a:txBody>
                    <a:bodyPr/>
                    <a:lstStyle/>
                    <a:p>
                      <a:r>
                        <a:rPr lang="en-US" dirty="0" smtClean="0"/>
                        <a:t>Ahlstrom</a:t>
                      </a:r>
                      <a:endParaRPr lang="en-US" dirty="0"/>
                    </a:p>
                  </a:txBody>
                  <a:tcPr/>
                </a:tc>
                <a:tc>
                  <a:txBody>
                    <a:bodyPr/>
                    <a:lstStyle/>
                    <a:p>
                      <a:r>
                        <a:rPr lang="en-US" sz="1700" b="1" dirty="0" smtClean="0">
                          <a:solidFill>
                            <a:schemeClr val="accent5"/>
                          </a:solidFill>
                          <a:latin typeface="+mj-lt"/>
                        </a:rPr>
                        <a:t>What filter options are available?</a:t>
                      </a:r>
                      <a:endParaRPr lang="en-US" sz="1700" b="1" dirty="0">
                        <a:solidFill>
                          <a:schemeClr val="accent5"/>
                        </a:solidFill>
                        <a:latin typeface="+mj-lt"/>
                      </a:endParaRPr>
                    </a:p>
                  </a:txBody>
                  <a:tcPr/>
                </a:tc>
              </a:tr>
              <a:tr h="370840">
                <a:tc>
                  <a:txBody>
                    <a:bodyPr/>
                    <a:lstStyle/>
                    <a:p>
                      <a:r>
                        <a:rPr lang="en-US" dirty="0" smtClean="0"/>
                        <a:t>Selection</a:t>
                      </a:r>
                      <a:r>
                        <a:rPr lang="en-US" baseline="0" dirty="0" smtClean="0"/>
                        <a:t> Based on Operating Conditions</a:t>
                      </a:r>
                      <a:endParaRPr lang="en-US" dirty="0"/>
                    </a:p>
                  </a:txBody>
                  <a:tcPr/>
                </a:tc>
                <a:tc>
                  <a:txBody>
                    <a:bodyPr/>
                    <a:lstStyle/>
                    <a:p>
                      <a:r>
                        <a:rPr lang="en-US" dirty="0" smtClean="0"/>
                        <a:t>GE</a:t>
                      </a:r>
                      <a:endParaRPr lang="en-US" dirty="0"/>
                    </a:p>
                  </a:txBody>
                  <a:tcPr/>
                </a:tc>
                <a:tc>
                  <a:txBody>
                    <a:bodyPr/>
                    <a:lstStyle/>
                    <a:p>
                      <a:r>
                        <a:rPr lang="en-US" sz="1700" b="1" dirty="0" smtClean="0">
                          <a:solidFill>
                            <a:schemeClr val="accent5"/>
                          </a:solidFill>
                          <a:latin typeface="+mj-lt"/>
                        </a:rPr>
                        <a:t>What filter should be selected</a:t>
                      </a:r>
                      <a:r>
                        <a:rPr lang="en-US" sz="1700" b="1" baseline="0" dirty="0" smtClean="0">
                          <a:solidFill>
                            <a:schemeClr val="accent5"/>
                          </a:solidFill>
                          <a:latin typeface="+mj-lt"/>
                        </a:rPr>
                        <a:t> based on dust loading, remoteness of operation and other conditions?</a:t>
                      </a:r>
                      <a:endParaRPr lang="en-US" sz="1700" b="1" dirty="0">
                        <a:solidFill>
                          <a:schemeClr val="accent5"/>
                        </a:solidFill>
                        <a:latin typeface="+mj-lt"/>
                      </a:endParaRPr>
                    </a:p>
                  </a:txBody>
                  <a:tcPr/>
                </a:tc>
              </a:tr>
              <a:tr h="370840">
                <a:tc>
                  <a:txBody>
                    <a:bodyPr/>
                    <a:lstStyle/>
                    <a:p>
                      <a:r>
                        <a:rPr lang="en-US" dirty="0" smtClean="0"/>
                        <a:t>Selection</a:t>
                      </a:r>
                      <a:r>
                        <a:rPr lang="en-US" baseline="0" dirty="0" smtClean="0"/>
                        <a:t> Based on Environment</a:t>
                      </a:r>
                      <a:endParaRPr lang="en-US" dirty="0"/>
                    </a:p>
                  </a:txBody>
                  <a:tcPr/>
                </a:tc>
                <a:tc>
                  <a:txBody>
                    <a:bodyPr/>
                    <a:lstStyle/>
                    <a:p>
                      <a:r>
                        <a:rPr lang="en-US" dirty="0" smtClean="0"/>
                        <a:t>GE</a:t>
                      </a:r>
                      <a:endParaRPr lang="en-US" dirty="0"/>
                    </a:p>
                  </a:txBody>
                  <a:tcPr/>
                </a:tc>
                <a:tc>
                  <a:txBody>
                    <a:bodyPr/>
                    <a:lstStyle/>
                    <a:p>
                      <a:r>
                        <a:rPr lang="en-US" sz="1700" b="1" dirty="0" smtClean="0">
                          <a:solidFill>
                            <a:schemeClr val="accent5"/>
                          </a:solidFill>
                          <a:latin typeface="+mj-lt"/>
                        </a:rPr>
                        <a:t>What filter systems are recommended for each type of environment?</a:t>
                      </a:r>
                      <a:endParaRPr lang="en-US" sz="1700" b="1" dirty="0">
                        <a:solidFill>
                          <a:schemeClr val="accent5"/>
                        </a:solidFill>
                        <a:latin typeface="+mj-lt"/>
                      </a:endParaRPr>
                    </a:p>
                  </a:txBody>
                  <a:tcPr/>
                </a:tc>
              </a:tr>
              <a:tr h="370840">
                <a:tc>
                  <a:txBody>
                    <a:bodyPr/>
                    <a:lstStyle/>
                    <a:p>
                      <a:r>
                        <a:rPr lang="en-US" dirty="0" smtClean="0"/>
                        <a:t>Selection Based on Environment</a:t>
                      </a:r>
                      <a:endParaRPr lang="en-US" dirty="0"/>
                    </a:p>
                  </a:txBody>
                  <a:tcPr/>
                </a:tc>
                <a:tc>
                  <a:txBody>
                    <a:bodyPr/>
                    <a:lstStyle/>
                    <a:p>
                      <a:r>
                        <a:rPr lang="en-US" dirty="0" smtClean="0"/>
                        <a:t>GEA</a:t>
                      </a:r>
                      <a:endParaRPr lang="en-US" dirty="0"/>
                    </a:p>
                  </a:txBody>
                  <a:tcPr/>
                </a:tc>
                <a:tc>
                  <a:txBody>
                    <a:bodyPr/>
                    <a:lstStyle/>
                    <a:p>
                      <a:r>
                        <a:rPr lang="en-US" sz="1700" b="1" dirty="0" smtClean="0">
                          <a:solidFill>
                            <a:schemeClr val="accent5"/>
                          </a:solidFill>
                          <a:latin typeface="+mj-lt"/>
                        </a:rPr>
                        <a:t>What filter systems are recommended</a:t>
                      </a:r>
                      <a:r>
                        <a:rPr lang="en-US" sz="1700" b="1" baseline="0" dirty="0" smtClean="0">
                          <a:solidFill>
                            <a:schemeClr val="accent5"/>
                          </a:solidFill>
                          <a:latin typeface="+mj-lt"/>
                        </a:rPr>
                        <a:t> for each type of environment?</a:t>
                      </a:r>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r h="370840">
                <a:tc>
                  <a:txBody>
                    <a:bodyPr/>
                    <a:lstStyle/>
                    <a:p>
                      <a:endParaRPr lang="en-US" dirty="0"/>
                    </a:p>
                  </a:txBody>
                  <a:tcPr/>
                </a:tc>
                <a:tc>
                  <a:txBody>
                    <a:bodyPr/>
                    <a:lstStyle/>
                    <a:p>
                      <a:endParaRPr lang="en-US" dirty="0"/>
                    </a:p>
                  </a:txBody>
                  <a:tcPr/>
                </a:tc>
                <a:tc>
                  <a:txBody>
                    <a:bodyPr/>
                    <a:lstStyle/>
                    <a:p>
                      <a:endParaRPr lang="en-US" sz="1700" b="1" dirty="0">
                        <a:solidFill>
                          <a:schemeClr val="accent5"/>
                        </a:solidFill>
                        <a:latin typeface="+mj-lt"/>
                      </a:endParaRPr>
                    </a:p>
                  </a:txBody>
                  <a:tcPr/>
                </a:tc>
              </a:tr>
            </a:tbl>
          </a:graphicData>
        </a:graphic>
      </p:graphicFrame>
    </p:spTree>
    <p:extLst>
      <p:ext uri="{BB962C8B-B14F-4D97-AF65-F5344CB8AC3E}">
        <p14:creationId xmlns:p14="http://schemas.microsoft.com/office/powerpoint/2010/main" val="111991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49718" y="1600200"/>
            <a:ext cx="6044563" cy="4525963"/>
          </a:xfrm>
          <a:prstGeom prst="rect">
            <a:avLst/>
          </a:prstGeom>
        </p:spPr>
      </p:pic>
    </p:spTree>
    <p:extLst>
      <p:ext uri="{BB962C8B-B14F-4D97-AF65-F5344CB8AC3E}">
        <p14:creationId xmlns:p14="http://schemas.microsoft.com/office/powerpoint/2010/main" val="33385112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49718" y="1600200"/>
            <a:ext cx="6044563" cy="4525963"/>
          </a:xfrm>
          <a:prstGeom prst="rect">
            <a:avLst/>
          </a:prstGeom>
        </p:spPr>
      </p:pic>
    </p:spTree>
    <p:extLst>
      <p:ext uri="{BB962C8B-B14F-4D97-AF65-F5344CB8AC3E}">
        <p14:creationId xmlns:p14="http://schemas.microsoft.com/office/powerpoint/2010/main" val="51037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152400"/>
            <a:ext cx="8229600" cy="1143000"/>
          </a:xfrm>
        </p:spPr>
        <p:txBody>
          <a:bodyPr>
            <a:normAutofit/>
          </a:bodyPr>
          <a:lstStyle/>
          <a:p>
            <a:r>
              <a:rPr lang="en-US" sz="2800" b="1" dirty="0" smtClean="0"/>
              <a:t>Filter Options (Ahlstrom) </a:t>
            </a:r>
            <a:endParaRPr lang="en-US" sz="2800" b="1" dirty="0"/>
          </a:p>
        </p:txBody>
      </p:sp>
      <p:pic>
        <p:nvPicPr>
          <p:cNvPr id="4" name="Content Placeholder 3"/>
          <p:cNvPicPr>
            <a:picLocks noGrp="1" noChangeAspect="1"/>
          </p:cNvPicPr>
          <p:nvPr>
            <p:ph idx="1"/>
          </p:nvPr>
        </p:nvPicPr>
        <p:blipFill>
          <a:blip r:embed="rId2"/>
          <a:stretch>
            <a:fillRect/>
          </a:stretch>
        </p:blipFill>
        <p:spPr>
          <a:xfrm>
            <a:off x="198687" y="1447800"/>
            <a:ext cx="8746621" cy="4085589"/>
          </a:xfrm>
          <a:prstGeom prst="rect">
            <a:avLst/>
          </a:prstGeom>
        </p:spPr>
      </p:pic>
    </p:spTree>
    <p:extLst>
      <p:ext uri="{BB962C8B-B14F-4D97-AF65-F5344CB8AC3E}">
        <p14:creationId xmlns:p14="http://schemas.microsoft.com/office/powerpoint/2010/main" val="16796113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Filter Recommendations </a:t>
            </a:r>
            <a:br>
              <a:rPr lang="en-US" sz="2800" b="1" dirty="0"/>
            </a:br>
            <a:r>
              <a:rPr lang="en-US" sz="2800" b="1" dirty="0" smtClean="0"/>
              <a:t>Based on Operating Conditions (GE</a:t>
            </a:r>
            <a:r>
              <a:rPr lang="en-US" sz="2800" b="1" dirty="0"/>
              <a:t>)</a:t>
            </a:r>
            <a:endParaRPr lang="en-US" sz="2800" dirty="0"/>
          </a:p>
        </p:txBody>
      </p:sp>
      <p:pic>
        <p:nvPicPr>
          <p:cNvPr id="4" name="Content Placeholder 3"/>
          <p:cNvPicPr>
            <a:picLocks noGrp="1" noChangeAspect="1"/>
          </p:cNvPicPr>
          <p:nvPr>
            <p:ph idx="1"/>
          </p:nvPr>
        </p:nvPicPr>
        <p:blipFill>
          <a:blip r:embed="rId2"/>
          <a:stretch>
            <a:fillRect/>
          </a:stretch>
        </p:blipFill>
        <p:spPr>
          <a:xfrm>
            <a:off x="-76200" y="1600200"/>
            <a:ext cx="8763000" cy="4419734"/>
          </a:xfrm>
          <a:prstGeom prst="rect">
            <a:avLst/>
          </a:prstGeom>
        </p:spPr>
      </p:pic>
    </p:spTree>
    <p:extLst>
      <p:ext uri="{BB962C8B-B14F-4D97-AF65-F5344CB8AC3E}">
        <p14:creationId xmlns:p14="http://schemas.microsoft.com/office/powerpoint/2010/main" val="889689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Factors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Regulatory</a:t>
            </a:r>
          </a:p>
          <a:p>
            <a:r>
              <a:rPr lang="en-US" dirty="0" smtClean="0"/>
              <a:t>U.S</a:t>
            </a:r>
          </a:p>
          <a:p>
            <a:r>
              <a:rPr lang="en-US" dirty="0" smtClean="0"/>
              <a:t>EU</a:t>
            </a:r>
          </a:p>
          <a:p>
            <a:r>
              <a:rPr lang="en-US" dirty="0" smtClean="0"/>
              <a:t>China</a:t>
            </a:r>
          </a:p>
          <a:p>
            <a:r>
              <a:rPr lang="en-US" dirty="0" smtClean="0"/>
              <a:t>Other</a:t>
            </a:r>
          </a:p>
          <a:p>
            <a:pPr marL="0" indent="0">
              <a:buNone/>
            </a:pPr>
            <a:r>
              <a:rPr lang="en-US" dirty="0" smtClean="0"/>
              <a:t>Economic</a:t>
            </a:r>
          </a:p>
          <a:p>
            <a:r>
              <a:rPr lang="en-US" dirty="0" smtClean="0"/>
              <a:t>Macro</a:t>
            </a:r>
          </a:p>
          <a:p>
            <a:r>
              <a:rPr lang="en-US" dirty="0" smtClean="0"/>
              <a:t>Micro </a:t>
            </a:r>
          </a:p>
          <a:p>
            <a:pPr lvl="1"/>
            <a:r>
              <a:rPr lang="en-US" dirty="0" smtClean="0"/>
              <a:t>Plant life</a:t>
            </a:r>
          </a:p>
          <a:p>
            <a:pPr lvl="1"/>
            <a:r>
              <a:rPr lang="en-US" dirty="0" smtClean="0"/>
              <a:t>Parasitic power cost</a:t>
            </a:r>
          </a:p>
          <a:p>
            <a:endParaRPr lang="en-US"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4114800" y="1666885"/>
            <a:ext cx="4271281" cy="4035783"/>
          </a:xfrm>
          <a:prstGeom prst="rect">
            <a:avLst/>
          </a:prstGeom>
        </p:spPr>
      </p:pic>
    </p:spTree>
    <p:extLst>
      <p:ext uri="{BB962C8B-B14F-4D97-AF65-F5344CB8AC3E}">
        <p14:creationId xmlns:p14="http://schemas.microsoft.com/office/powerpoint/2010/main" val="418905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Filter </a:t>
            </a:r>
            <a:r>
              <a:rPr lang="en-US" sz="2800" b="1" dirty="0"/>
              <a:t>R</a:t>
            </a:r>
            <a:r>
              <a:rPr lang="en-US" sz="2800" b="1" dirty="0" smtClean="0"/>
              <a:t>ecommendations </a:t>
            </a:r>
            <a:br>
              <a:rPr lang="en-US" sz="2800" b="1" dirty="0" smtClean="0"/>
            </a:br>
            <a:r>
              <a:rPr lang="en-US" sz="2800" b="1" dirty="0" smtClean="0"/>
              <a:t>Depending on Environment (GE)</a:t>
            </a:r>
            <a:endParaRPr lang="en-US" sz="2800" b="1" dirty="0"/>
          </a:p>
        </p:txBody>
      </p:sp>
      <p:pic>
        <p:nvPicPr>
          <p:cNvPr id="4" name="Content Placeholder 3"/>
          <p:cNvPicPr>
            <a:picLocks noGrp="1" noChangeAspect="1"/>
          </p:cNvPicPr>
          <p:nvPr>
            <p:ph idx="1"/>
          </p:nvPr>
        </p:nvPicPr>
        <p:blipFill>
          <a:blip r:embed="rId2"/>
          <a:stretch>
            <a:fillRect/>
          </a:stretch>
        </p:blipFill>
        <p:spPr>
          <a:xfrm>
            <a:off x="130628" y="1295400"/>
            <a:ext cx="8882743" cy="5181600"/>
          </a:xfrm>
          <a:prstGeom prst="rect">
            <a:avLst/>
          </a:prstGeom>
        </p:spPr>
      </p:pic>
    </p:spTree>
    <p:extLst>
      <p:ext uri="{BB962C8B-B14F-4D97-AF65-F5344CB8AC3E}">
        <p14:creationId xmlns:p14="http://schemas.microsoft.com/office/powerpoint/2010/main" val="3828654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441" y="0"/>
            <a:ext cx="7561118" cy="6832853"/>
          </a:xfrm>
        </p:spPr>
      </p:pic>
      <p:sp>
        <p:nvSpPr>
          <p:cNvPr id="7" name="TextBox 6"/>
          <p:cNvSpPr txBox="1"/>
          <p:nvPr/>
        </p:nvSpPr>
        <p:spPr>
          <a:xfrm>
            <a:off x="3045556" y="76200"/>
            <a:ext cx="3052888" cy="769441"/>
          </a:xfrm>
          <a:prstGeom prst="rect">
            <a:avLst/>
          </a:prstGeom>
          <a:noFill/>
        </p:spPr>
        <p:txBody>
          <a:bodyPr wrap="none" rtlCol="0">
            <a:spAutoFit/>
          </a:bodyPr>
          <a:lstStyle/>
          <a:p>
            <a:pPr algn="ctr"/>
            <a:r>
              <a:rPr lang="en-US" sz="2200" b="1" dirty="0" smtClean="0"/>
              <a:t>Selection Criteria </a:t>
            </a:r>
          </a:p>
          <a:p>
            <a:pPr algn="ctr"/>
            <a:r>
              <a:rPr lang="en-US" sz="2200" b="1" dirty="0" smtClean="0"/>
              <a:t>for Intake Systems (GEA)</a:t>
            </a:r>
            <a:endParaRPr lang="en-US" sz="2200" b="1" dirty="0"/>
          </a:p>
        </p:txBody>
      </p:sp>
    </p:spTree>
    <p:extLst>
      <p:ext uri="{BB962C8B-B14F-4D97-AF65-F5344CB8AC3E}">
        <p14:creationId xmlns:p14="http://schemas.microsoft.com/office/powerpoint/2010/main" val="13331811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b="1" dirty="0" smtClean="0">
                <a:solidFill>
                  <a:srgbClr val="0070C0"/>
                </a:solidFill>
              </a:rPr>
              <a:t>Decision Route – Filter Choices</a:t>
            </a:r>
            <a:endParaRPr lang="en-US" sz="2800" b="1" dirty="0">
              <a:solidFill>
                <a:srgbClr val="0070C0"/>
              </a:solidFill>
            </a:endParaRPr>
          </a:p>
        </p:txBody>
      </p:sp>
      <p:sp>
        <p:nvSpPr>
          <p:cNvPr id="5" name="Text Placeholder 4"/>
          <p:cNvSpPr>
            <a:spLocks noGrp="1"/>
          </p:cNvSpPr>
          <p:nvPr>
            <p:ph type="body" idx="1"/>
          </p:nvPr>
        </p:nvSpPr>
        <p:spPr/>
        <p:txBody>
          <a:bodyPr>
            <a:normAutofit/>
          </a:bodyPr>
          <a:lstStyle/>
          <a:p>
            <a:r>
              <a:rPr lang="en-US" sz="2200" dirty="0" smtClean="0"/>
              <a:t>Webinars (Protected)</a:t>
            </a:r>
            <a:endParaRPr lang="en-US" sz="2200" dirty="0"/>
          </a:p>
        </p:txBody>
      </p:sp>
      <p:graphicFrame>
        <p:nvGraphicFramePr>
          <p:cNvPr id="12" name="Content Placeholder 11"/>
          <p:cNvGraphicFramePr>
            <a:graphicFrameLocks noGrp="1"/>
          </p:cNvGraphicFramePr>
          <p:nvPr>
            <p:ph sz="half" idx="2"/>
            <p:extLst/>
          </p:nvPr>
        </p:nvGraphicFramePr>
        <p:xfrm>
          <a:off x="457200" y="2174875"/>
          <a:ext cx="3657600" cy="3495040"/>
        </p:xfrm>
        <a:graphic>
          <a:graphicData uri="http://schemas.openxmlformats.org/drawingml/2006/table">
            <a:tbl>
              <a:tblPr firstRow="1" bandRow="1">
                <a:tableStyleId>{5C22544A-7EE6-4342-B048-85BDC9FD1C3A}</a:tableStyleId>
              </a:tblPr>
              <a:tblGrid>
                <a:gridCol w="1371600"/>
                <a:gridCol w="2286000"/>
              </a:tblGrid>
              <a:tr h="370840">
                <a:tc>
                  <a:txBody>
                    <a:bodyPr/>
                    <a:lstStyle/>
                    <a:p>
                      <a:r>
                        <a:rPr lang="en-US" sz="1800" dirty="0" smtClean="0"/>
                        <a:t>Date</a:t>
                      </a:r>
                      <a:endParaRPr lang="en-US" sz="1800" dirty="0"/>
                    </a:p>
                  </a:txBody>
                  <a:tcPr>
                    <a:solidFill>
                      <a:srgbClr val="0070C0"/>
                    </a:solidFill>
                  </a:tcPr>
                </a:tc>
                <a:tc>
                  <a:txBody>
                    <a:bodyPr/>
                    <a:lstStyle/>
                    <a:p>
                      <a:r>
                        <a:rPr lang="en-US" sz="1800" dirty="0" smtClean="0"/>
                        <a:t>Recording Title</a:t>
                      </a:r>
                      <a:endParaRPr lang="en-US" sz="1800" dirty="0"/>
                    </a:p>
                  </a:txBody>
                  <a:tcPr>
                    <a:solidFill>
                      <a:srgbClr val="0070C0"/>
                    </a:solidFill>
                  </a:tcPr>
                </a:tc>
              </a:tr>
              <a:tr h="370840">
                <a:tc>
                  <a:txBody>
                    <a:bodyPr/>
                    <a:lstStyle/>
                    <a:p>
                      <a:r>
                        <a:rPr lang="en-US" sz="1800" dirty="0">
                          <a:effectLst/>
                          <a:latin typeface="Times New Roman" panose="02020603050405020304" pitchFamily="18" charset="0"/>
                        </a:rPr>
                        <a:t>February 5, 2015</a:t>
                      </a:r>
                    </a:p>
                  </a:txBody>
                  <a:tcPr marL="68580" marR="68580" marT="0" marB="0"/>
                </a:tc>
                <a:tc>
                  <a:txBody>
                    <a:bodyPr/>
                    <a:lstStyle/>
                    <a:p>
                      <a:r>
                        <a:rPr lang="en-US" sz="1600" b="1" dirty="0">
                          <a:solidFill>
                            <a:srgbClr val="FF0000"/>
                          </a:solidFill>
                          <a:effectLst/>
                          <a:latin typeface="Times New Roman" panose="02020603050405020304" pitchFamily="18" charset="0"/>
                        </a:rPr>
                        <a:t>Gas Turbine Regulatory </a:t>
                      </a:r>
                      <a:r>
                        <a:rPr lang="en-US" sz="1600" b="1" dirty="0" smtClean="0">
                          <a:solidFill>
                            <a:srgbClr val="FF0000"/>
                          </a:solidFill>
                          <a:effectLst/>
                          <a:latin typeface="Times New Roman" panose="02020603050405020304" pitchFamily="18" charset="0"/>
                        </a:rPr>
                        <a:t>Drivers</a:t>
                      </a:r>
                      <a:r>
                        <a:rPr lang="en-US" sz="1600" b="1" dirty="0" smtClean="0">
                          <a:solidFill>
                            <a:srgbClr val="008000"/>
                          </a:solidFill>
                          <a:effectLst/>
                          <a:latin typeface="Times New Roman" panose="02020603050405020304" pitchFamily="18" charset="0"/>
                        </a:rPr>
                        <a:t> </a:t>
                      </a:r>
                      <a:r>
                        <a:rPr lang="en-US" sz="1600" dirty="0">
                          <a:solidFill>
                            <a:srgbClr val="00B050"/>
                          </a:solidFill>
                          <a:effectLst/>
                          <a:latin typeface="Times New Roman" panose="02020603050405020304" pitchFamily="18" charset="0"/>
                        </a:rPr>
                        <a:t>120 </a:t>
                      </a:r>
                      <a:r>
                        <a:rPr lang="en-US" sz="1600" dirty="0" smtClean="0">
                          <a:solidFill>
                            <a:srgbClr val="00B050"/>
                          </a:solidFill>
                          <a:effectLst/>
                          <a:latin typeface="Times New Roman" panose="02020603050405020304" pitchFamily="18" charset="0"/>
                        </a:rPr>
                        <a:t>minutes</a:t>
                      </a:r>
                      <a:endParaRPr lang="en-US" sz="1600" dirty="0">
                        <a:solidFill>
                          <a:srgbClr val="00B050"/>
                        </a:solidFill>
                        <a:effectLst/>
                        <a:latin typeface="Times New Roman" panose="02020603050405020304" pitchFamily="18" charset="0"/>
                      </a:endParaRPr>
                    </a:p>
                  </a:txBody>
                  <a:tcPr marL="68580" marR="68580" marT="0" marB="0"/>
                </a:tc>
              </a:tr>
              <a:tr h="370840">
                <a:tc>
                  <a:txBody>
                    <a:bodyPr/>
                    <a:lstStyle/>
                    <a:p>
                      <a:r>
                        <a:rPr lang="en-US" sz="1800" dirty="0">
                          <a:effectLst/>
                          <a:latin typeface="Times New Roman" panose="02020603050405020304" pitchFamily="18" charset="0"/>
                        </a:rPr>
                        <a:t>May 15, 2014</a:t>
                      </a:r>
                    </a:p>
                  </a:txBody>
                  <a:tcPr marL="68580" marR="68580" marT="0" marB="0"/>
                </a:tc>
                <a:tc>
                  <a:txBody>
                    <a:bodyPr/>
                    <a:lstStyle/>
                    <a:p>
                      <a:r>
                        <a:rPr lang="en-US" sz="1600" b="1" dirty="0">
                          <a:solidFill>
                            <a:srgbClr val="FF0000"/>
                          </a:solidFill>
                          <a:effectLst/>
                          <a:latin typeface="Times New Roman" panose="02020603050405020304" pitchFamily="18" charset="0"/>
                        </a:rPr>
                        <a:t>Gas Intake Filters: HEPA or Medium </a:t>
                      </a:r>
                      <a:r>
                        <a:rPr lang="en-US" sz="1600" b="1" dirty="0" smtClean="0">
                          <a:solidFill>
                            <a:srgbClr val="FF0000"/>
                          </a:solidFill>
                          <a:effectLst/>
                          <a:latin typeface="Times New Roman" panose="02020603050405020304" pitchFamily="18" charset="0"/>
                        </a:rPr>
                        <a:t>Efficiency</a:t>
                      </a:r>
                    </a:p>
                    <a:p>
                      <a:r>
                        <a:rPr lang="en-US" sz="1600" dirty="0" smtClean="0">
                          <a:solidFill>
                            <a:srgbClr val="00B050"/>
                          </a:solidFill>
                          <a:effectLst/>
                          <a:latin typeface="Times New Roman" panose="02020603050405020304" pitchFamily="18" charset="0"/>
                        </a:rPr>
                        <a:t>101 minutes</a:t>
                      </a:r>
                      <a:endParaRPr lang="en-US" sz="1600" dirty="0">
                        <a:effectLst/>
                        <a:latin typeface="Times New Roman" panose="02020603050405020304" pitchFamily="18" charset="0"/>
                      </a:endParaRPr>
                    </a:p>
                  </a:txBody>
                  <a:tcPr marL="68580" marR="68580" marT="0" marB="0"/>
                </a:tc>
              </a:tr>
              <a:tr h="370840">
                <a:tc gridSpan="2">
                  <a:txBody>
                    <a:bodyPr/>
                    <a:lstStyle/>
                    <a:p>
                      <a:endParaRPr lang="en-US" sz="1000" b="1" dirty="0" smtClean="0">
                        <a:effectLst/>
                        <a:latin typeface="+mj-lt"/>
                      </a:endParaRPr>
                    </a:p>
                    <a:p>
                      <a:r>
                        <a:rPr lang="en-US" sz="2200" b="1" dirty="0" err="1" smtClean="0">
                          <a:effectLst/>
                          <a:latin typeface="+mj-lt"/>
                        </a:rPr>
                        <a:t>InterWebViews</a:t>
                      </a:r>
                      <a:r>
                        <a:rPr lang="en-US" sz="2200" b="1" baseline="30000" dirty="0" err="1" smtClean="0">
                          <a:effectLst/>
                          <a:latin typeface="+mj-lt"/>
                        </a:rPr>
                        <a:t>TM</a:t>
                      </a:r>
                      <a:r>
                        <a:rPr lang="en-US" sz="2200" b="1" baseline="0" dirty="0" smtClean="0">
                          <a:effectLst/>
                          <a:latin typeface="+mj-lt"/>
                        </a:rPr>
                        <a:t> (Free)</a:t>
                      </a:r>
                      <a:endParaRPr lang="en-US" sz="2200" b="1" dirty="0">
                        <a:effectLst/>
                        <a:latin typeface="+mj-lt"/>
                      </a:endParaRPr>
                    </a:p>
                  </a:txBody>
                  <a:tcPr marL="68580" marR="68580" marT="0" marB="0">
                    <a:noFill/>
                  </a:tcPr>
                </a:tc>
                <a:tc hMerge="1">
                  <a:txBody>
                    <a:bodyPr/>
                    <a:lstStyle/>
                    <a:p>
                      <a:endParaRPr lang="en-US" sz="1800" dirty="0">
                        <a:solidFill>
                          <a:srgbClr val="FF0000"/>
                        </a:solidFill>
                        <a:effectLst/>
                        <a:latin typeface="Times New Roman" panose="02020603050405020304" pitchFamily="18" charset="0"/>
                      </a:endParaRPr>
                    </a:p>
                  </a:txBody>
                  <a:tcPr marL="68580" marR="68580" marT="0" marB="0"/>
                </a:tc>
              </a:tr>
              <a:tr h="370840">
                <a:tc>
                  <a:txBody>
                    <a:bodyPr/>
                    <a:lstStyle/>
                    <a:p>
                      <a:r>
                        <a:rPr lang="en-US" sz="1800" b="1" dirty="0" smtClean="0">
                          <a:solidFill>
                            <a:schemeClr val="bg1"/>
                          </a:solidFill>
                          <a:effectLst/>
                          <a:latin typeface="+mj-lt"/>
                        </a:rPr>
                        <a:t>Date</a:t>
                      </a:r>
                      <a:endParaRPr lang="en-US" sz="1800" b="1" dirty="0">
                        <a:solidFill>
                          <a:schemeClr val="bg1"/>
                        </a:solidFill>
                        <a:effectLst/>
                        <a:latin typeface="+mj-lt"/>
                      </a:endParaRPr>
                    </a:p>
                  </a:txBody>
                  <a:tcPr marL="68580" marR="68580" marT="0" marB="0">
                    <a:solidFill>
                      <a:srgbClr val="0070C0"/>
                    </a:solidFill>
                  </a:tcPr>
                </a:tc>
                <a:tc>
                  <a:txBody>
                    <a:bodyPr/>
                    <a:lstStyle/>
                    <a:p>
                      <a:r>
                        <a:rPr lang="en-US" sz="1800" b="1" dirty="0" smtClean="0">
                          <a:solidFill>
                            <a:schemeClr val="bg1"/>
                          </a:solidFill>
                          <a:effectLst/>
                          <a:latin typeface="+mj-lt"/>
                        </a:rPr>
                        <a:t>Topic</a:t>
                      </a:r>
                      <a:endParaRPr lang="en-US" sz="1800" b="1" dirty="0">
                        <a:solidFill>
                          <a:schemeClr val="bg1"/>
                        </a:solidFill>
                        <a:effectLst/>
                        <a:latin typeface="+mj-lt"/>
                      </a:endParaRPr>
                    </a:p>
                  </a:txBody>
                  <a:tcPr marL="68580" marR="68580" marT="0" marB="0">
                    <a:solidFill>
                      <a:srgbClr val="0070C0"/>
                    </a:solidFill>
                  </a:tcPr>
                </a:tc>
              </a:tr>
              <a:tr h="370840">
                <a:tc>
                  <a:txBody>
                    <a:bodyPr/>
                    <a:lstStyle/>
                    <a:p>
                      <a:endParaRPr lang="en-US" sz="1600" dirty="0">
                        <a:effectLst/>
                        <a:latin typeface="Times New Roman" panose="02020603050405020304" pitchFamily="18" charset="0"/>
                      </a:endParaRPr>
                    </a:p>
                  </a:txBody>
                  <a:tcPr marL="68580" marR="68580" marT="0" marB="0"/>
                </a:tc>
                <a:tc>
                  <a:txBody>
                    <a:bodyPr/>
                    <a:lstStyle/>
                    <a:p>
                      <a:endParaRPr lang="en-US" sz="1800" dirty="0">
                        <a:solidFill>
                          <a:srgbClr val="FF0000"/>
                        </a:solidFill>
                        <a:effectLst/>
                        <a:latin typeface="Times New Roman" panose="02020603050405020304" pitchFamily="18" charset="0"/>
                      </a:endParaRPr>
                    </a:p>
                  </a:txBody>
                  <a:tcPr marL="68580" marR="68580" marT="0" marB="0"/>
                </a:tc>
              </a:tr>
              <a:tr h="370840">
                <a:tc>
                  <a:txBody>
                    <a:bodyPr/>
                    <a:lstStyle/>
                    <a:p>
                      <a:endParaRPr lang="en-US" sz="1600" dirty="0">
                        <a:effectLst/>
                        <a:latin typeface="Times New Roman" panose="02020603050405020304" pitchFamily="18" charset="0"/>
                      </a:endParaRPr>
                    </a:p>
                  </a:txBody>
                  <a:tcPr marL="68580" marR="68580" marT="0" marB="0"/>
                </a:tc>
                <a:tc>
                  <a:txBody>
                    <a:bodyPr/>
                    <a:lstStyle/>
                    <a:p>
                      <a:endParaRPr lang="en-US" sz="1800" dirty="0">
                        <a:solidFill>
                          <a:srgbClr val="FF0000"/>
                        </a:solidFill>
                        <a:effectLst/>
                        <a:latin typeface="Times New Roman" panose="02020603050405020304" pitchFamily="18" charset="0"/>
                      </a:endParaRPr>
                    </a:p>
                  </a:txBody>
                  <a:tcPr marL="68580" marR="68580" marT="0" marB="0"/>
                </a:tc>
              </a:tr>
            </a:tbl>
          </a:graphicData>
        </a:graphic>
      </p:graphicFrame>
      <p:sp>
        <p:nvSpPr>
          <p:cNvPr id="7" name="Text Placeholder 6"/>
          <p:cNvSpPr>
            <a:spLocks noGrp="1"/>
          </p:cNvSpPr>
          <p:nvPr>
            <p:ph type="body" sz="quarter" idx="3"/>
          </p:nvPr>
        </p:nvSpPr>
        <p:spPr/>
        <p:txBody>
          <a:bodyPr>
            <a:normAutofit/>
          </a:bodyPr>
          <a:lstStyle/>
          <a:p>
            <a:r>
              <a:rPr lang="en-US" dirty="0" smtClean="0"/>
              <a:t>Intelligence System Key Words</a:t>
            </a:r>
            <a:endParaRPr lang="en-US" dirty="0"/>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2695203179"/>
              </p:ext>
            </p:extLst>
          </p:nvPr>
        </p:nvGraphicFramePr>
        <p:xfrm>
          <a:off x="4645025" y="2174875"/>
          <a:ext cx="4206240" cy="3657600"/>
        </p:xfrm>
        <a:graphic>
          <a:graphicData uri="http://schemas.openxmlformats.org/drawingml/2006/table">
            <a:tbl>
              <a:tblPr firstRow="1" bandRow="1">
                <a:tableStyleId>{5C22544A-7EE6-4342-B048-85BDC9FD1C3A}</a:tableStyleId>
              </a:tblPr>
              <a:tblGrid>
                <a:gridCol w="1527175"/>
                <a:gridCol w="2679065"/>
              </a:tblGrid>
              <a:tr h="339725">
                <a:tc>
                  <a:txBody>
                    <a:bodyPr/>
                    <a:lstStyle/>
                    <a:p>
                      <a:r>
                        <a:rPr lang="en-US" dirty="0" smtClean="0"/>
                        <a:t>Search Category</a:t>
                      </a:r>
                      <a:endParaRPr lang="en-US" dirty="0"/>
                    </a:p>
                  </a:txBody>
                  <a:tcPr>
                    <a:solidFill>
                      <a:srgbClr val="0070C0"/>
                    </a:solidFill>
                  </a:tcPr>
                </a:tc>
                <a:tc>
                  <a:txBody>
                    <a:bodyPr/>
                    <a:lstStyle/>
                    <a:p>
                      <a:r>
                        <a:rPr lang="en-US" dirty="0" smtClean="0"/>
                        <a:t>Key Words</a:t>
                      </a:r>
                      <a:endParaRPr lang="en-US" dirty="0"/>
                    </a:p>
                  </a:txBody>
                  <a:tcPr>
                    <a:solidFill>
                      <a:srgbClr val="0070C0"/>
                    </a:solidFill>
                  </a:tcPr>
                </a:tc>
              </a:tr>
              <a:tr h="370840">
                <a:tc>
                  <a:txBody>
                    <a:bodyPr/>
                    <a:lstStyle/>
                    <a:p>
                      <a:r>
                        <a:rPr lang="en-US" baseline="0" dirty="0" smtClean="0"/>
                        <a:t>By Product</a:t>
                      </a:r>
                    </a:p>
                  </a:txBody>
                  <a:tcPr/>
                </a:tc>
                <a:tc>
                  <a:txBody>
                    <a:bodyPr/>
                    <a:lstStyle/>
                    <a:p>
                      <a:r>
                        <a:rPr lang="en-US" dirty="0" smtClean="0">
                          <a:solidFill>
                            <a:srgbClr val="0070C0"/>
                          </a:solidFill>
                        </a:rPr>
                        <a:t>Air Filter</a:t>
                      </a:r>
                    </a:p>
                    <a:p>
                      <a:r>
                        <a:rPr lang="en-US" dirty="0" smtClean="0">
                          <a:solidFill>
                            <a:srgbClr val="0070C0"/>
                          </a:solidFill>
                        </a:rPr>
                        <a:t>Air Inlet House</a:t>
                      </a:r>
                    </a:p>
                  </a:txBody>
                  <a:tcPr/>
                </a:tc>
              </a:tr>
              <a:tr h="370840">
                <a:tc>
                  <a:txBody>
                    <a:bodyPr/>
                    <a:lstStyle/>
                    <a:p>
                      <a:r>
                        <a:rPr lang="en-US" baseline="0" dirty="0" smtClean="0"/>
                        <a:t>By Company</a:t>
                      </a:r>
                    </a:p>
                  </a:txBody>
                  <a:tcPr/>
                </a:tc>
                <a:tc>
                  <a:txBody>
                    <a:bodyPr/>
                    <a:lstStyle/>
                    <a:p>
                      <a:r>
                        <a:rPr lang="en-US" dirty="0" smtClean="0">
                          <a:solidFill>
                            <a:srgbClr val="0070C0"/>
                          </a:solidFill>
                        </a:rPr>
                        <a:t>AAF, </a:t>
                      </a:r>
                      <a:r>
                        <a:rPr lang="en-US" smtClean="0">
                          <a:solidFill>
                            <a:srgbClr val="0070C0"/>
                          </a:solidFill>
                        </a:rPr>
                        <a:t>Ahlstrom, Clarcor</a:t>
                      </a:r>
                      <a:r>
                        <a:rPr lang="en-US" dirty="0" smtClean="0">
                          <a:solidFill>
                            <a:srgbClr val="0070C0"/>
                          </a:solidFill>
                        </a:rPr>
                        <a:t>, Donaldson, Freudenberg, Hollingsworth &amp; </a:t>
                      </a:r>
                      <a:r>
                        <a:rPr lang="en-US" dirty="0" err="1" smtClean="0">
                          <a:solidFill>
                            <a:srgbClr val="0070C0"/>
                          </a:solidFill>
                        </a:rPr>
                        <a:t>Vose</a:t>
                      </a:r>
                      <a:r>
                        <a:rPr lang="en-US" dirty="0" smtClean="0">
                          <a:solidFill>
                            <a:srgbClr val="0070C0"/>
                          </a:solidFill>
                        </a:rPr>
                        <a:t>, GE,  GEA, Gore, </a:t>
                      </a:r>
                      <a:r>
                        <a:rPr lang="en-US" dirty="0" err="1" smtClean="0">
                          <a:solidFill>
                            <a:srgbClr val="0070C0"/>
                          </a:solidFill>
                        </a:rPr>
                        <a:t>Midwesco</a:t>
                      </a:r>
                      <a:r>
                        <a:rPr lang="en-US" dirty="0" smtClean="0">
                          <a:solidFill>
                            <a:srgbClr val="0070C0"/>
                          </a:solidFill>
                        </a:rPr>
                        <a:t>, </a:t>
                      </a:r>
                      <a:r>
                        <a:rPr lang="en-US" dirty="0" err="1" smtClean="0">
                          <a:solidFill>
                            <a:srgbClr val="0070C0"/>
                          </a:solidFill>
                        </a:rPr>
                        <a:t>Nederman</a:t>
                      </a:r>
                      <a:endParaRPr lang="en-US" dirty="0">
                        <a:solidFill>
                          <a:srgbClr val="0070C0"/>
                        </a:solidFill>
                      </a:endParaRPr>
                    </a:p>
                  </a:txBody>
                  <a:tcPr/>
                </a:tc>
              </a:tr>
              <a:tr h="370840">
                <a:tc>
                  <a:txBody>
                    <a:bodyPr/>
                    <a:lstStyle/>
                    <a:p>
                      <a:r>
                        <a:rPr lang="en-US" baseline="0" dirty="0" smtClean="0"/>
                        <a:t>By Topic</a:t>
                      </a:r>
                    </a:p>
                  </a:txBody>
                  <a:tcPr/>
                </a:tc>
                <a:tc>
                  <a:txBody>
                    <a:bodyPr/>
                    <a:lstStyle/>
                    <a:p>
                      <a:r>
                        <a:rPr lang="en-US" dirty="0" smtClean="0">
                          <a:solidFill>
                            <a:srgbClr val="0070C0"/>
                          </a:solidFill>
                        </a:rPr>
                        <a:t>Efficiency</a:t>
                      </a:r>
                    </a:p>
                    <a:p>
                      <a:r>
                        <a:rPr lang="en-US" dirty="0" smtClean="0">
                          <a:solidFill>
                            <a:srgbClr val="0070C0"/>
                          </a:solidFill>
                        </a:rPr>
                        <a:t>Humidity</a:t>
                      </a:r>
                    </a:p>
                    <a:p>
                      <a:r>
                        <a:rPr lang="en-US" dirty="0" smtClean="0">
                          <a:solidFill>
                            <a:srgbClr val="0070C0"/>
                          </a:solidFill>
                        </a:rPr>
                        <a:t>Moisture</a:t>
                      </a:r>
                      <a:endParaRPr lang="en-US" dirty="0">
                        <a:solidFill>
                          <a:srgbClr val="0070C0"/>
                        </a:solidFill>
                      </a:endParaRPr>
                    </a:p>
                  </a:txBody>
                  <a:tcPr/>
                </a:tc>
              </a:tr>
            </a:tbl>
          </a:graphicData>
        </a:graphic>
      </p:graphicFrame>
    </p:spTree>
    <p:extLst>
      <p:ext uri="{BB962C8B-B14F-4D97-AF65-F5344CB8AC3E}">
        <p14:creationId xmlns:p14="http://schemas.microsoft.com/office/powerpoint/2010/main" val="22760085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a:t>
            </a:r>
            <a:endParaRPr lang="en-US" dirty="0"/>
          </a:p>
        </p:txBody>
      </p:sp>
      <p:sp>
        <p:nvSpPr>
          <p:cNvPr id="3" name="Content Placeholder 2"/>
          <p:cNvSpPr>
            <a:spLocks noGrp="1"/>
          </p:cNvSpPr>
          <p:nvPr>
            <p:ph idx="1"/>
          </p:nvPr>
        </p:nvSpPr>
        <p:spPr/>
        <p:txBody>
          <a:bodyPr/>
          <a:lstStyle/>
          <a:p>
            <a:r>
              <a:rPr lang="en-US" dirty="0" smtClean="0"/>
              <a:t>Support mesh</a:t>
            </a:r>
          </a:p>
          <a:p>
            <a:r>
              <a:rPr lang="en-US" dirty="0" smtClean="0"/>
              <a:t>adhesives</a:t>
            </a:r>
            <a:endParaRPr lang="en-US" dirty="0"/>
          </a:p>
        </p:txBody>
      </p:sp>
      <p:pic>
        <p:nvPicPr>
          <p:cNvPr id="4" name="Picture 3"/>
          <p:cNvPicPr>
            <a:picLocks noChangeAspect="1"/>
          </p:cNvPicPr>
          <p:nvPr/>
        </p:nvPicPr>
        <p:blipFill>
          <a:blip r:embed="rId2"/>
          <a:stretch>
            <a:fillRect/>
          </a:stretch>
        </p:blipFill>
        <p:spPr>
          <a:xfrm>
            <a:off x="4114800" y="1515875"/>
            <a:ext cx="4671671" cy="4414097"/>
          </a:xfrm>
          <a:prstGeom prst="rect">
            <a:avLst/>
          </a:prstGeom>
        </p:spPr>
      </p:pic>
    </p:spTree>
    <p:extLst>
      <p:ext uri="{BB962C8B-B14F-4D97-AF65-F5344CB8AC3E}">
        <p14:creationId xmlns:p14="http://schemas.microsoft.com/office/powerpoint/2010/main" val="2010235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Variety of materials and mesh sizes can be use to support </a:t>
            </a:r>
            <a:r>
              <a:rPr lang="en-US" smtClean="0"/>
              <a:t>the media </a:t>
            </a:r>
            <a:endParaRPr lang="en-US"/>
          </a:p>
        </p:txBody>
      </p:sp>
      <p:sp>
        <p:nvSpPr>
          <p:cNvPr id="3" name="Content Placeholder 2"/>
          <p:cNvSpPr>
            <a:spLocks noGrp="1"/>
          </p:cNvSpPr>
          <p:nvPr>
            <p:ph sz="half" idx="1"/>
          </p:nvPr>
        </p:nvSpPr>
        <p:spPr/>
        <p:txBody>
          <a:bodyPr>
            <a:normAutofit fontScale="55000" lnSpcReduction="20000"/>
          </a:bodyPr>
          <a:lstStyle/>
          <a:p>
            <a:r>
              <a:rPr lang="en-GB" dirty="0" err="1"/>
              <a:t>Dexmet</a:t>
            </a:r>
            <a:r>
              <a:rPr lang="en-GB" dirty="0"/>
              <a:t> </a:t>
            </a:r>
            <a:r>
              <a:rPr lang="en-GB" dirty="0" err="1"/>
              <a:t>polygrid</a:t>
            </a:r>
            <a:r>
              <a:rPr lang="en-GB" dirty="0"/>
              <a:t> and </a:t>
            </a:r>
            <a:r>
              <a:rPr lang="en-GB" dirty="0" err="1"/>
              <a:t>microgrid</a:t>
            </a:r>
            <a:r>
              <a:rPr lang="en-GB" dirty="0"/>
              <a:t> products can be used in several gas turbine filter applications including</a:t>
            </a:r>
            <a:endParaRPr lang="en-US" dirty="0"/>
          </a:p>
          <a:p>
            <a:pPr lvl="0" fontAlgn="t"/>
            <a:r>
              <a:rPr lang="en-US" dirty="0"/>
              <a:t>Internal Core Material: Media Support &amp; Backing</a:t>
            </a:r>
          </a:p>
          <a:p>
            <a:pPr lvl="0" fontAlgn="t"/>
            <a:r>
              <a:rPr lang="en-US" dirty="0"/>
              <a:t>Primary Filtration</a:t>
            </a:r>
          </a:p>
          <a:p>
            <a:pPr lvl="0" fontAlgn="t"/>
            <a:r>
              <a:rPr lang="en-US" dirty="0"/>
              <a:t>Pre-Filters</a:t>
            </a:r>
          </a:p>
          <a:p>
            <a:pPr lvl="0" fontAlgn="t"/>
            <a:r>
              <a:rPr lang="en-US" dirty="0"/>
              <a:t>There is a range of metals and high temperature as well as low temperature plastics available. Pore size can be varied from 25 microns upward.  </a:t>
            </a:r>
            <a:r>
              <a:rPr lang="en-US" dirty="0" err="1"/>
              <a:t>Dexmet</a:t>
            </a:r>
            <a:r>
              <a:rPr lang="en-US" dirty="0"/>
              <a:t> is an exhibitor at AFS and wants to explore the expanded use of their materials in the tough offshore, </a:t>
            </a:r>
            <a:r>
              <a:rPr lang="en-US" dirty="0" err="1"/>
              <a:t>artic</a:t>
            </a:r>
            <a:r>
              <a:rPr lang="en-US" dirty="0"/>
              <a:t> an desert environments for the filters. Also they want to match their pore capabilities to the industry needs as it switches to the EPA from the medium efficiency filters</a:t>
            </a:r>
          </a:p>
          <a:p>
            <a:endParaRPr lang="en-US" dirty="0"/>
          </a:p>
        </p:txBody>
      </p:sp>
      <p:pic>
        <p:nvPicPr>
          <p:cNvPr id="5" name="Content Placeholder 4" descr="Distrex brick"/>
          <p:cNvPicPr>
            <a:picLocks noGrp="1"/>
          </p:cNvPicPr>
          <p:nvPr>
            <p:ph sz="half" idx="2"/>
          </p:nvPr>
        </p:nvPicPr>
        <p:blipFill>
          <a:blip r:embed="rId2" r:link="rId3" cstate="print"/>
          <a:srcRect/>
          <a:stretch>
            <a:fillRect/>
          </a:stretch>
        </p:blipFill>
        <p:spPr bwMode="auto">
          <a:xfrm>
            <a:off x="5715000" y="2910681"/>
            <a:ext cx="1905000" cy="1905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adhesives</a:t>
            </a:r>
            <a:endParaRPr lang="en-US" dirty="0"/>
          </a:p>
        </p:txBody>
      </p:sp>
      <p:sp>
        <p:nvSpPr>
          <p:cNvPr id="3" name="Content Placeholder 2"/>
          <p:cNvSpPr>
            <a:spLocks noGrp="1"/>
          </p:cNvSpPr>
          <p:nvPr>
            <p:ph sz="half" idx="1"/>
          </p:nvPr>
        </p:nvSpPr>
        <p:spPr/>
        <p:txBody>
          <a:bodyPr>
            <a:normAutofit fontScale="47500" lnSpcReduction="20000"/>
          </a:bodyPr>
          <a:lstStyle/>
          <a:p>
            <a:r>
              <a:rPr lang="en-US" dirty="0"/>
              <a:t>Site testing has shown that ensuring efficiency under humid conditions was more challenging than under dry conditions, highlighting the importance of water tightness in a filter to prevent any by-pass. Factors influencing water tightness includes the design around the sealing of the media pack within the filter, and, on static filters, how many sides are glued</a:t>
            </a:r>
            <a:r>
              <a:rPr lang="en-US" dirty="0" smtClean="0"/>
              <a:t>.</a:t>
            </a:r>
          </a:p>
          <a:p>
            <a:r>
              <a:rPr lang="en-US" dirty="0" smtClean="0"/>
              <a:t>MULTIPLE APPLICATIONS OF GLUE</a:t>
            </a:r>
          </a:p>
          <a:p>
            <a:r>
              <a:rPr lang="en-US" dirty="0" smtClean="0"/>
              <a:t> </a:t>
            </a:r>
            <a:r>
              <a:rPr lang="en-US" dirty="0"/>
              <a:t>The latest generation of filters has been moving towards double sealing design where there are multiple applications of glue. Drainage is also critical for water tightness, and features such as vertical pleating and water drains in the frame help by avoiding any water accumulation. If drainage is not achieved quickly enough, the accumulated water will build pressure drop to a point where water will be forced through the media no matter what its efficiency is. It is also important when looking at vertical pleats to ensure that the glue beads are open enough not to reduce the drainage effectiveness.</a:t>
            </a:r>
          </a:p>
          <a:p>
            <a:r>
              <a:rPr lang="en-US" dirty="0"/>
              <a:t> </a:t>
            </a:r>
          </a:p>
          <a:p>
            <a:endParaRPr lang="en-US" dirty="0"/>
          </a:p>
        </p:txBody>
      </p:sp>
      <p:sp>
        <p:nvSpPr>
          <p:cNvPr id="4" name="Content Placeholder 3"/>
          <p:cNvSpPr>
            <a:spLocks noGrp="1"/>
          </p:cNvSpPr>
          <p:nvPr>
            <p:ph sz="half" idx="2"/>
          </p:nvPr>
        </p:nvSpPr>
        <p:spPr/>
        <p:txBody>
          <a:bodyPr>
            <a:noAutofit/>
          </a:bodyPr>
          <a:lstStyle/>
          <a:p>
            <a:r>
              <a:rPr lang="en-US" sz="3200" dirty="0" smtClean="0"/>
              <a:t>Henkel- Dan Oberle will be giving  a speech Wednesday on adhesives</a:t>
            </a:r>
          </a:p>
          <a:p>
            <a:r>
              <a:rPr lang="en-US" sz="3200" dirty="0" smtClean="0"/>
              <a:t>Franklin Adhesives will be an exhibitor</a:t>
            </a:r>
            <a:endParaRPr lang="en-US" sz="3200" dirty="0"/>
          </a:p>
        </p:txBody>
      </p:sp>
    </p:spTree>
    <p:extLst>
      <p:ext uri="{BB962C8B-B14F-4D97-AF65-F5344CB8AC3E}">
        <p14:creationId xmlns:p14="http://schemas.microsoft.com/office/powerpoint/2010/main" val="143032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228600"/>
            <a:ext cx="8229600" cy="1143000"/>
          </a:xfrm>
        </p:spPr>
        <p:txBody>
          <a:bodyPr>
            <a:noAutofit/>
          </a:bodyPr>
          <a:lstStyle/>
          <a:p>
            <a:r>
              <a:rPr lang="en-US" sz="2800" b="1" dirty="0" smtClean="0">
                <a:solidFill>
                  <a:srgbClr val="FF0000"/>
                </a:solidFill>
              </a:rPr>
              <a:t>I.  Regulatory</a:t>
            </a:r>
            <a:r>
              <a:rPr lang="en-US" sz="2800" b="1" dirty="0">
                <a:solidFill>
                  <a:srgbClr val="FF0000"/>
                </a:solidFill>
              </a:rPr>
              <a:t>, Economic and </a:t>
            </a:r>
            <a:r>
              <a:rPr lang="en-US" sz="2800" b="1" dirty="0" smtClean="0">
                <a:solidFill>
                  <a:srgbClr val="FF0000"/>
                </a:solidFill>
              </a:rPr>
              <a:t>Site Specific Impacts </a:t>
            </a:r>
            <a:r>
              <a:rPr lang="en-US" sz="2800" b="1" dirty="0">
                <a:solidFill>
                  <a:srgbClr val="FF0000"/>
                </a:solidFill>
              </a:rPr>
              <a:t>on </a:t>
            </a:r>
            <a:r>
              <a:rPr lang="en-US" sz="2800" b="1" dirty="0" smtClean="0">
                <a:solidFill>
                  <a:srgbClr val="FF0000"/>
                </a:solidFill>
              </a:rPr>
              <a:t>Filter </a:t>
            </a:r>
            <a:r>
              <a:rPr lang="en-US" sz="2800" b="1" dirty="0">
                <a:solidFill>
                  <a:srgbClr val="FF0000"/>
                </a:solidFill>
              </a:rPr>
              <a:t>C</a:t>
            </a:r>
            <a:r>
              <a:rPr lang="en-US" sz="2800" b="1" dirty="0" smtClean="0">
                <a:solidFill>
                  <a:srgbClr val="FF0000"/>
                </a:solidFill>
              </a:rPr>
              <a:t>hoice</a:t>
            </a:r>
            <a:endParaRPr lang="en-US" sz="28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750050708"/>
              </p:ext>
            </p:extLst>
          </p:nvPr>
        </p:nvGraphicFramePr>
        <p:xfrm>
          <a:off x="381000" y="1295400"/>
          <a:ext cx="8321040" cy="4897120"/>
        </p:xfrm>
        <a:graphic>
          <a:graphicData uri="http://schemas.openxmlformats.org/drawingml/2006/table">
            <a:tbl>
              <a:tblPr firstRow="1" bandRow="1">
                <a:tableStyleId>{5C22544A-7EE6-4342-B048-85BDC9FD1C3A}</a:tableStyleId>
              </a:tblPr>
              <a:tblGrid>
                <a:gridCol w="2103120"/>
                <a:gridCol w="1402080"/>
                <a:gridCol w="4815840"/>
              </a:tblGrid>
              <a:tr h="370840">
                <a:tc>
                  <a:txBody>
                    <a:bodyPr/>
                    <a:lstStyle/>
                    <a:p>
                      <a:r>
                        <a:rPr lang="en-US" sz="1800" dirty="0" smtClean="0">
                          <a:latin typeface="+mj-lt"/>
                        </a:rPr>
                        <a:t>Subject</a:t>
                      </a:r>
                      <a:endParaRPr lang="en-US" sz="1800" dirty="0">
                        <a:latin typeface="+mj-lt"/>
                      </a:endParaRPr>
                    </a:p>
                  </a:txBody>
                  <a:tcPr/>
                </a:tc>
                <a:tc>
                  <a:txBody>
                    <a:bodyPr/>
                    <a:lstStyle/>
                    <a:p>
                      <a:r>
                        <a:rPr lang="en-US" sz="1800" dirty="0" smtClean="0">
                          <a:latin typeface="+mj-lt"/>
                        </a:rPr>
                        <a:t>Slide Contributor</a:t>
                      </a:r>
                      <a:endParaRPr lang="en-US" sz="1800" dirty="0">
                        <a:latin typeface="+mj-lt"/>
                      </a:endParaRPr>
                    </a:p>
                  </a:txBody>
                  <a:tcPr/>
                </a:tc>
                <a:tc>
                  <a:txBody>
                    <a:bodyPr/>
                    <a:lstStyle/>
                    <a:p>
                      <a:r>
                        <a:rPr lang="en-US" sz="1800" dirty="0" smtClean="0">
                          <a:latin typeface="+mj-lt"/>
                        </a:rPr>
                        <a:t>Relevant decision</a:t>
                      </a:r>
                      <a:endParaRPr lang="en-US" sz="1800" dirty="0">
                        <a:latin typeface="+mj-lt"/>
                      </a:endParaRPr>
                    </a:p>
                  </a:txBody>
                  <a:tcPr/>
                </a:tc>
              </a:tr>
              <a:tr h="370840">
                <a:tc>
                  <a:txBody>
                    <a:bodyPr/>
                    <a:lstStyle/>
                    <a:p>
                      <a:r>
                        <a:rPr lang="en-US" sz="1800" dirty="0" smtClean="0">
                          <a:latin typeface="+mj-lt"/>
                        </a:rPr>
                        <a:t>Regulatory Impacts</a:t>
                      </a:r>
                      <a:endParaRPr lang="en-US" sz="1800" dirty="0">
                        <a:latin typeface="+mj-lt"/>
                      </a:endParaRPr>
                    </a:p>
                  </a:txBody>
                  <a:tcPr/>
                </a:tc>
                <a:tc>
                  <a:txBody>
                    <a:bodyPr/>
                    <a:lstStyle/>
                    <a:p>
                      <a:r>
                        <a:rPr lang="en-US" sz="1800" dirty="0" smtClean="0">
                          <a:latin typeface="+mj-lt"/>
                        </a:rPr>
                        <a:t>McIlvaine</a:t>
                      </a:r>
                      <a:endParaRPr lang="en-US" sz="1800" dirty="0">
                        <a:latin typeface="+mj-lt"/>
                      </a:endParaRPr>
                    </a:p>
                  </a:txBody>
                  <a:tcPr/>
                </a:tc>
                <a:tc>
                  <a:txBody>
                    <a:bodyPr/>
                    <a:lstStyle/>
                    <a:p>
                      <a:r>
                        <a:rPr lang="en-US" sz="1700" b="1" dirty="0" smtClean="0">
                          <a:solidFill>
                            <a:schemeClr val="accent5"/>
                          </a:solidFill>
                          <a:latin typeface="+mj-lt"/>
                        </a:rPr>
                        <a:t>Gas and renewable generation will grow as coal and nuclear plants are retired</a:t>
                      </a:r>
                      <a:endParaRPr lang="en-US" sz="1700" b="1" dirty="0">
                        <a:solidFill>
                          <a:schemeClr val="accent5"/>
                        </a:solidFill>
                        <a:latin typeface="+mj-lt"/>
                      </a:endParaRPr>
                    </a:p>
                  </a:txBody>
                  <a:tcPr/>
                </a:tc>
              </a:tr>
              <a:tr h="370840">
                <a:tc>
                  <a:txBody>
                    <a:bodyPr/>
                    <a:lstStyle/>
                    <a:p>
                      <a:r>
                        <a:rPr lang="en-US" sz="1800" dirty="0" smtClean="0">
                          <a:latin typeface="+mj-lt"/>
                        </a:rPr>
                        <a:t>Priority Ranking</a:t>
                      </a:r>
                      <a:endParaRPr lang="en-US" sz="1800" dirty="0">
                        <a:latin typeface="+mj-lt"/>
                      </a:endParaRPr>
                    </a:p>
                  </a:txBody>
                  <a:tcPr/>
                </a:tc>
                <a:tc>
                  <a:txBody>
                    <a:bodyPr/>
                    <a:lstStyle/>
                    <a:p>
                      <a:r>
                        <a:rPr lang="en-US" sz="1800" dirty="0" smtClean="0">
                          <a:latin typeface="+mj-lt"/>
                        </a:rPr>
                        <a:t>Barilla</a:t>
                      </a:r>
                      <a:endParaRPr lang="en-US" sz="1800" dirty="0">
                        <a:latin typeface="+mj-lt"/>
                      </a:endParaRPr>
                    </a:p>
                  </a:txBody>
                  <a:tcPr/>
                </a:tc>
                <a:tc>
                  <a:txBody>
                    <a:bodyPr/>
                    <a:lstStyle/>
                    <a:p>
                      <a:r>
                        <a:rPr lang="en-US" sz="1700" b="1" dirty="0" smtClean="0">
                          <a:solidFill>
                            <a:schemeClr val="accent5"/>
                          </a:solidFill>
                          <a:latin typeface="+mj-lt"/>
                        </a:rPr>
                        <a:t>What factors must clearly be considered vs. more “grey” factors?</a:t>
                      </a:r>
                      <a:endParaRPr lang="en-US" sz="1700" b="1" dirty="0">
                        <a:solidFill>
                          <a:schemeClr val="accent5"/>
                        </a:solidFill>
                        <a:latin typeface="+mj-lt"/>
                      </a:endParaRPr>
                    </a:p>
                  </a:txBody>
                  <a:tcPr/>
                </a:tc>
              </a:tr>
              <a:tr h="370840">
                <a:tc>
                  <a:txBody>
                    <a:bodyPr/>
                    <a:lstStyle/>
                    <a:p>
                      <a:r>
                        <a:rPr lang="en-US" sz="1800" dirty="0" smtClean="0">
                          <a:latin typeface="+mj-lt"/>
                        </a:rPr>
                        <a:t>Overview</a:t>
                      </a:r>
                      <a:r>
                        <a:rPr lang="en-US" sz="1800" baseline="0" dirty="0" smtClean="0">
                          <a:latin typeface="+mj-lt"/>
                        </a:rPr>
                        <a:t> of </a:t>
                      </a:r>
                      <a:r>
                        <a:rPr lang="en-US" sz="1800" dirty="0" smtClean="0">
                          <a:latin typeface="+mj-lt"/>
                        </a:rPr>
                        <a:t>Environmental Conditions</a:t>
                      </a:r>
                      <a:endParaRPr lang="en-US" sz="1800" dirty="0">
                        <a:latin typeface="+mj-lt"/>
                      </a:endParaRPr>
                    </a:p>
                  </a:txBody>
                  <a:tcPr/>
                </a:tc>
                <a:tc>
                  <a:txBody>
                    <a:bodyPr/>
                    <a:lstStyle/>
                    <a:p>
                      <a:r>
                        <a:rPr lang="en-US" sz="1800" dirty="0" smtClean="0">
                          <a:latin typeface="+mj-lt"/>
                        </a:rPr>
                        <a:t>GE</a:t>
                      </a:r>
                      <a:endParaRPr lang="en-US" sz="1800" dirty="0">
                        <a:latin typeface="+mj-lt"/>
                      </a:endParaRPr>
                    </a:p>
                  </a:txBody>
                  <a:tcPr/>
                </a:tc>
                <a:tc>
                  <a:txBody>
                    <a:bodyPr/>
                    <a:lstStyle/>
                    <a:p>
                      <a:r>
                        <a:rPr lang="en-US" sz="1700" b="1" dirty="0" smtClean="0">
                          <a:solidFill>
                            <a:schemeClr val="accent5"/>
                          </a:solidFill>
                          <a:latin typeface="+mj-lt"/>
                        </a:rPr>
                        <a:t>What</a:t>
                      </a:r>
                      <a:r>
                        <a:rPr lang="en-US" sz="1700" b="1" baseline="0" dirty="0" smtClean="0">
                          <a:solidFill>
                            <a:schemeClr val="accent5"/>
                          </a:solidFill>
                          <a:latin typeface="+mj-lt"/>
                        </a:rPr>
                        <a:t> challenges are presented by various regional environments? </a:t>
                      </a:r>
                      <a:endParaRPr lang="en-US" sz="1700" b="1" dirty="0">
                        <a:solidFill>
                          <a:schemeClr val="accent5"/>
                        </a:solidFill>
                        <a:latin typeface="+mj-lt"/>
                      </a:endParaRPr>
                    </a:p>
                  </a:txBody>
                  <a:tcPr/>
                </a:tc>
              </a:tr>
              <a:tr h="370840">
                <a:tc>
                  <a:txBody>
                    <a:bodyPr/>
                    <a:lstStyle/>
                    <a:p>
                      <a:r>
                        <a:rPr lang="en-US" dirty="0" smtClean="0"/>
                        <a:t>Coastal, Marine and Offshore Conditions</a:t>
                      </a:r>
                      <a:endParaRPr lang="en-US" dirty="0"/>
                    </a:p>
                  </a:txBody>
                  <a:tcPr/>
                </a:tc>
                <a:tc>
                  <a:txBody>
                    <a:bodyPr/>
                    <a:lstStyle/>
                    <a:p>
                      <a:r>
                        <a:rPr lang="en-US" dirty="0" smtClean="0"/>
                        <a:t>McIlvaine</a:t>
                      </a:r>
                      <a:endParaRPr lang="en-US" dirty="0"/>
                    </a:p>
                  </a:txBody>
                  <a:tcPr/>
                </a:tc>
                <a:tc>
                  <a:txBody>
                    <a:bodyPr/>
                    <a:lstStyle/>
                    <a:p>
                      <a:r>
                        <a:rPr lang="en-US" sz="1700" b="1" dirty="0" smtClean="0">
                          <a:solidFill>
                            <a:schemeClr val="accent5"/>
                          </a:solidFill>
                          <a:latin typeface="+mj-lt"/>
                        </a:rPr>
                        <a:t>What</a:t>
                      </a:r>
                      <a:r>
                        <a:rPr lang="en-US" sz="1700" b="1" baseline="0" dirty="0" smtClean="0">
                          <a:solidFill>
                            <a:schemeClr val="accent5"/>
                          </a:solidFill>
                          <a:latin typeface="+mj-lt"/>
                        </a:rPr>
                        <a:t> considerations are involved in designing air inlet filtration systems for coastal environments?</a:t>
                      </a:r>
                      <a:endParaRPr lang="en-US" sz="1700" b="1" dirty="0">
                        <a:solidFill>
                          <a:schemeClr val="accent5"/>
                        </a:solidFill>
                        <a:latin typeface="+mj-lt"/>
                      </a:endParaRPr>
                    </a:p>
                  </a:txBody>
                  <a:tcPr/>
                </a:tc>
              </a:tr>
              <a:tr h="370840">
                <a:tc>
                  <a:txBody>
                    <a:bodyPr/>
                    <a:lstStyle/>
                    <a:p>
                      <a:r>
                        <a:rPr lang="en-US" sz="1800" dirty="0" smtClean="0">
                          <a:latin typeface="+mj-lt"/>
                        </a:rPr>
                        <a:t>Desert Conditions</a:t>
                      </a:r>
                      <a:endParaRPr lang="en-US" sz="1800" dirty="0">
                        <a:latin typeface="+mj-lt"/>
                      </a:endParaRPr>
                    </a:p>
                  </a:txBody>
                  <a:tcPr/>
                </a:tc>
                <a:tc>
                  <a:txBody>
                    <a:bodyPr/>
                    <a:lstStyle/>
                    <a:p>
                      <a:r>
                        <a:rPr lang="en-US" sz="1800" dirty="0" smtClean="0">
                          <a:latin typeface="+mj-lt"/>
                        </a:rPr>
                        <a:t>McIlvaine</a:t>
                      </a:r>
                      <a:endParaRPr lang="en-US" sz="1800" dirty="0">
                        <a:latin typeface="+mj-lt"/>
                      </a:endParaRPr>
                    </a:p>
                  </a:txBody>
                  <a:tcPr/>
                </a:tc>
                <a:tc>
                  <a:txBody>
                    <a:bodyPr/>
                    <a:lstStyle/>
                    <a:p>
                      <a:r>
                        <a:rPr lang="en-US" sz="1700" b="1" dirty="0" smtClean="0">
                          <a:solidFill>
                            <a:schemeClr val="accent5"/>
                          </a:solidFill>
                          <a:latin typeface="+mj-lt"/>
                        </a:rPr>
                        <a:t>Same – for desert environments.</a:t>
                      </a:r>
                      <a:endParaRPr lang="en-US" sz="1700" b="1" dirty="0">
                        <a:solidFill>
                          <a:schemeClr val="accent5"/>
                        </a:solidFill>
                        <a:latin typeface="+mj-lt"/>
                      </a:endParaRPr>
                    </a:p>
                  </a:txBody>
                  <a:tcPr/>
                </a:tc>
              </a:tr>
              <a:tr h="370840">
                <a:tc>
                  <a:txBody>
                    <a:bodyPr/>
                    <a:lstStyle/>
                    <a:p>
                      <a:r>
                        <a:rPr lang="en-US" sz="1800" dirty="0" smtClean="0">
                          <a:latin typeface="+mj-lt"/>
                        </a:rPr>
                        <a:t>Arctic Conditions</a:t>
                      </a:r>
                      <a:endParaRPr lang="en-US" sz="1800" dirty="0">
                        <a:latin typeface="+mj-lt"/>
                      </a:endParaRPr>
                    </a:p>
                  </a:txBody>
                  <a:tcPr/>
                </a:tc>
                <a:tc>
                  <a:txBody>
                    <a:bodyPr/>
                    <a:lstStyle/>
                    <a:p>
                      <a:r>
                        <a:rPr lang="en-US" sz="1800" smtClean="0">
                          <a:latin typeface="+mj-lt"/>
                        </a:rPr>
                        <a:t>McIlvaine</a:t>
                      </a:r>
                      <a:endParaRPr lang="en-US" sz="1800" dirty="0">
                        <a:latin typeface="+mj-lt"/>
                      </a:endParaRPr>
                    </a:p>
                  </a:txBody>
                  <a:tcPr/>
                </a:tc>
                <a:tc>
                  <a:txBody>
                    <a:bodyPr/>
                    <a:lstStyle/>
                    <a:p>
                      <a:r>
                        <a:rPr lang="en-US" sz="1700" b="1" dirty="0" smtClean="0">
                          <a:solidFill>
                            <a:schemeClr val="accent5"/>
                          </a:solidFill>
                          <a:latin typeface="+mj-lt"/>
                        </a:rPr>
                        <a:t>Same – for arctic environments.</a:t>
                      </a:r>
                      <a:endParaRPr lang="en-US" sz="1700" b="1" dirty="0">
                        <a:solidFill>
                          <a:schemeClr val="accent5"/>
                        </a:solidFill>
                        <a:latin typeface="+mj-lt"/>
                      </a:endParaRPr>
                    </a:p>
                  </a:txBody>
                  <a:tcPr/>
                </a:tc>
              </a:tr>
              <a:tr h="370840">
                <a:tc>
                  <a:txBody>
                    <a:bodyPr/>
                    <a:lstStyle/>
                    <a:p>
                      <a:r>
                        <a:rPr lang="en-US" sz="1800" dirty="0" smtClean="0">
                          <a:latin typeface="+mj-lt"/>
                        </a:rPr>
                        <a:t>Tropical Conditions</a:t>
                      </a:r>
                      <a:endParaRPr lang="en-US" sz="1800" dirty="0">
                        <a:latin typeface="+mj-lt"/>
                      </a:endParaRPr>
                    </a:p>
                  </a:txBody>
                  <a:tcPr/>
                </a:tc>
                <a:tc>
                  <a:txBody>
                    <a:bodyPr/>
                    <a:lstStyle/>
                    <a:p>
                      <a:r>
                        <a:rPr lang="en-US" sz="1800" dirty="0" smtClean="0">
                          <a:latin typeface="+mj-lt"/>
                        </a:rPr>
                        <a:t>McIlvaine</a:t>
                      </a:r>
                      <a:endParaRPr lang="en-US" sz="1800" dirty="0">
                        <a:latin typeface="+mj-lt"/>
                      </a:endParaRPr>
                    </a:p>
                  </a:txBody>
                  <a:tcPr/>
                </a:tc>
                <a:tc>
                  <a:txBody>
                    <a:bodyPr/>
                    <a:lstStyle/>
                    <a:p>
                      <a:r>
                        <a:rPr lang="en-US" sz="1700" b="1" dirty="0" smtClean="0">
                          <a:solidFill>
                            <a:schemeClr val="accent5"/>
                          </a:solidFill>
                          <a:latin typeface="+mj-lt"/>
                        </a:rPr>
                        <a:t>Same – for tropical environments.</a:t>
                      </a:r>
                      <a:endParaRPr lang="en-US" sz="1700" b="1" dirty="0">
                        <a:solidFill>
                          <a:schemeClr val="accent5"/>
                        </a:solidFill>
                        <a:latin typeface="+mj-lt"/>
                      </a:endParaRPr>
                    </a:p>
                  </a:txBody>
                  <a:tcPr/>
                </a:tc>
              </a:tr>
              <a:tr h="370840">
                <a:tc>
                  <a:txBody>
                    <a:bodyPr/>
                    <a:lstStyle/>
                    <a:p>
                      <a:endParaRPr lang="en-US" sz="1800" dirty="0">
                        <a:latin typeface="+mj-lt"/>
                      </a:endParaRPr>
                    </a:p>
                  </a:txBody>
                  <a:tcPr/>
                </a:tc>
                <a:tc>
                  <a:txBody>
                    <a:bodyPr/>
                    <a:lstStyle/>
                    <a:p>
                      <a:endParaRPr lang="en-US" sz="1800" dirty="0">
                        <a:latin typeface="+mj-lt"/>
                      </a:endParaRPr>
                    </a:p>
                  </a:txBody>
                  <a:tcPr/>
                </a:tc>
                <a:tc>
                  <a:txBody>
                    <a:bodyPr/>
                    <a:lstStyle/>
                    <a:p>
                      <a:endParaRPr lang="en-US" sz="1700" b="1" dirty="0">
                        <a:solidFill>
                          <a:schemeClr val="accent5"/>
                        </a:solidFill>
                        <a:latin typeface="+mj-lt"/>
                      </a:endParaRPr>
                    </a:p>
                  </a:txBody>
                  <a:tcPr/>
                </a:tc>
              </a:tr>
            </a:tbl>
          </a:graphicData>
        </a:graphic>
      </p:graphicFrame>
    </p:spTree>
    <p:extLst>
      <p:ext uri="{BB962C8B-B14F-4D97-AF65-F5344CB8AC3E}">
        <p14:creationId xmlns:p14="http://schemas.microsoft.com/office/powerpoint/2010/main" val="177984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r>
              <a:rPr lang="en-US" sz="2800" b="1" dirty="0" smtClean="0"/>
              <a:t>Regulatory Impacts:</a:t>
            </a:r>
            <a:br>
              <a:rPr lang="en-US" sz="2800" b="1" dirty="0" smtClean="0"/>
            </a:br>
            <a:r>
              <a:rPr lang="en-US" sz="2800" b="1" dirty="0" smtClean="0"/>
              <a:t>Gas turbine capacity will grow as regulations shift the energy mix away from coal and nuclear generation</a:t>
            </a:r>
            <a:endParaRPr lang="en-US" sz="2800" b="1" dirty="0"/>
          </a:p>
        </p:txBody>
      </p:sp>
      <p:sp>
        <p:nvSpPr>
          <p:cNvPr id="3" name="Content Placeholder 2"/>
          <p:cNvSpPr>
            <a:spLocks noGrp="1"/>
          </p:cNvSpPr>
          <p:nvPr>
            <p:ph idx="1"/>
          </p:nvPr>
        </p:nvSpPr>
        <p:spPr>
          <a:xfrm>
            <a:off x="457200" y="2133600"/>
            <a:ext cx="8229600" cy="3840163"/>
          </a:xfrm>
        </p:spPr>
        <p:txBody>
          <a:bodyPr>
            <a:normAutofit/>
          </a:bodyPr>
          <a:lstStyle/>
          <a:p>
            <a:pPr marL="0" indent="0">
              <a:spcBef>
                <a:spcPts val="0"/>
              </a:spcBef>
              <a:buNone/>
            </a:pPr>
            <a:r>
              <a:rPr lang="en-US" sz="1800" b="1" i="1" dirty="0" smtClean="0"/>
              <a:t>Coal plants </a:t>
            </a:r>
            <a:r>
              <a:rPr lang="en-US" sz="1800" dirty="0" smtClean="0"/>
              <a:t>are being retired worldwide due to environmental concerns and regulations </a:t>
            </a:r>
          </a:p>
          <a:p>
            <a:pPr>
              <a:spcBef>
                <a:spcPts val="0"/>
              </a:spcBef>
            </a:pPr>
            <a:r>
              <a:rPr lang="en-US" sz="1800" dirty="0" smtClean="0"/>
              <a:t>Mercury, particulates, SO2, NOx</a:t>
            </a:r>
          </a:p>
          <a:p>
            <a:pPr>
              <a:spcBef>
                <a:spcPts val="0"/>
              </a:spcBef>
            </a:pPr>
            <a:r>
              <a:rPr lang="en-US" sz="1800" dirty="0" smtClean="0"/>
              <a:t>Greenhouse </a:t>
            </a:r>
            <a:r>
              <a:rPr lang="en-US" sz="1800" dirty="0"/>
              <a:t>gas regulations </a:t>
            </a:r>
            <a:r>
              <a:rPr lang="en-US" sz="1800" dirty="0" smtClean="0"/>
              <a:t>such as New Source Performance Standards (NSPS) for new plants and Clean </a:t>
            </a:r>
            <a:r>
              <a:rPr lang="en-US" sz="1800" dirty="0"/>
              <a:t>Power Plant Program </a:t>
            </a:r>
            <a:r>
              <a:rPr lang="en-US" sz="1800" dirty="0" smtClean="0"/>
              <a:t>for existing plants in the U.S.</a:t>
            </a:r>
          </a:p>
          <a:p>
            <a:pPr>
              <a:spcBef>
                <a:spcPts val="0"/>
              </a:spcBef>
            </a:pPr>
            <a:endParaRPr lang="en-US" sz="1800" dirty="0"/>
          </a:p>
          <a:p>
            <a:pPr marL="0" indent="0">
              <a:spcBef>
                <a:spcPts val="0"/>
              </a:spcBef>
              <a:buNone/>
            </a:pPr>
            <a:r>
              <a:rPr lang="en-US" sz="1800" b="1" i="1" dirty="0" smtClean="0"/>
              <a:t>Nuclear plants </a:t>
            </a:r>
            <a:r>
              <a:rPr lang="en-US" sz="1800" dirty="0" smtClean="0"/>
              <a:t>are being retired in Japan, Germany and elsewhere as a consequence of the Fukushima disaster</a:t>
            </a:r>
          </a:p>
          <a:p>
            <a:pPr marL="0" indent="0">
              <a:spcBef>
                <a:spcPts val="0"/>
              </a:spcBef>
              <a:buNone/>
            </a:pPr>
            <a:endParaRPr lang="en-US" sz="1800" dirty="0" smtClean="0"/>
          </a:p>
          <a:p>
            <a:pPr marL="0" indent="0">
              <a:spcBef>
                <a:spcPts val="0"/>
              </a:spcBef>
              <a:buNone/>
            </a:pPr>
            <a:r>
              <a:rPr lang="en-US" sz="1800" b="1" i="1" dirty="0" smtClean="0"/>
              <a:t>Gas-fired power </a:t>
            </a:r>
            <a:r>
              <a:rPr lang="en-US" sz="1800" dirty="0" smtClean="0"/>
              <a:t>generation will increase to fill the gap</a:t>
            </a:r>
          </a:p>
          <a:p>
            <a:pPr marL="0" indent="0">
              <a:spcBef>
                <a:spcPts val="0"/>
              </a:spcBef>
              <a:buNone/>
            </a:pPr>
            <a:endParaRPr lang="en-US" sz="1800" dirty="0" smtClean="0"/>
          </a:p>
          <a:p>
            <a:pPr marL="0" indent="0">
              <a:spcBef>
                <a:spcPts val="0"/>
              </a:spcBef>
              <a:buNone/>
            </a:pPr>
            <a:r>
              <a:rPr lang="en-US" sz="1800" dirty="0" smtClean="0"/>
              <a:t>In addition, greenhouse gas regulations are promoting </a:t>
            </a:r>
            <a:r>
              <a:rPr lang="en-US" sz="1800" b="1" i="1" dirty="0" smtClean="0"/>
              <a:t>renewable energy</a:t>
            </a:r>
            <a:r>
              <a:rPr lang="en-US" sz="1800" dirty="0" smtClean="0"/>
              <a:t>, which will require quick-start gas-fired units for backup</a:t>
            </a:r>
          </a:p>
          <a:p>
            <a:pPr marL="0" indent="0">
              <a:buNone/>
            </a:pPr>
            <a:endParaRPr lang="en-US" sz="1800" dirty="0"/>
          </a:p>
        </p:txBody>
      </p:sp>
    </p:spTree>
    <p:extLst>
      <p:ext uri="{BB962C8B-B14F-4D97-AF65-F5344CB8AC3E}">
        <p14:creationId xmlns:p14="http://schemas.microsoft.com/office/powerpoint/2010/main" val="2857184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8858</TotalTime>
  <Words>4801</Words>
  <Application>Microsoft Office PowerPoint</Application>
  <PresentationFormat>On-screen Show (4:3)</PresentationFormat>
  <Paragraphs>764</Paragraphs>
  <Slides>75</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Arial Unicode MS</vt:lpstr>
      <vt:lpstr>宋体</vt:lpstr>
      <vt:lpstr>Arial</vt:lpstr>
      <vt:lpstr>Arial Black</vt:lpstr>
      <vt:lpstr>Calibri</vt:lpstr>
      <vt:lpstr>Times New Roman</vt:lpstr>
      <vt:lpstr>Wingdings</vt:lpstr>
      <vt:lpstr>ヒラギノ角ゴ Pro W3</vt:lpstr>
      <vt:lpstr>Office Theme</vt:lpstr>
      <vt:lpstr>  Gas Turbine  Air Treatment  Route Map and Summary</vt:lpstr>
      <vt:lpstr>Program Overview</vt:lpstr>
      <vt:lpstr>GT Inlet Air Filter Decision Guide is part of a whole system</vt:lpstr>
      <vt:lpstr>Panelists</vt:lpstr>
      <vt:lpstr>Gas Turbine Inlet Air Filtration Decision Guide</vt:lpstr>
      <vt:lpstr>PowerPoint Presentation</vt:lpstr>
      <vt:lpstr>Business Factors</vt:lpstr>
      <vt:lpstr>I.  Regulatory, Economic and Site Specific Impacts on Filter Choice</vt:lpstr>
      <vt:lpstr>Regulatory Impacts: Gas turbine capacity will grow as regulations shift the energy mix away from coal and nuclear generation</vt:lpstr>
      <vt:lpstr>Priority ranking of filter selection factors (Barilla) Gas Turbine Inlet Filters - Value Considerations in Filter Selection by Paul Barilla - Hot Topic Hour May 15, 2014</vt:lpstr>
      <vt:lpstr>Plant specific factors</vt:lpstr>
      <vt:lpstr>Conditions encountered depending on location (GE)</vt:lpstr>
      <vt:lpstr>Coastal, Marine and Offshore Conditions Guideline for Gas Turbine Inlet Air Filtration Systems  Understanding the Benefits and Limitations of EPA Filtration--Filtration News, April 2015 Filtration Efficiency’s Impact on Compressor Health--Filtration News, April 2015 </vt:lpstr>
      <vt:lpstr>Desert Conditions </vt:lpstr>
      <vt:lpstr>Arctic Conditions Guideline for Gas Turbine Inlet Air Filtration Systems  </vt:lpstr>
      <vt:lpstr>Tropical Conditions Guideline for Gas Turbine Inlet Air Filtration Systems  </vt:lpstr>
      <vt:lpstr>Decision Route – Regulatory, Economic and Site Specific Issues</vt:lpstr>
      <vt:lpstr>Media options</vt:lpstr>
      <vt:lpstr>II.  Fiber and Media Choices</vt:lpstr>
      <vt:lpstr>Overview of Filter Media Options   </vt:lpstr>
      <vt:lpstr>Three Levels of High Efficiency</vt:lpstr>
      <vt:lpstr>Differences Between High and Very High Efficiency Filters (Gore)</vt:lpstr>
      <vt:lpstr>Make Sure to Use Relevant HEPA Rating (Gore) </vt:lpstr>
      <vt:lpstr>Air Filtration Standards ( Freudenberg) </vt:lpstr>
      <vt:lpstr>Air Filtration Standards (Freudenberg)  ISO / FDIS 29461 -1:2011 (E) ISO/TC 142/SC WG9 Air intake filter systems for rotary machinery  </vt:lpstr>
      <vt:lpstr>Media Selection = f(Filter System, Element type) (Hollingsworth &amp; Vose)</vt:lpstr>
      <vt:lpstr>Test Standard to be Considered (Hollingsworth &amp; Vose)</vt:lpstr>
      <vt:lpstr>HVAC – Discharge Impact of Charged Media  (Hollingsworth &amp; Vose)</vt:lpstr>
      <vt:lpstr>Discharge Characteristic of Mechanical Media Wet laid glass and NanoWave®  (Hollingsworth &amp; Vose)</vt:lpstr>
      <vt:lpstr>Evolution of Filter Performance (Hollingsworth &amp; Vose)</vt:lpstr>
      <vt:lpstr>H&amp;V Media Selection for GT (Hollingsworth &amp; Vose)</vt:lpstr>
      <vt:lpstr>Polymer Group Gas Turbine Media</vt:lpstr>
      <vt:lpstr>TurboWebTM Filter Compared to Other Media (Midwesco)</vt:lpstr>
      <vt:lpstr>Nanofibers (Lydall)</vt:lpstr>
      <vt:lpstr>Lydall Gas Turbine Filter Media Simplified Decision Matrix</vt:lpstr>
      <vt:lpstr>Gas Turbine Air Inlet Filtration: Membrane Composite Considerations</vt:lpstr>
      <vt:lpstr>Decision Route – Fibers and Media</vt:lpstr>
      <vt:lpstr>Filter Choices</vt:lpstr>
      <vt:lpstr>III.  Filter Choices #1 - Performance</vt:lpstr>
      <vt:lpstr>High Efficiency Filter Pressure Losses (Southwest)</vt:lpstr>
      <vt:lpstr>Filter Performance:  Problems with Particulates</vt:lpstr>
      <vt:lpstr>Two ways to stop fouling –</vt:lpstr>
      <vt:lpstr>Two ways to stop fouling –</vt:lpstr>
      <vt:lpstr>Industry trend  (Clarcor)</vt:lpstr>
      <vt:lpstr>Challenges for the Nonwovens Industry</vt:lpstr>
      <vt:lpstr>Filter house design to reduce moisture (Nederman)</vt:lpstr>
      <vt:lpstr>Freudenberg Filtration Technologies. Air filtration. </vt:lpstr>
      <vt:lpstr>Consideration of the Condition of the Air Inlet Housing &amp; Filters. </vt:lpstr>
      <vt:lpstr>Particle Removal - Liquids -  Single stage Filter Configuration</vt:lpstr>
      <vt:lpstr>Options for Snow and Ice (GE)</vt:lpstr>
      <vt:lpstr>III.  Filter Choices #2 - Design Decisions</vt:lpstr>
      <vt:lpstr>Evaluate Filters Based on Overall Performance – not just Efficiency  Filtration Efficiency’s impact on compressor health-Filtration News, April 2015.</vt:lpstr>
      <vt:lpstr>Filter Life Cycle Cost Considerations (Southwest)</vt:lpstr>
      <vt:lpstr>High Efficiency Static Filter Design (Southwest)</vt:lpstr>
      <vt:lpstr>Self-Cleaning Cartridge Systems (Southwest)</vt:lpstr>
      <vt:lpstr>Pulsing Prevents Pressure Peaks (Gore)</vt:lpstr>
      <vt:lpstr>Pulsing Eliminates Off-line Washes (Gore)</vt:lpstr>
      <vt:lpstr>Static vs. Pulse Filter Options (GE)</vt:lpstr>
      <vt:lpstr>Filter systems</vt:lpstr>
      <vt:lpstr>III.  Filter Choices #3 - Multi-stage Designs</vt:lpstr>
      <vt:lpstr>Multi-Stage Filtration Systems (Southwest)</vt:lpstr>
      <vt:lpstr>Pre-filter Options (AAF)</vt:lpstr>
      <vt:lpstr>Pre-filter options – Which, where? (AAF)</vt:lpstr>
      <vt:lpstr>Cartridges with Integral Pre-filters (Gore)</vt:lpstr>
      <vt:lpstr>III.  Filter Choices #4 - Decision Diagrams</vt:lpstr>
      <vt:lpstr>PowerPoint Presentation</vt:lpstr>
      <vt:lpstr>PowerPoint Presentation</vt:lpstr>
      <vt:lpstr>Filter Options (Ahlstrom) </vt:lpstr>
      <vt:lpstr>Filter Recommendations  Based on Operating Conditions (GE)</vt:lpstr>
      <vt:lpstr>Filter Recommendations  Depending on Environment (GE)</vt:lpstr>
      <vt:lpstr>PowerPoint Presentation</vt:lpstr>
      <vt:lpstr>Decision Route – Filter Choices</vt:lpstr>
      <vt:lpstr>Components</vt:lpstr>
      <vt:lpstr>Variety of materials and mesh sizes can be use to support the media </vt:lpstr>
      <vt:lpstr>adhesives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Gas Decision Session</dc:title>
  <dc:creator>bobmcilvaine</dc:creator>
  <cp:lastModifiedBy>Donna Hanrahan</cp:lastModifiedBy>
  <cp:revision>199</cp:revision>
  <cp:lastPrinted>2015-04-23T21:16:33Z</cp:lastPrinted>
  <dcterms:created xsi:type="dcterms:W3CDTF">2015-02-23T13:06:27Z</dcterms:created>
  <dcterms:modified xsi:type="dcterms:W3CDTF">2015-05-06T18:25:25Z</dcterms:modified>
</cp:coreProperties>
</file>