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52" r:id="rId2"/>
    <p:sldId id="383" r:id="rId3"/>
    <p:sldId id="404" r:id="rId4"/>
    <p:sldId id="403" r:id="rId5"/>
    <p:sldId id="405" r:id="rId6"/>
    <p:sldId id="406" r:id="rId7"/>
    <p:sldId id="408" r:id="rId8"/>
    <p:sldId id="411" r:id="rId9"/>
    <p:sldId id="388" r:id="rId10"/>
    <p:sldId id="401" r:id="rId11"/>
    <p:sldId id="407" r:id="rId12"/>
  </p:sldIdLst>
  <p:sldSz cx="9144000" cy="6858000" type="screen4x3"/>
  <p:notesSz cx="7302500" cy="9588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oxHnQEVm6+5Mb8tsSYUDtA==" hashData="XK9wT49gZwga8nwjWjz7lnFeawg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842"/>
    <a:srgbClr val="339966"/>
    <a:srgbClr val="83F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8" autoAdjust="0"/>
    <p:restoredTop sz="75771" autoAdjust="0"/>
  </p:normalViewPr>
  <p:slideViewPr>
    <p:cSldViewPr>
      <p:cViewPr varScale="1">
        <p:scale>
          <a:sx n="88" d="100"/>
          <a:sy n="88" d="100"/>
        </p:scale>
        <p:origin x="-23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dc_fileserver\fileserver_user\XuB\Tech%20Info\MEDIA%20TDC%20COMPETITOR%20COMPARE_rev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tdc_fileserver\fileserver_user\XuB\TWHE%20V%20BANK\Waterwash%20schedule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tdc_fileserver\fileserver_user\XuB\TWXE\Water%20break%20through%20char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TWHE_revE%20(Read-Only)%20(Compatibility%20Mode)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ub\AppData\Local\Microsoft\Windows\Temporary%20Internet%20Files\Content.Outlook\UIS788IA\TDC%20%20EN1822%20%20TWUE-XM171S%20CC%203_1_2013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dirty="0"/>
              <a:t>ASHRAE 52.2 Initial Efficiency </a:t>
            </a:r>
            <a:r>
              <a:rPr lang="en-US" sz="1200" dirty="0" smtClean="0"/>
              <a:t>Comparison </a:t>
            </a:r>
            <a:endParaRPr lang="en-US" sz="12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6"/>
          <c:order val="0"/>
          <c:tx>
            <c:v>E12/H12</c:v>
          </c:tx>
          <c:spPr>
            <a:ln>
              <a:solidFill>
                <a:schemeClr val="tx2"/>
              </a:solidFill>
            </a:ln>
          </c:spPr>
          <c:marker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marker>
          <c:val>
            <c:numRef>
              <c:f>'Donaldson SSW'!$H$21:$H$32</c:f>
              <c:numCache>
                <c:formatCode>0.0%</c:formatCode>
                <c:ptCount val="12"/>
                <c:pt idx="0">
                  <c:v>0.995</c:v>
                </c:pt>
                <c:pt idx="1">
                  <c:v>0.996</c:v>
                </c:pt>
                <c:pt idx="2">
                  <c:v>0.998</c:v>
                </c:pt>
                <c:pt idx="3">
                  <c:v>0.99900000000000011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smooth val="0"/>
        </c:ser>
        <c:ser>
          <c:idx val="5"/>
          <c:order val="1"/>
          <c:tx>
            <c:v>MERV16</c:v>
          </c:tx>
          <c:spPr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pPr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</c:marker>
          <c:cat>
            <c:strRef>
              <c:f>'Donaldson SSW'!$A$21:$A$32</c:f>
              <c:strCache>
                <c:ptCount val="12"/>
                <c:pt idx="0">
                  <c:v>0.3-0.4</c:v>
                </c:pt>
                <c:pt idx="1">
                  <c:v>0.40-0.55</c:v>
                </c:pt>
                <c:pt idx="2">
                  <c:v>0.55-0.70</c:v>
                </c:pt>
                <c:pt idx="3">
                  <c:v>0.7-1.0</c:v>
                </c:pt>
                <c:pt idx="4">
                  <c:v>1.0-1.3</c:v>
                </c:pt>
                <c:pt idx="5">
                  <c:v>1.3-1.6</c:v>
                </c:pt>
                <c:pt idx="6">
                  <c:v>1.6-2.2</c:v>
                </c:pt>
                <c:pt idx="7">
                  <c:v>2.2-3.0</c:v>
                </c:pt>
                <c:pt idx="8">
                  <c:v>3.0-4.0</c:v>
                </c:pt>
                <c:pt idx="9">
                  <c:v>4.0-5.5</c:v>
                </c:pt>
                <c:pt idx="10">
                  <c:v>5.5-7.0</c:v>
                </c:pt>
                <c:pt idx="11">
                  <c:v>7.0-10</c:v>
                </c:pt>
              </c:strCache>
            </c:strRef>
          </c:cat>
          <c:val>
            <c:numRef>
              <c:f>'Donaldson SSW'!$G$21:$G$32</c:f>
              <c:numCache>
                <c:formatCode>0.0%</c:formatCode>
                <c:ptCount val="12"/>
                <c:pt idx="0">
                  <c:v>0.95499999999999996</c:v>
                </c:pt>
                <c:pt idx="1">
                  <c:v>0.97</c:v>
                </c:pt>
                <c:pt idx="2">
                  <c:v>0.98399999999999999</c:v>
                </c:pt>
                <c:pt idx="3">
                  <c:v>0.99099999999999999</c:v>
                </c:pt>
                <c:pt idx="4">
                  <c:v>0.996</c:v>
                </c:pt>
                <c:pt idx="5">
                  <c:v>0.998</c:v>
                </c:pt>
                <c:pt idx="6">
                  <c:v>0.999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smooth val="0"/>
        </c:ser>
        <c:ser>
          <c:idx val="4"/>
          <c:order val="2"/>
          <c:tx>
            <c:v>MERV14</c:v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marker>
          <c:cat>
            <c:strRef>
              <c:f>'Donaldson SSW'!$A$21:$A$32</c:f>
              <c:strCache>
                <c:ptCount val="12"/>
                <c:pt idx="0">
                  <c:v>0.3-0.4</c:v>
                </c:pt>
                <c:pt idx="1">
                  <c:v>0.40-0.55</c:v>
                </c:pt>
                <c:pt idx="2">
                  <c:v>0.55-0.70</c:v>
                </c:pt>
                <c:pt idx="3">
                  <c:v>0.7-1.0</c:v>
                </c:pt>
                <c:pt idx="4">
                  <c:v>1.0-1.3</c:v>
                </c:pt>
                <c:pt idx="5">
                  <c:v>1.3-1.6</c:v>
                </c:pt>
                <c:pt idx="6">
                  <c:v>1.6-2.2</c:v>
                </c:pt>
                <c:pt idx="7">
                  <c:v>2.2-3.0</c:v>
                </c:pt>
                <c:pt idx="8">
                  <c:v>3.0-4.0</c:v>
                </c:pt>
                <c:pt idx="9">
                  <c:v>4.0-5.5</c:v>
                </c:pt>
                <c:pt idx="10">
                  <c:v>5.5-7.0</c:v>
                </c:pt>
                <c:pt idx="11">
                  <c:v>7.0-10</c:v>
                </c:pt>
              </c:strCache>
            </c:strRef>
          </c:cat>
          <c:val>
            <c:numRef>
              <c:f>'Donaldson SSW'!$F$21:$F$32</c:f>
              <c:numCache>
                <c:formatCode>0.0%</c:formatCode>
                <c:ptCount val="12"/>
                <c:pt idx="0">
                  <c:v>0.68</c:v>
                </c:pt>
                <c:pt idx="1">
                  <c:v>0.77</c:v>
                </c:pt>
                <c:pt idx="2">
                  <c:v>0.83499999999999996</c:v>
                </c:pt>
                <c:pt idx="3">
                  <c:v>0.9</c:v>
                </c:pt>
                <c:pt idx="4">
                  <c:v>0.96</c:v>
                </c:pt>
                <c:pt idx="5">
                  <c:v>0.97499999999999998</c:v>
                </c:pt>
                <c:pt idx="6">
                  <c:v>0.98</c:v>
                </c:pt>
                <c:pt idx="7">
                  <c:v>0.99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smooth val="0"/>
        </c:ser>
        <c:ser>
          <c:idx val="1"/>
          <c:order val="3"/>
          <c:tx>
            <c:v>MERV13</c:v>
          </c:tx>
          <c:marker>
            <c:spPr>
              <a:solidFill>
                <a:schemeClr val="accent2"/>
              </a:solidFill>
            </c:spPr>
          </c:marker>
          <c:cat>
            <c:strRef>
              <c:f>'Donaldson SSW'!$A$21:$A$32</c:f>
              <c:strCache>
                <c:ptCount val="12"/>
                <c:pt idx="0">
                  <c:v>0.3-0.4</c:v>
                </c:pt>
                <c:pt idx="1">
                  <c:v>0.40-0.55</c:v>
                </c:pt>
                <c:pt idx="2">
                  <c:v>0.55-0.70</c:v>
                </c:pt>
                <c:pt idx="3">
                  <c:v>0.7-1.0</c:v>
                </c:pt>
                <c:pt idx="4">
                  <c:v>1.0-1.3</c:v>
                </c:pt>
                <c:pt idx="5">
                  <c:v>1.3-1.6</c:v>
                </c:pt>
                <c:pt idx="6">
                  <c:v>1.6-2.2</c:v>
                </c:pt>
                <c:pt idx="7">
                  <c:v>2.2-3.0</c:v>
                </c:pt>
                <c:pt idx="8">
                  <c:v>3.0-4.0</c:v>
                </c:pt>
                <c:pt idx="9">
                  <c:v>4.0-5.5</c:v>
                </c:pt>
                <c:pt idx="10">
                  <c:v>5.5-7.0</c:v>
                </c:pt>
                <c:pt idx="11">
                  <c:v>7.0-10</c:v>
                </c:pt>
              </c:strCache>
            </c:strRef>
          </c:cat>
          <c:val>
            <c:numRef>
              <c:f>'Donaldson SSW'!$C$21:$C$32</c:f>
              <c:numCache>
                <c:formatCode>0.0%</c:formatCode>
                <c:ptCount val="12"/>
                <c:pt idx="0">
                  <c:v>0.62</c:v>
                </c:pt>
                <c:pt idx="1">
                  <c:v>0.68</c:v>
                </c:pt>
                <c:pt idx="2">
                  <c:v>0.73</c:v>
                </c:pt>
                <c:pt idx="3">
                  <c:v>0.82499999999999996</c:v>
                </c:pt>
                <c:pt idx="4">
                  <c:v>0.9</c:v>
                </c:pt>
                <c:pt idx="5">
                  <c:v>0.95</c:v>
                </c:pt>
                <c:pt idx="6">
                  <c:v>0.98</c:v>
                </c:pt>
                <c:pt idx="7">
                  <c:v>0.98499999999999999</c:v>
                </c:pt>
                <c:pt idx="8">
                  <c:v>0.99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smooth val="0"/>
        </c:ser>
        <c:ser>
          <c:idx val="0"/>
          <c:order val="4"/>
          <c:tx>
            <c:v>MERV12</c:v>
          </c:tx>
          <c:spPr>
            <a:ln>
              <a:solidFill>
                <a:schemeClr val="accent5"/>
              </a:solidFill>
            </a:ln>
          </c:spPr>
          <c:marker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/>
                </a:solidFill>
              </a:ln>
            </c:spPr>
          </c:marker>
          <c:cat>
            <c:strRef>
              <c:f>'Donaldson SSW'!$A$21:$A$32</c:f>
              <c:strCache>
                <c:ptCount val="12"/>
                <c:pt idx="0">
                  <c:v>0.3-0.4</c:v>
                </c:pt>
                <c:pt idx="1">
                  <c:v>0.40-0.55</c:v>
                </c:pt>
                <c:pt idx="2">
                  <c:v>0.55-0.70</c:v>
                </c:pt>
                <c:pt idx="3">
                  <c:v>0.7-1.0</c:v>
                </c:pt>
                <c:pt idx="4">
                  <c:v>1.0-1.3</c:v>
                </c:pt>
                <c:pt idx="5">
                  <c:v>1.3-1.6</c:v>
                </c:pt>
                <c:pt idx="6">
                  <c:v>1.6-2.2</c:v>
                </c:pt>
                <c:pt idx="7">
                  <c:v>2.2-3.0</c:v>
                </c:pt>
                <c:pt idx="8">
                  <c:v>3.0-4.0</c:v>
                </c:pt>
                <c:pt idx="9">
                  <c:v>4.0-5.5</c:v>
                </c:pt>
                <c:pt idx="10">
                  <c:v>5.5-7.0</c:v>
                </c:pt>
                <c:pt idx="11">
                  <c:v>7.0-10</c:v>
                </c:pt>
              </c:strCache>
            </c:strRef>
          </c:cat>
          <c:val>
            <c:numRef>
              <c:f>'Donaldson SSW'!$B$21:$B$32</c:f>
              <c:numCache>
                <c:formatCode>0.0%</c:formatCode>
                <c:ptCount val="12"/>
                <c:pt idx="0">
                  <c:v>0.28999999999999998</c:v>
                </c:pt>
                <c:pt idx="1">
                  <c:v>0.39500000000000002</c:v>
                </c:pt>
                <c:pt idx="2">
                  <c:v>0.54400000000000004</c:v>
                </c:pt>
                <c:pt idx="3">
                  <c:v>0.67600000000000005</c:v>
                </c:pt>
                <c:pt idx="4">
                  <c:v>0.77600000000000002</c:v>
                </c:pt>
                <c:pt idx="5">
                  <c:v>0.84399999999999997</c:v>
                </c:pt>
                <c:pt idx="6">
                  <c:v>0.89800000000000002</c:v>
                </c:pt>
                <c:pt idx="7">
                  <c:v>0.94199999999999995</c:v>
                </c:pt>
                <c:pt idx="8">
                  <c:v>0.97399999999999998</c:v>
                </c:pt>
                <c:pt idx="9">
                  <c:v>0.99399999999999999</c:v>
                </c:pt>
                <c:pt idx="10">
                  <c:v>0.997</c:v>
                </c:pt>
                <c:pt idx="11">
                  <c:v>1</c:v>
                </c:pt>
              </c:numCache>
            </c:numRef>
          </c:val>
          <c:smooth val="0"/>
        </c:ser>
        <c:ser>
          <c:idx val="2"/>
          <c:order val="5"/>
          <c:cat>
            <c:strRef>
              <c:f>'Donaldson SSW'!$A$21:$A$32</c:f>
              <c:strCache>
                <c:ptCount val="12"/>
                <c:pt idx="0">
                  <c:v>0.3-0.4</c:v>
                </c:pt>
                <c:pt idx="1">
                  <c:v>0.40-0.55</c:v>
                </c:pt>
                <c:pt idx="2">
                  <c:v>0.55-0.70</c:v>
                </c:pt>
                <c:pt idx="3">
                  <c:v>0.7-1.0</c:v>
                </c:pt>
                <c:pt idx="4">
                  <c:v>1.0-1.3</c:v>
                </c:pt>
                <c:pt idx="5">
                  <c:v>1.3-1.6</c:v>
                </c:pt>
                <c:pt idx="6">
                  <c:v>1.6-2.2</c:v>
                </c:pt>
                <c:pt idx="7">
                  <c:v>2.2-3.0</c:v>
                </c:pt>
                <c:pt idx="8">
                  <c:v>3.0-4.0</c:v>
                </c:pt>
                <c:pt idx="9">
                  <c:v>4.0-5.5</c:v>
                </c:pt>
                <c:pt idx="10">
                  <c:v>5.5-7.0</c:v>
                </c:pt>
                <c:pt idx="11">
                  <c:v>7.0-10</c:v>
                </c:pt>
              </c:strCache>
            </c:strRef>
          </c:cat>
          <c:val>
            <c:numRef>
              <c:f>'Donaldson SSW'!$D$21:$D$32</c:f>
            </c:numRef>
          </c:val>
          <c:smooth val="0"/>
        </c:ser>
        <c:ser>
          <c:idx val="3"/>
          <c:order val="6"/>
          <c:cat>
            <c:strRef>
              <c:f>'Donaldson SSW'!$A$21:$A$32</c:f>
              <c:strCache>
                <c:ptCount val="12"/>
                <c:pt idx="0">
                  <c:v>0.3-0.4</c:v>
                </c:pt>
                <c:pt idx="1">
                  <c:v>0.40-0.55</c:v>
                </c:pt>
                <c:pt idx="2">
                  <c:v>0.55-0.70</c:v>
                </c:pt>
                <c:pt idx="3">
                  <c:v>0.7-1.0</c:v>
                </c:pt>
                <c:pt idx="4">
                  <c:v>1.0-1.3</c:v>
                </c:pt>
                <c:pt idx="5">
                  <c:v>1.3-1.6</c:v>
                </c:pt>
                <c:pt idx="6">
                  <c:v>1.6-2.2</c:v>
                </c:pt>
                <c:pt idx="7">
                  <c:v>2.2-3.0</c:v>
                </c:pt>
                <c:pt idx="8">
                  <c:v>3.0-4.0</c:v>
                </c:pt>
                <c:pt idx="9">
                  <c:v>4.0-5.5</c:v>
                </c:pt>
                <c:pt idx="10">
                  <c:v>5.5-7.0</c:v>
                </c:pt>
                <c:pt idx="11">
                  <c:v>7.0-10</c:v>
                </c:pt>
              </c:strCache>
            </c:strRef>
          </c:cat>
          <c:val>
            <c:numRef>
              <c:f>'Donaldson SSW'!$E$21:$E$32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445312"/>
        <c:axId val="28484736"/>
      </c:lineChart>
      <c:catAx>
        <c:axId val="2844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8484736"/>
        <c:crosses val="autoZero"/>
        <c:auto val="1"/>
        <c:lblAlgn val="ctr"/>
        <c:lblOffset val="100"/>
        <c:noMultiLvlLbl val="0"/>
      </c:catAx>
      <c:valAx>
        <c:axId val="28484736"/>
        <c:scaling>
          <c:orientation val="minMax"/>
          <c:max val="1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dirty="0"/>
                  <a:t>REMOVAL EFFICIENCY %</a:t>
                </a:r>
              </a:p>
            </c:rich>
          </c:tx>
          <c:layout/>
          <c:overlay val="0"/>
        </c:title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84453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44548231769092"/>
          <c:y val="0.31754849162373228"/>
          <c:w val="0.18593191499348721"/>
          <c:h val="0.28177051942581249"/>
        </c:manualLayout>
      </c:layout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Turbine Offline Waterwash Frequency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In 14 months of operation</c:v>
          </c:tx>
          <c:invertIfNegative val="0"/>
          <c:cat>
            <c:strRef>
              <c:f>'Sheet1 (2)'!$B$2:$C$2</c:f>
              <c:strCache>
                <c:ptCount val="2"/>
                <c:pt idx="0">
                  <c:v>TWHE MERV 16          </c:v>
                </c:pt>
                <c:pt idx="1">
                  <c:v>MERV 15 media</c:v>
                </c:pt>
              </c:strCache>
            </c:strRef>
          </c:cat>
          <c:val>
            <c:numRef>
              <c:f>'Sheet1 (2)'!$B$3:$C$3</c:f>
              <c:numCache>
                <c:formatCode>General</c:formatCode>
                <c:ptCount val="2"/>
                <c:pt idx="0">
                  <c:v>0.01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386432"/>
        <c:axId val="30389376"/>
      </c:barChart>
      <c:catAx>
        <c:axId val="30386432"/>
        <c:scaling>
          <c:orientation val="minMax"/>
        </c:scaling>
        <c:delete val="0"/>
        <c:axPos val="b"/>
        <c:majorTickMark val="out"/>
        <c:minorTickMark val="none"/>
        <c:tickLblPos val="nextTo"/>
        <c:crossAx val="30389376"/>
        <c:crosses val="autoZero"/>
        <c:auto val="1"/>
        <c:lblAlgn val="ctr"/>
        <c:lblOffset val="100"/>
        <c:noMultiLvlLbl val="0"/>
      </c:catAx>
      <c:valAx>
        <c:axId val="30389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386432"/>
        <c:crosses val="autoZero"/>
        <c:crossBetween val="between"/>
        <c:majorUnit val="1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>
                <a:effectLst/>
              </a:rPr>
              <a:t>Typical Water Break through Pressure ("WC)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>
                <a:effectLst/>
              </a:rPr>
              <a:t>1" W.C. =249 Pa = 0.0261 psi</a:t>
            </a:r>
            <a:endParaRPr lang="en-US" sz="1600">
              <a:effectLst/>
            </a:endParaRPr>
          </a:p>
        </c:rich>
      </c:tx>
      <c:layout>
        <c:manualLayout>
          <c:xMode val="edge"/>
          <c:yMode val="edge"/>
          <c:x val="0.13855053060730521"/>
          <c:y val="3.143992839045408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4639353438168928E-2"/>
          <c:y val="0.19686274137325113"/>
          <c:w val="0.91458791894529035"/>
          <c:h val="0.65822592441324823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'NON - COMMERCIAL'!$A$21:$E$21</c:f>
              <c:strCache>
                <c:ptCount val="5"/>
                <c:pt idx="0">
                  <c:v> TWUE E12/H12</c:v>
                </c:pt>
                <c:pt idx="1">
                  <c:v> TWHE</c:v>
                </c:pt>
                <c:pt idx="2">
                  <c:v>E10/H10</c:v>
                </c:pt>
                <c:pt idx="3">
                  <c:v>Synthetic Nano MERV14</c:v>
                </c:pt>
                <c:pt idx="4">
                  <c:v>Filter Operation Dp (TYP Less Than 4"W.C.)</c:v>
                </c:pt>
              </c:strCache>
            </c:strRef>
          </c:cat>
          <c:val>
            <c:numRef>
              <c:f>'NON - COMMERCIAL'!$A$22:$E$22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rgbClr val="92D050"/>
              </a:solidFill>
            </c:spPr>
          </c:dPt>
          <c:cat>
            <c:strRef>
              <c:f>'NON - COMMERCIAL'!$A$21:$E$21</c:f>
              <c:strCache>
                <c:ptCount val="5"/>
                <c:pt idx="0">
                  <c:v> TWUE E12/H12</c:v>
                </c:pt>
                <c:pt idx="1">
                  <c:v> TWHE</c:v>
                </c:pt>
                <c:pt idx="2">
                  <c:v>E10/H10</c:v>
                </c:pt>
                <c:pt idx="3">
                  <c:v>Synthetic Nano MERV14</c:v>
                </c:pt>
                <c:pt idx="4">
                  <c:v>Filter Operation Dp (TYP Less Than 4"W.C.)</c:v>
                </c:pt>
              </c:strCache>
            </c:strRef>
          </c:cat>
          <c:val>
            <c:numRef>
              <c:f>'NON - COMMERCIAL'!$A$23:$E$23</c:f>
              <c:numCache>
                <c:formatCode>General</c:formatCode>
                <c:ptCount val="5"/>
                <c:pt idx="0">
                  <c:v>35</c:v>
                </c:pt>
                <c:pt idx="1">
                  <c:v>17</c:v>
                </c:pt>
                <c:pt idx="2">
                  <c:v>11</c:v>
                </c:pt>
                <c:pt idx="3">
                  <c:v>16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495168"/>
        <c:axId val="143496704"/>
      </c:barChart>
      <c:catAx>
        <c:axId val="1434951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43496704"/>
        <c:crosses val="autoZero"/>
        <c:auto val="1"/>
        <c:lblAlgn val="ctr"/>
        <c:lblOffset val="100"/>
        <c:noMultiLvlLbl val="0"/>
      </c:catAx>
      <c:valAx>
        <c:axId val="1434967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3495168"/>
        <c:crosses val="autoZero"/>
        <c:crossBetween val="between"/>
      </c:valAx>
      <c:spPr>
        <a:noFill/>
        <a:ln>
          <a:solidFill>
            <a:schemeClr val="accent1"/>
          </a:solidFill>
        </a:ln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accent1"/>
      </a:solidFill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914683322096855"/>
          <c:y val="7.6864803664247833E-2"/>
          <c:w val="0.80446342632049828"/>
          <c:h val="0.77785445936904951"/>
        </c:manualLayout>
      </c:layout>
      <c:scatterChart>
        <c:scatterStyle val="smoothMarker"/>
        <c:varyColors val="0"/>
        <c:ser>
          <c:idx val="0"/>
          <c:order val="0"/>
          <c:tx>
            <c:v>MERV 16 Synthetic + Nano</c:v>
          </c:tx>
          <c:xVal>
            <c:numRef>
              <c:f>'[Chart in TWHE_revE (Read-Only) (Compatibility Mode)]Summary &amp; Comparison'!$C$3:$C$24</c:f>
              <c:numCache>
                <c:formatCode>General</c:formatCode>
                <c:ptCount val="22"/>
                <c:pt idx="0">
                  <c:v>0.25</c:v>
                </c:pt>
                <c:pt idx="1">
                  <c:v>0.35</c:v>
                </c:pt>
                <c:pt idx="2">
                  <c:v>0.5</c:v>
                </c:pt>
                <c:pt idx="3">
                  <c:v>0.7</c:v>
                </c:pt>
                <c:pt idx="4">
                  <c:v>0.9</c:v>
                </c:pt>
                <c:pt idx="5">
                  <c:v>1.25</c:v>
                </c:pt>
                <c:pt idx="6">
                  <c:v>1.75</c:v>
                </c:pt>
                <c:pt idx="7">
                  <c:v>2.25</c:v>
                </c:pt>
                <c:pt idx="8">
                  <c:v>2.75</c:v>
                </c:pt>
                <c:pt idx="9">
                  <c:v>3.5</c:v>
                </c:pt>
                <c:pt idx="10">
                  <c:v>4.5</c:v>
                </c:pt>
                <c:pt idx="11">
                  <c:v>5.5</c:v>
                </c:pt>
                <c:pt idx="12">
                  <c:v>7</c:v>
                </c:pt>
                <c:pt idx="13">
                  <c:v>9</c:v>
                </c:pt>
                <c:pt idx="14">
                  <c:v>11</c:v>
                </c:pt>
                <c:pt idx="15">
                  <c:v>13.5</c:v>
                </c:pt>
                <c:pt idx="16">
                  <c:v>17.5</c:v>
                </c:pt>
                <c:pt idx="17">
                  <c:v>25</c:v>
                </c:pt>
                <c:pt idx="18">
                  <c:v>35</c:v>
                </c:pt>
                <c:pt idx="19">
                  <c:v>45</c:v>
                </c:pt>
                <c:pt idx="20">
                  <c:v>60</c:v>
                </c:pt>
                <c:pt idx="21">
                  <c:v>85</c:v>
                </c:pt>
              </c:numCache>
            </c:numRef>
          </c:xVal>
          <c:yVal>
            <c:numRef>
              <c:f>'[Chart in TWHE_revE (Read-Only) (Compatibility Mode)]Summary &amp; Comparison'!$D$3:$D$24</c:f>
              <c:numCache>
                <c:formatCode>0.0</c:formatCode>
                <c:ptCount val="22"/>
                <c:pt idx="0">
                  <c:v>98.110526315789471</c:v>
                </c:pt>
                <c:pt idx="1">
                  <c:v>98.973684210526301</c:v>
                </c:pt>
                <c:pt idx="2">
                  <c:v>99.278947368421044</c:v>
                </c:pt>
                <c:pt idx="3">
                  <c:v>99.589473684210532</c:v>
                </c:pt>
                <c:pt idx="4">
                  <c:v>99.9</c:v>
                </c:pt>
                <c:pt idx="5">
                  <c:v>99.926315789473691</c:v>
                </c:pt>
                <c:pt idx="6">
                  <c:v>99.957894736842107</c:v>
                </c:pt>
                <c:pt idx="7">
                  <c:v>99.984210526315792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'[Chart in TWHE_revE (Read-Only) (Compatibility Mode)]Summary &amp; Comparison'!$E$2</c:f>
              <c:strCache>
                <c:ptCount val="1"/>
                <c:pt idx="0">
                  <c:v>GE Requirement</c:v>
                </c:pt>
              </c:strCache>
            </c:strRef>
          </c:tx>
          <c:spPr>
            <a:ln w="34925">
              <a:solidFill>
                <a:schemeClr val="tx1"/>
              </a:solidFill>
              <a:prstDash val="lgDash"/>
            </a:ln>
          </c:spPr>
          <c:marker>
            <c:symbol val="square"/>
            <c:size val="4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'[Chart in TWHE_revE (Read-Only) (Compatibility Mode)]Summary &amp; Comparison'!$C$3:$C$24</c:f>
              <c:numCache>
                <c:formatCode>General</c:formatCode>
                <c:ptCount val="22"/>
                <c:pt idx="0">
                  <c:v>0.25</c:v>
                </c:pt>
                <c:pt idx="1">
                  <c:v>0.35</c:v>
                </c:pt>
                <c:pt idx="2">
                  <c:v>0.5</c:v>
                </c:pt>
                <c:pt idx="3">
                  <c:v>0.7</c:v>
                </c:pt>
                <c:pt idx="4">
                  <c:v>0.9</c:v>
                </c:pt>
                <c:pt idx="5">
                  <c:v>1.25</c:v>
                </c:pt>
                <c:pt idx="6">
                  <c:v>1.75</c:v>
                </c:pt>
                <c:pt idx="7">
                  <c:v>2.25</c:v>
                </c:pt>
                <c:pt idx="8">
                  <c:v>2.75</c:v>
                </c:pt>
                <c:pt idx="9">
                  <c:v>3.5</c:v>
                </c:pt>
                <c:pt idx="10">
                  <c:v>4.5</c:v>
                </c:pt>
                <c:pt idx="11">
                  <c:v>5.5</c:v>
                </c:pt>
                <c:pt idx="12">
                  <c:v>7</c:v>
                </c:pt>
                <c:pt idx="13">
                  <c:v>9</c:v>
                </c:pt>
                <c:pt idx="14">
                  <c:v>11</c:v>
                </c:pt>
                <c:pt idx="15">
                  <c:v>13.5</c:v>
                </c:pt>
                <c:pt idx="16">
                  <c:v>17.5</c:v>
                </c:pt>
                <c:pt idx="17">
                  <c:v>25</c:v>
                </c:pt>
                <c:pt idx="18">
                  <c:v>35</c:v>
                </c:pt>
                <c:pt idx="19">
                  <c:v>45</c:v>
                </c:pt>
                <c:pt idx="20">
                  <c:v>60</c:v>
                </c:pt>
                <c:pt idx="21">
                  <c:v>85</c:v>
                </c:pt>
              </c:numCache>
            </c:numRef>
          </c:xVal>
          <c:yVal>
            <c:numRef>
              <c:f>'[Chart in TWHE_revE (Read-Only) (Compatibility Mode)]Summary &amp; Comparison'!$E$3:$E$24</c:f>
              <c:numCache>
                <c:formatCode>General</c:formatCode>
                <c:ptCount val="22"/>
                <c:pt idx="0">
                  <c:v>77.7</c:v>
                </c:pt>
                <c:pt idx="1">
                  <c:v>81.599999999999994</c:v>
                </c:pt>
                <c:pt idx="2">
                  <c:v>86.6</c:v>
                </c:pt>
                <c:pt idx="3">
                  <c:v>91.2</c:v>
                </c:pt>
                <c:pt idx="4">
                  <c:v>95.4</c:v>
                </c:pt>
                <c:pt idx="5">
                  <c:v>98.2</c:v>
                </c:pt>
                <c:pt idx="6">
                  <c:v>99.9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616448"/>
        <c:axId val="38794752"/>
      </c:scatterChart>
      <c:valAx>
        <c:axId val="38616448"/>
        <c:scaling>
          <c:logBase val="10"/>
          <c:orientation val="minMax"/>
          <c:min val="0.1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dirty="0"/>
                  <a:t>Particle Size (Micron)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8794752"/>
        <c:crosses val="autoZero"/>
        <c:crossBetween val="midCat"/>
      </c:valAx>
      <c:valAx>
        <c:axId val="38794752"/>
        <c:scaling>
          <c:orientation val="minMax"/>
          <c:max val="100"/>
          <c:min val="7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dirty="0"/>
                  <a:t>Average Efficiency (%)</a:t>
                </a:r>
              </a:p>
            </c:rich>
          </c:tx>
          <c:layout/>
          <c:overlay val="0"/>
        </c:title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8616448"/>
        <c:crossesAt val="0.1"/>
        <c:crossBetween val="midCat"/>
      </c:valAx>
      <c:spPr>
        <a:gradFill>
          <a:gsLst>
            <a:gs pos="0">
              <a:srgbClr val="FFEFD1"/>
            </a:gs>
            <a:gs pos="100000">
              <a:srgbClr val="F0EBD5"/>
            </a:gs>
            <a:gs pos="100000">
              <a:srgbClr val="D1C39F"/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0.48728813559322032"/>
          <c:y val="0.21428571428571427"/>
          <c:w val="0.43008474576271188"/>
          <c:h val="0.5"/>
        </c:manualLayout>
      </c:layout>
      <c:overlay val="0"/>
      <c:spPr>
        <a:solidFill>
          <a:schemeClr val="bg2"/>
        </a:solidFill>
        <a:ln>
          <a:solidFill>
            <a:schemeClr val="tx2">
              <a:lumMod val="40000"/>
              <a:lumOff val="60000"/>
            </a:schemeClr>
          </a:solidFill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1" u="none" strike="noStrike" baseline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en-US" sz="1100" b="1" dirty="0">
                <a:solidFill>
                  <a:schemeClr val="tx2"/>
                </a:solidFill>
              </a:rPr>
              <a:t>Efficiency vs. Particle Diameter</a:t>
            </a:r>
          </a:p>
        </c:rich>
      </c:tx>
      <c:layout>
        <c:manualLayout>
          <c:xMode val="edge"/>
          <c:yMode val="edge"/>
          <c:x val="0.39892703036449773"/>
          <c:y val="1.902173913043480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774609527519852"/>
          <c:y val="0.10597826086956515"/>
          <c:w val="0.82647657165118693"/>
          <c:h val="0.7717391304347867"/>
        </c:manualLayout>
      </c:layout>
      <c:scatterChart>
        <c:scatterStyle val="lineMarker"/>
        <c:varyColors val="0"/>
        <c:ser>
          <c:idx val="1"/>
          <c:order val="0"/>
          <c:tx>
            <c:strRef>
              <c:f>'Report (Picture)'!$D$18</c:f>
              <c:strCache>
                <c:ptCount val="1"/>
                <c:pt idx="0">
                  <c:v>Initial
Fractional Efficiency(%)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xVal>
            <c:numRef>
              <c:f>'Report (Picture)'!$M$20:$M$36</c:f>
              <c:numCache>
                <c:formatCode>0.0000</c:formatCode>
                <c:ptCount val="17"/>
                <c:pt idx="0">
                  <c:v>6.0400000000000002E-2</c:v>
                </c:pt>
                <c:pt idx="1">
                  <c:v>6.9800000000000001E-2</c:v>
                </c:pt>
                <c:pt idx="2">
                  <c:v>8.0600000000000005E-2</c:v>
                </c:pt>
                <c:pt idx="3">
                  <c:v>9.3100000000000002E-2</c:v>
                </c:pt>
                <c:pt idx="4">
                  <c:v>0.1075</c:v>
                </c:pt>
                <c:pt idx="5">
                  <c:v>0.1241</c:v>
                </c:pt>
                <c:pt idx="6">
                  <c:v>0.14330000000000001</c:v>
                </c:pt>
                <c:pt idx="7">
                  <c:v>0.16550000000000001</c:v>
                </c:pt>
                <c:pt idx="8">
                  <c:v>0.19109999999999999</c:v>
                </c:pt>
                <c:pt idx="9">
                  <c:v>0.22070000000000001</c:v>
                </c:pt>
                <c:pt idx="10">
                  <c:v>0.25480000000000003</c:v>
                </c:pt>
                <c:pt idx="11">
                  <c:v>0.29430000000000001</c:v>
                </c:pt>
                <c:pt idx="12">
                  <c:v>0.33979999999999999</c:v>
                </c:pt>
                <c:pt idx="13">
                  <c:v>0.39240000000000003</c:v>
                </c:pt>
                <c:pt idx="14">
                  <c:v>0.45319999999999999</c:v>
                </c:pt>
                <c:pt idx="15">
                  <c:v>0.52329999999999999</c:v>
                </c:pt>
                <c:pt idx="16">
                  <c:v>0.60429999999999995</c:v>
                </c:pt>
              </c:numCache>
            </c:numRef>
          </c:xVal>
          <c:yVal>
            <c:numRef>
              <c:f>'Report (Picture)'!$D$20:$D$36</c:f>
              <c:numCache>
                <c:formatCode>0.000</c:formatCode>
                <c:ptCount val="17"/>
                <c:pt idx="0">
                  <c:v>99.731999999999999</c:v>
                </c:pt>
                <c:pt idx="1">
                  <c:v>99.626000000000005</c:v>
                </c:pt>
                <c:pt idx="2">
                  <c:v>99.527000000000001</c:v>
                </c:pt>
                <c:pt idx="3">
                  <c:v>99.591999999999999</c:v>
                </c:pt>
                <c:pt idx="4">
                  <c:v>99.626999999999995</c:v>
                </c:pt>
                <c:pt idx="5">
                  <c:v>99.650999999999996</c:v>
                </c:pt>
                <c:pt idx="6">
                  <c:v>99.706000000000003</c:v>
                </c:pt>
                <c:pt idx="7">
                  <c:v>99.751999999999995</c:v>
                </c:pt>
                <c:pt idx="8">
                  <c:v>99.822000000000003</c:v>
                </c:pt>
                <c:pt idx="9">
                  <c:v>99.903999999999996</c:v>
                </c:pt>
                <c:pt idx="10">
                  <c:v>99.932000000000002</c:v>
                </c:pt>
                <c:pt idx="11">
                  <c:v>99.953000000000003</c:v>
                </c:pt>
                <c:pt idx="12">
                  <c:v>99.986999999999995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971520"/>
        <c:axId val="88258816"/>
      </c:scatterChart>
      <c:valAx>
        <c:axId val="86971520"/>
        <c:scaling>
          <c:orientation val="minMax"/>
          <c:max val="0.70000000000000062"/>
          <c:min val="0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12700">
              <a:pattFill prst="pct50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chemeClr val="tx2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900" b="1" i="1" strike="noStrike" dirty="0">
                    <a:solidFill>
                      <a:schemeClr val="tx2"/>
                    </a:solidFill>
                    <a:latin typeface="Times New Roman"/>
                    <a:cs typeface="Times New Roman"/>
                  </a:rPr>
                  <a:t>Particle Diameter (</a:t>
                </a:r>
                <a:r>
                  <a:rPr lang="en-US" sz="900" b="1" i="1" strike="noStrike" dirty="0">
                    <a:solidFill>
                      <a:schemeClr val="tx2"/>
                    </a:solidFill>
                    <a:latin typeface="Symbol"/>
                  </a:rPr>
                  <a:t>m</a:t>
                </a:r>
                <a:r>
                  <a:rPr lang="en-US" sz="900" b="1" i="1" strike="noStrike" dirty="0">
                    <a:solidFill>
                      <a:schemeClr val="tx2"/>
                    </a:solidFill>
                    <a:latin typeface="Times New Roman"/>
                    <a:cs typeface="Times New Roman"/>
                  </a:rPr>
                  <a:t>m)</a:t>
                </a:r>
              </a:p>
            </c:rich>
          </c:tx>
          <c:layout>
            <c:manualLayout>
              <c:xMode val="edge"/>
              <c:yMode val="edge"/>
              <c:x val="0.42576066184929207"/>
              <c:y val="0.92934782608695654"/>
            </c:manualLayout>
          </c:layout>
          <c:overlay val="0"/>
          <c:spPr>
            <a:noFill/>
            <a:ln w="25400">
              <a:noFill/>
            </a:ln>
          </c:spPr>
        </c:title>
        <c:numFmt formatCode="#,##0.00" sourceLinked="0"/>
        <c:majorTickMark val="none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258816"/>
        <c:crossesAt val="90"/>
        <c:crossBetween val="midCat"/>
        <c:majorUnit val="0.1"/>
        <c:minorUnit val="2.0000000000000011E-2"/>
      </c:valAx>
      <c:valAx>
        <c:axId val="88258816"/>
        <c:scaling>
          <c:orientation val="minMax"/>
          <c:max val="100"/>
          <c:min val="98"/>
        </c:scaling>
        <c:delete val="0"/>
        <c:axPos val="l"/>
        <c:majorGridlines>
          <c:spPr>
            <a:ln w="12700">
              <a:solidFill>
                <a:srgbClr val="000000"/>
              </a:solidFill>
              <a:prstDash val="solid"/>
            </a:ln>
          </c:spPr>
        </c:majorGridlines>
        <c:minorGridlines/>
        <c:title>
          <c:tx>
            <c:rich>
              <a:bodyPr/>
              <a:lstStyle/>
              <a:p>
                <a:pPr>
                  <a:defRPr sz="900" b="1" i="1" u="none" strike="noStrike" baseline="0">
                    <a:solidFill>
                      <a:schemeClr val="tx2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 b="1" dirty="0">
                    <a:solidFill>
                      <a:schemeClr val="tx2"/>
                    </a:solidFill>
                  </a:rPr>
                  <a:t>Fractional Efficiency (%)</a:t>
                </a:r>
              </a:p>
            </c:rich>
          </c:tx>
          <c:layout>
            <c:manualLayout>
              <c:xMode val="edge"/>
              <c:yMode val="edge"/>
              <c:x val="8.9445438282647945E-3"/>
              <c:y val="0.32880434782608814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out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971520"/>
        <c:crossesAt val="0"/>
        <c:crossBetween val="midCat"/>
        <c:majorUnit val="0.5"/>
        <c:minorUnit val="0.1"/>
      </c:valAx>
      <c:spPr>
        <a:gradFill>
          <a:gsLst>
            <a:gs pos="55000">
              <a:schemeClr val="bg1">
                <a:lumMod val="71000"/>
                <a:lumOff val="29000"/>
                <a:alpha val="43000"/>
              </a:schemeClr>
            </a:gs>
            <a:gs pos="10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0.42363</cdr:x>
      <cdr:y>0.51042</cdr:y>
    </cdr:from>
    <cdr:to>
      <cdr:x>0.46686</cdr:x>
      <cdr:y>0.64915</cdr:y>
    </cdr:to>
    <cdr:cxnSp macro="">
      <cdr:nvCxnSpPr>
        <cdr:cNvPr id="2" name="Straight Arrow Connector 1"/>
        <cdr:cNvCxnSpPr/>
      </cdr:nvCxnSpPr>
      <cdr:spPr>
        <a:xfrm xmlns:a="http://schemas.openxmlformats.org/drawingml/2006/main" flipH="1">
          <a:off x="2240280" y="1682153"/>
          <a:ext cx="228612" cy="45721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0.46686</cdr:x>
      <cdr:y>0.37169</cdr:y>
    </cdr:from>
    <cdr:to>
      <cdr:x>0.63977</cdr:x>
      <cdr:y>0.64915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468880" y="1224970"/>
          <a:ext cx="914396" cy="914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 smtClean="0">
              <a:solidFill>
                <a:srgbClr val="FF0000"/>
              </a:solidFill>
            </a:rPr>
            <a:t>TYP </a:t>
          </a:r>
          <a:r>
            <a:rPr lang="en-US" b="1" dirty="0" smtClean="0">
              <a:solidFill>
                <a:srgbClr val="FF0000"/>
              </a:solidFill>
            </a:rPr>
            <a:t>System</a:t>
          </a:r>
        </a:p>
        <a:p xmlns:a="http://schemas.openxmlformats.org/drawingml/2006/main">
          <a:r>
            <a:rPr lang="en-US" sz="1100" b="1" dirty="0" smtClean="0">
              <a:solidFill>
                <a:srgbClr val="FF0000"/>
              </a:solidFill>
            </a:rPr>
            <a:t>Shut Down</a:t>
          </a:r>
        </a:p>
        <a:p xmlns:a="http://schemas.openxmlformats.org/drawingml/2006/main">
          <a:r>
            <a:rPr lang="en-US" b="1" dirty="0" smtClean="0">
              <a:solidFill>
                <a:srgbClr val="FF0000"/>
              </a:solidFill>
            </a:rPr>
            <a:t>Air Filters</a:t>
          </a:r>
          <a:endParaRPr lang="en-US" sz="1100" b="1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64416" cy="479425"/>
          </a:xfrm>
          <a:prstGeom prst="rect">
            <a:avLst/>
          </a:prstGeom>
        </p:spPr>
        <p:txBody>
          <a:bodyPr vert="horz" lIns="96505" tIns="48253" rIns="96505" bIns="4825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6395" y="2"/>
            <a:ext cx="3164416" cy="479425"/>
          </a:xfrm>
          <a:prstGeom prst="rect">
            <a:avLst/>
          </a:prstGeom>
        </p:spPr>
        <p:txBody>
          <a:bodyPr vert="horz" lIns="96505" tIns="48253" rIns="96505" bIns="48253" rtlCol="0"/>
          <a:lstStyle>
            <a:lvl1pPr algn="r">
              <a:defRPr sz="1200"/>
            </a:lvl1pPr>
          </a:lstStyle>
          <a:p>
            <a:fld id="{B92B6E8B-98E2-4B3E-88BD-EF9D19DCE76D}" type="datetimeFigureOut">
              <a:rPr lang="en-US" smtClean="0"/>
              <a:t>3/12/2013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05" tIns="48253" rIns="96505" bIns="4825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1" y="4554539"/>
            <a:ext cx="5842000" cy="4314825"/>
          </a:xfrm>
          <a:prstGeom prst="rect">
            <a:avLst/>
          </a:prstGeom>
        </p:spPr>
        <p:txBody>
          <a:bodyPr vert="horz" lIns="96505" tIns="48253" rIns="96505" bIns="4825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07412"/>
            <a:ext cx="3164416" cy="479425"/>
          </a:xfrm>
          <a:prstGeom prst="rect">
            <a:avLst/>
          </a:prstGeom>
        </p:spPr>
        <p:txBody>
          <a:bodyPr vert="horz" lIns="96505" tIns="48253" rIns="96505" bIns="4825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6395" y="9107412"/>
            <a:ext cx="3164416" cy="479425"/>
          </a:xfrm>
          <a:prstGeom prst="rect">
            <a:avLst/>
          </a:prstGeom>
        </p:spPr>
        <p:txBody>
          <a:bodyPr vert="horz" lIns="96505" tIns="48253" rIns="96505" bIns="48253" rtlCol="0" anchor="b"/>
          <a:lstStyle>
            <a:lvl1pPr algn="r">
              <a:defRPr sz="1200"/>
            </a:lvl1pPr>
          </a:lstStyle>
          <a:p>
            <a:fld id="{4616FAB4-8693-4FDB-908B-5B18CE0B4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5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3B238-F080-407D-AAE8-3944CBFADAD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09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68246" indent="-295479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81918" indent="-23638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54684" indent="-23638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27451" indent="-236384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00217" indent="-2363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72984" indent="-2363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45751" indent="-2363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4018519" indent="-23638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4E37EEA3-FCF8-4545-8E13-AB9A56532073}" type="slidenum">
              <a:rPr lang="en-US" smtClean="0"/>
              <a:pPr eaLnBrk="1" hangingPunct="1"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FAB4-8693-4FDB-908B-5B18CE0B48C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52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68179" indent="-29545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81816" indent="-2363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54541" indent="-2363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127268" indent="-2363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99993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3072720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545445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4018172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C3D2668E-7627-47BC-9CBC-06A6558B6E51}" type="slidenum">
              <a:rPr lang="en-US" smtClean="0"/>
              <a:pPr eaLnBrk="1" hangingPunct="1"/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68179" indent="-29545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81816" indent="-2363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54541" indent="-2363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127268" indent="-2363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99993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3072720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545445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4018172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C3D2668E-7627-47BC-9CBC-06A6558B6E51}" type="slidenum">
              <a:rPr lang="en-US" smtClean="0"/>
              <a:pPr eaLnBrk="1" hangingPunct="1"/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68179" indent="-29545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81816" indent="-2363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54541" indent="-2363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127268" indent="-2363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99993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3072720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545445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4018172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C3D2668E-7627-47BC-9CBC-06A6558B6E51}" type="slidenum">
              <a:rPr lang="en-US" smtClean="0"/>
              <a:pPr eaLnBrk="1" hangingPunct="1"/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68179" indent="-29545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81816" indent="-2363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54541" indent="-2363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127268" indent="-2363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99993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3072720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545445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4018172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3DB923E6-A4E7-4FF6-9425-BAB0BB4CE436}" type="slidenum">
              <a:rPr lang="en-US" smtClean="0"/>
              <a:pPr eaLnBrk="1" hangingPunct="1"/>
              <a:t>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68179" indent="-29545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81816" indent="-2363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54541" indent="-2363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127268" indent="-23636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99993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3072720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545445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4018172" indent="-236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99C35176-F0F7-4FCB-950D-5D286C00048D}" type="slidenum">
              <a:rPr lang="en-US" smtClean="0"/>
              <a:pPr eaLnBrk="1" hangingPunct="1"/>
              <a:t>9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8EFB0-11ED-4E7D-B244-56D103F5894F}" type="datetime1">
              <a:rPr lang="en-US" smtClean="0"/>
              <a:t>3/12/2013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TDC /Nordic Air Lab Capability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00E1-AFAB-4E05-B6B4-21E2A9E6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743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F642-7AB7-41E1-A6B4-F23BA2B1F173}" type="datetime1">
              <a:rPr lang="en-US" smtClean="0"/>
              <a:t>3/12/2013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TDC /Nordic Air Lab Capability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00E1-AFAB-4E05-B6B4-21E2A9E6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02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ED4B-7C41-4B38-A9C9-676D98074078}" type="datetime1">
              <a:rPr lang="en-US" smtClean="0"/>
              <a:t>3/12/2013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TDC /Nordic Air Lab Capability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00E1-AFAB-4E05-B6B4-21E2A9E6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88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D9072-3ADB-4BD8-9484-62B3D8216C25}" type="datetimeFigureOut">
              <a:rPr lang="da-DK" smtClean="0"/>
              <a:pPr/>
              <a:t>12-03-2013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13C14-4363-4806-A6F8-8DC4D2AB58C8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35401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4140937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13A42-8E2B-4961-A070-7FA27D524B9E}" type="datetime1">
              <a:rPr lang="en-US" smtClean="0"/>
              <a:t>3/12/2013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TDC /Nordic Air Lab Capability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00E1-AFAB-4E05-B6B4-21E2A9E6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08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62EC-4C14-49E6-860B-F68A9C9F961E}" type="datetime1">
              <a:rPr lang="en-US" smtClean="0"/>
              <a:t>3/12/2013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TDC /Nordic Air Lab Capability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00E1-AFAB-4E05-B6B4-21E2A9E6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1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98637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8637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592CB-03B4-4B10-B5AB-270DF793C060}" type="datetime1">
              <a:rPr lang="en-US" smtClean="0"/>
              <a:t>3/12/2013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TDC /Nordic Air Lab Capability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00E1-AFAB-4E05-B6B4-21E2A9E6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63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16162"/>
            <a:ext cx="4040188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400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16162"/>
            <a:ext cx="4041775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25F9-4AE8-4482-9E7D-4FBC3DD80D44}" type="datetime1">
              <a:rPr lang="en-US" smtClean="0"/>
              <a:t>3/12/2013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TDC /Nordic Air Lab Capability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00E1-AFAB-4E05-B6B4-21E2A9E6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359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58BF2-CD0B-4DE7-8AD3-0E2731783BFE}" type="datetime1">
              <a:rPr lang="en-US" smtClean="0"/>
              <a:t>3/12/2013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TDC /Nordic Air Lab Capability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00E1-AFAB-4E05-B6B4-21E2A9E6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31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64F7-71BE-421B-9A2B-514FB7425C98}" type="datetime1">
              <a:rPr lang="en-US" smtClean="0"/>
              <a:t>3/12/2013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TDC /Nordic Air Lab Capability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00E1-AFAB-4E05-B6B4-21E2A9E6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34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0C487-D326-4111-A2DE-A136312095EA}" type="datetime1">
              <a:rPr lang="en-US" smtClean="0"/>
              <a:t>3/12/2013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TDC /Nordic Air Lab Capability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00E1-AFAB-4E05-B6B4-21E2A9E6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626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3AFD3-17A6-478F-829B-2AEE38301331}" type="datetime1">
              <a:rPr lang="en-US" smtClean="0"/>
              <a:t>3/12/2013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TDC /Nordic Air Lab Capability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00E1-AFAB-4E05-B6B4-21E2A9E6FF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19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5DC5A-1884-4803-AF34-413B57F7F9E3}" type="datetime1">
              <a:rPr lang="en-US" smtClean="0"/>
              <a:t>3/12/2013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TDC /Nordic Air Lab Capability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600E1-AFAB-4E05-B6B4-21E2A9E6FF9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d8e642a7-13d1-472b-aae2-0fa3d93bce33" descr="B856D3C2-AEC7-47FC-89C9-F5408A7D59A7@opasia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62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070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7772400" cy="4191000"/>
          </a:xfrm>
        </p:spPr>
        <p:txBody>
          <a:bodyPr>
            <a:normAutofit fontScale="90000"/>
          </a:bodyPr>
          <a:lstStyle/>
          <a:p>
            <a:r>
              <a:rPr lang="da-DK" sz="4000" b="1" dirty="0" smtClean="0"/>
              <a:t>SOLUTIONS TO REDUCE </a:t>
            </a:r>
            <a:br>
              <a:rPr lang="da-DK" sz="4000" b="1" dirty="0" smtClean="0"/>
            </a:br>
            <a:r>
              <a:rPr lang="da-DK" sz="4000" b="1" dirty="0" smtClean="0"/>
              <a:t>TOTAL COST OF OWNERSHIP UTILIZING</a:t>
            </a:r>
            <a:br>
              <a:rPr lang="da-DK" sz="4000" b="1" dirty="0" smtClean="0"/>
            </a:br>
            <a:r>
              <a:rPr lang="da-DK" sz="4000" b="1" dirty="0" smtClean="0"/>
              <a:t>HIGH EFFICIENCY FILTER MEDIA</a:t>
            </a:r>
            <a:br>
              <a:rPr lang="da-DK" sz="4000" b="1" dirty="0" smtClean="0"/>
            </a:br>
            <a:r>
              <a:rPr lang="da-DK" sz="4000" b="1" dirty="0" smtClean="0"/>
              <a:t/>
            </a:r>
            <a:br>
              <a:rPr lang="da-DK" sz="4000" b="1" dirty="0" smtClean="0"/>
            </a:br>
            <a:r>
              <a:rPr lang="da-DK" sz="2200" dirty="0" smtClean="0"/>
              <a:t>presented by</a:t>
            </a:r>
            <a:br>
              <a:rPr lang="da-DK" sz="2200" dirty="0" smtClean="0"/>
            </a:br>
            <a:r>
              <a:rPr lang="da-DK" sz="4000" dirty="0" smtClean="0"/>
              <a:t>TDC Filter </a:t>
            </a:r>
            <a:br>
              <a:rPr lang="da-DK" sz="4000" dirty="0" smtClean="0"/>
            </a:br>
            <a:r>
              <a:rPr lang="da-DK" sz="4000" dirty="0" smtClean="0"/>
              <a:t>&amp; Nordic Air Filtration </a:t>
            </a:r>
            <a:br>
              <a:rPr lang="da-DK" sz="4000" dirty="0" smtClean="0"/>
            </a:br>
            <a:endParaRPr lang="en-US" sz="4000" dirty="0"/>
          </a:p>
        </p:txBody>
      </p:sp>
      <p:sp>
        <p:nvSpPr>
          <p:cNvPr id="4" name="Tekstboks 3"/>
          <p:cNvSpPr txBox="1"/>
          <p:nvPr/>
        </p:nvSpPr>
        <p:spPr>
          <a:xfrm>
            <a:off x="3810000" y="5791199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i="1" dirty="0" smtClean="0"/>
              <a:t>Mar 14, 2012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54039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2652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a-DK" sz="3600" dirty="0" smtClean="0"/>
              <a:t/>
            </a:r>
            <a:br>
              <a:rPr lang="da-DK" sz="3600" dirty="0" smtClean="0"/>
            </a:br>
            <a:r>
              <a:rPr lang="da-DK" sz="2600" dirty="0" smtClean="0"/>
              <a:t>Next-Generation TDC Media</a:t>
            </a:r>
            <a:br>
              <a:rPr lang="da-DK" sz="2600" dirty="0" smtClean="0"/>
            </a:br>
            <a:r>
              <a:rPr lang="da-DK" sz="2600" dirty="0" smtClean="0"/>
              <a:t>	Enhanced benefits by utilizing ”E12 Class” media</a:t>
            </a:r>
            <a:endParaRPr lang="en-US" sz="2600" dirty="0">
              <a:solidFill>
                <a:srgbClr val="002060"/>
              </a:solidFill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28ACF5C3-A0DD-481D-8BCB-3F88A2A8D75D}" type="slidenum">
              <a:rPr lang="en-US" smtClean="0">
                <a:solidFill>
                  <a:srgbClr val="898989"/>
                </a:solidFill>
              </a:rPr>
              <a:pPr eaLnBrk="1" hangingPunct="1"/>
              <a:t>10</a:t>
            </a:fld>
            <a:endParaRPr lang="en-US" dirty="0" smtClean="0">
              <a:solidFill>
                <a:srgbClr val="898989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0453743"/>
              </p:ext>
            </p:extLst>
          </p:nvPr>
        </p:nvGraphicFramePr>
        <p:xfrm>
          <a:off x="2133600" y="3810000"/>
          <a:ext cx="4419600" cy="2678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5940" y="1905000"/>
            <a:ext cx="85921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TDC is </a:t>
            </a:r>
            <a:r>
              <a:rPr lang="en-US" sz="1400" dirty="0" smtClean="0"/>
              <a:t>proud to introduce our next generation media, “E12 Class” with the following benefits:</a:t>
            </a:r>
          </a:p>
          <a:p>
            <a:endParaRPr lang="en-US" sz="1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/>
              <a:t>Increased Power </a:t>
            </a:r>
            <a:r>
              <a:rPr lang="en-US" sz="1400" dirty="0" smtClean="0"/>
              <a:t>Output (up to 6%)</a:t>
            </a: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E12 filter can replace existing filter without retrofit of intake housing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Zero off-line </a:t>
            </a:r>
            <a:r>
              <a:rPr lang="en-US" sz="1400" dirty="0"/>
              <a:t>water wash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90760" y="3308866"/>
            <a:ext cx="84189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&gt; 99.5 % </a:t>
            </a:r>
            <a:endParaRPr lang="en-US" sz="1400" dirty="0"/>
          </a:p>
        </p:txBody>
      </p:sp>
      <p:sp>
        <p:nvSpPr>
          <p:cNvPr id="6" name="Down Arrow 5"/>
          <p:cNvSpPr/>
          <p:nvPr/>
        </p:nvSpPr>
        <p:spPr>
          <a:xfrm>
            <a:off x="3065073" y="3706817"/>
            <a:ext cx="93273" cy="6041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02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/>
    </mc:Choice>
    <mc:Fallback xmlns="">
      <p:transition spd="slow" advClick="0" advTm="9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2300" dirty="0" smtClean="0"/>
              <a:t>For More Infomation on our High Efficiency Media</a:t>
            </a:r>
            <a:br>
              <a:rPr lang="da-DK" sz="2300" dirty="0" smtClean="0"/>
            </a:br>
            <a:r>
              <a:rPr lang="da-DK" sz="2300" dirty="0" smtClean="0"/>
              <a:t>	Contact TDC:</a:t>
            </a:r>
            <a:endParaRPr lang="da-DK" sz="2300" dirty="0"/>
          </a:p>
        </p:txBody>
      </p:sp>
      <p:sp>
        <p:nvSpPr>
          <p:cNvPr id="3" name="Rektangel 2"/>
          <p:cNvSpPr/>
          <p:nvPr/>
        </p:nvSpPr>
        <p:spPr>
          <a:xfrm>
            <a:off x="2743200" y="4953000"/>
            <a:ext cx="14478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" name="Rektangel 4"/>
          <p:cNvSpPr/>
          <p:nvPr/>
        </p:nvSpPr>
        <p:spPr>
          <a:xfrm>
            <a:off x="2438400" y="6134100"/>
            <a:ext cx="1447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TextBox 9"/>
          <p:cNvSpPr txBox="1"/>
          <p:nvPr/>
        </p:nvSpPr>
        <p:spPr>
          <a:xfrm>
            <a:off x="228600" y="18288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Track record and expertise to solve your GT operational problems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Full line of high-efficiency media with proven results.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MERV16 – TWHE &amp; TW-NANO,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E12 - TWUE, TWXE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202566"/>
            <a:ext cx="8352618" cy="30458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599" y="3320534"/>
            <a:ext cx="788536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SALES CONTACT                                                MANUFACTURING LOCATIONS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94815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1292-E53A-4A69-86AF-08632D855B36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8" name="Titel 9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da-DK" sz="2300" dirty="0" smtClean="0"/>
              <a:t>Benefits of Using High Efficency Filters</a:t>
            </a:r>
            <a:endParaRPr lang="en-US" sz="2300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1828802"/>
            <a:ext cx="2209800" cy="33239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Problems</a:t>
            </a:r>
          </a:p>
          <a:p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Harsh Environments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1400" dirty="0" smtClean="0"/>
              <a:t>Salt/water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1400" dirty="0" smtClean="0"/>
              <a:t>Cooling tower drifting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1400" dirty="0" smtClean="0"/>
              <a:t>Frost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Reduced power output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Frequent  Shut Downs</a:t>
            </a:r>
          </a:p>
          <a:p>
            <a:pPr marL="342900" indent="-342900">
              <a:buFont typeface="+mj-lt"/>
              <a:buAutoNum type="arabicPeriod" startAt="3"/>
            </a:pPr>
            <a:endParaRPr lang="en-US" sz="1400" dirty="0"/>
          </a:p>
          <a:p>
            <a:pPr marL="342900" indent="-342900">
              <a:buFont typeface="+mj-lt"/>
              <a:buAutoNum type="arabicPeriod" startAt="3"/>
            </a:pPr>
            <a:endParaRPr lang="en-US" sz="1400" dirty="0" smtClean="0"/>
          </a:p>
          <a:p>
            <a:pPr marL="342900" indent="-342900">
              <a:buFont typeface="+mj-lt"/>
              <a:buAutoNum type="arabicPeriod" startAt="3"/>
            </a:pPr>
            <a:endParaRPr lang="en-US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657600" y="1828801"/>
            <a:ext cx="2209800" cy="37240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Solutions</a:t>
            </a:r>
          </a:p>
          <a:p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Salt/Water Repellent Media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High Efficiency Filter Media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/>
              <a:t>MERV16 – TWHE &amp; </a:t>
            </a:r>
            <a:r>
              <a:rPr lang="en-US" sz="1400" dirty="0" smtClean="0"/>
              <a:t>TW-NANO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/>
              <a:t>E12 - TWUE, TWXE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400800" y="1828800"/>
            <a:ext cx="2209800" cy="332398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Benefits</a:t>
            </a:r>
          </a:p>
          <a:p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Lower Operating Cost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/>
              <a:t>Increased Power </a:t>
            </a:r>
            <a:r>
              <a:rPr lang="en-US" sz="1400" dirty="0" smtClean="0"/>
              <a:t>Output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Reduced Downtime due to Waterwash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Reduced Compressor Fouling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Increased filter life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200400" y="3733802"/>
            <a:ext cx="381000" cy="381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5943600" y="3739980"/>
            <a:ext cx="381000" cy="38100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34049" y="5617681"/>
            <a:ext cx="4065857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Reduced Total Cost Ownership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6188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0DBB90FC-C588-483B-9D22-6F0E9EF9EE28}" type="slidenum">
              <a:rPr lang="en-US" smtClean="0">
                <a:solidFill>
                  <a:srgbClr val="898989"/>
                </a:solidFill>
              </a:rPr>
              <a:pPr eaLnBrk="1" hangingPunct="1"/>
              <a:t>3</a:t>
            </a:fld>
            <a:endParaRPr lang="en-US" dirty="0" smtClean="0">
              <a:solidFill>
                <a:srgbClr val="898989"/>
              </a:solidFill>
            </a:endParaRPr>
          </a:p>
        </p:txBody>
      </p:sp>
      <p:sp>
        <p:nvSpPr>
          <p:cNvPr id="307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a-DK" sz="2300" dirty="0" smtClean="0"/>
              <a:t>Selected Global </a:t>
            </a:r>
            <a:r>
              <a:rPr lang="da-DK" sz="2300" dirty="0" smtClean="0"/>
              <a:t>Installation Sites </a:t>
            </a:r>
            <a:br>
              <a:rPr lang="da-DK" sz="2300" dirty="0" smtClean="0"/>
            </a:br>
            <a:r>
              <a:rPr lang="da-DK" sz="2300" dirty="0" smtClean="0"/>
              <a:t>	TurboWeb HE Filter</a:t>
            </a:r>
            <a:endParaRPr lang="en-US" sz="2300" dirty="0" smtClean="0"/>
          </a:p>
        </p:txBody>
      </p:sp>
      <p:pic>
        <p:nvPicPr>
          <p:cNvPr id="2" name="Picture 2" descr="cid:13E2BF7A-59AA-447E-82EF-FF019C7DC319@opasia.d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3" y="1828800"/>
            <a:ext cx="8759617" cy="4572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40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/>
    </mc:Choice>
    <mc:Fallback xmlns="">
      <p:transition spd="slow" advClick="0" advTm="9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da-DK" sz="2300" dirty="0" smtClean="0"/>
              <a:t>TDC Media can Handle Challenging Enviroments</a:t>
            </a:r>
            <a:br>
              <a:rPr lang="da-DK" sz="2300" dirty="0" smtClean="0"/>
            </a:br>
            <a:r>
              <a:rPr lang="da-DK" sz="2300" dirty="0"/>
              <a:t>	</a:t>
            </a:r>
            <a:r>
              <a:rPr lang="da-DK" sz="2300" dirty="0" smtClean="0"/>
              <a:t>Standard to Premium Media</a:t>
            </a:r>
            <a:endParaRPr lang="en-US" sz="2300" dirty="0"/>
          </a:p>
        </p:txBody>
      </p:sp>
      <p:pic>
        <p:nvPicPr>
          <p:cNvPr id="20" name="Content Placeholder 3" descr="Arct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23975" y="3932116"/>
            <a:ext cx="384048" cy="384048"/>
          </a:xfrm>
          <a:prstGeom prst="rect">
            <a:avLst/>
          </a:prstGeom>
        </p:spPr>
      </p:pic>
      <p:pic>
        <p:nvPicPr>
          <p:cNvPr id="21" name="Picture 20" descr="Coast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23975" y="3401764"/>
            <a:ext cx="384048" cy="384048"/>
          </a:xfrm>
          <a:prstGeom prst="rect">
            <a:avLst/>
          </a:prstGeom>
        </p:spPr>
      </p:pic>
      <p:pic>
        <p:nvPicPr>
          <p:cNvPr id="22" name="Picture 21" descr="Deser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23975" y="2792164"/>
            <a:ext cx="381000" cy="381000"/>
          </a:xfrm>
          <a:prstGeom prst="rect">
            <a:avLst/>
          </a:prstGeom>
        </p:spPr>
      </p:pic>
      <p:pic>
        <p:nvPicPr>
          <p:cNvPr id="23" name="Picture 22" descr="Offshor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66775" y="5532316"/>
            <a:ext cx="384048" cy="384048"/>
          </a:xfrm>
          <a:prstGeom prst="rect">
            <a:avLst/>
          </a:prstGeom>
        </p:spPr>
      </p:pic>
      <p:pic>
        <p:nvPicPr>
          <p:cNvPr id="24" name="Picture 23" descr="Tropical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323975" y="4998916"/>
            <a:ext cx="384048" cy="384048"/>
          </a:xfrm>
          <a:prstGeom prst="rect">
            <a:avLst/>
          </a:prstGeom>
        </p:spPr>
      </p:pic>
      <p:pic>
        <p:nvPicPr>
          <p:cNvPr id="25" name="Picture 24" descr="Urba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323975" y="4389316"/>
            <a:ext cx="384048" cy="384048"/>
          </a:xfrm>
          <a:prstGeom prst="rect">
            <a:avLst/>
          </a:prstGeom>
        </p:spPr>
      </p:pic>
      <p:pic>
        <p:nvPicPr>
          <p:cNvPr id="26" name="Picture 25" descr="Deser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66775" y="3401764"/>
            <a:ext cx="381000" cy="381000"/>
          </a:xfrm>
          <a:prstGeom prst="rect">
            <a:avLst/>
          </a:prstGeom>
        </p:spPr>
      </p:pic>
      <p:pic>
        <p:nvPicPr>
          <p:cNvPr id="27" name="Picture 26" descr="Coast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23975" y="5532316"/>
            <a:ext cx="384048" cy="384048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057776"/>
              </p:ext>
            </p:extLst>
          </p:nvPr>
        </p:nvGraphicFramePr>
        <p:xfrm>
          <a:off x="1905000" y="2246064"/>
          <a:ext cx="2315423" cy="36703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15423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entury Gothic"/>
                          <a:cs typeface="Century Gothic"/>
                        </a:rPr>
                        <a:t>Environments</a:t>
                      </a:r>
                      <a:endParaRPr lang="en-US" sz="1800" dirty="0">
                        <a:solidFill>
                          <a:schemeClr val="tx1"/>
                        </a:solidFill>
                        <a:latin typeface="Century Gothic"/>
                        <a:cs typeface="Century Gothic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latin typeface="Century Gothic"/>
                          <a:cs typeface="Century Gothic"/>
                        </a:rPr>
                        <a:t>Desert:</a:t>
                      </a:r>
                      <a:r>
                        <a:rPr lang="en-US" sz="1050" b="1" baseline="0" dirty="0" smtClean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lang="en-US" sz="1050" baseline="0" dirty="0" smtClean="0">
                          <a:latin typeface="Century Gothic"/>
                          <a:cs typeface="Century Gothic"/>
                        </a:rPr>
                        <a:t>Hot &amp; Dry with heavy sand blowing</a:t>
                      </a:r>
                      <a:endParaRPr lang="en-US" sz="105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latin typeface="Century Gothic"/>
                          <a:cs typeface="Century Gothic"/>
                        </a:rPr>
                        <a:t>Desert-Coastal</a:t>
                      </a:r>
                      <a:r>
                        <a:rPr lang="en-US" sz="1050" dirty="0" smtClean="0">
                          <a:latin typeface="Century Gothic"/>
                          <a:cs typeface="Century Gothic"/>
                        </a:rPr>
                        <a:t>: Hot with corrosive moisture,  heavy sand blowing,</a:t>
                      </a:r>
                      <a:r>
                        <a:rPr lang="en-US" sz="1050" baseline="0" dirty="0" smtClean="0">
                          <a:latin typeface="Century Gothic"/>
                          <a:cs typeface="Century Gothic"/>
                        </a:rPr>
                        <a:t> high humidity, occasional heavy fog</a:t>
                      </a:r>
                      <a:endParaRPr lang="en-US" sz="105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latin typeface="Century Gothic"/>
                          <a:cs typeface="Century Gothic"/>
                        </a:rPr>
                        <a:t>Arctic: </a:t>
                      </a:r>
                      <a:r>
                        <a:rPr lang="en-US" sz="1050" dirty="0" smtClean="0">
                          <a:latin typeface="Century Gothic"/>
                          <a:cs typeface="Century Gothic"/>
                        </a:rPr>
                        <a:t>Dry air, snow,</a:t>
                      </a:r>
                      <a:r>
                        <a:rPr lang="en-US" sz="1050" baseline="0" dirty="0" smtClean="0">
                          <a:latin typeface="Century Gothic"/>
                          <a:cs typeface="Century Gothic"/>
                        </a:rPr>
                        <a:t> frost</a:t>
                      </a:r>
                      <a:endParaRPr lang="en-US" sz="105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latin typeface="Century Gothic"/>
                          <a:cs typeface="Century Gothic"/>
                        </a:rPr>
                        <a:t>Urban/Industrial:</a:t>
                      </a:r>
                    </a:p>
                    <a:p>
                      <a:r>
                        <a:rPr lang="en-US" sz="1050" dirty="0" smtClean="0">
                          <a:latin typeface="Century Gothic"/>
                          <a:cs typeface="Century Gothic"/>
                        </a:rPr>
                        <a:t>Polluted air, high</a:t>
                      </a:r>
                      <a:r>
                        <a:rPr lang="en-US" sz="1050" baseline="0" dirty="0" smtClean="0">
                          <a:latin typeface="Century Gothic"/>
                          <a:cs typeface="Century Gothic"/>
                        </a:rPr>
                        <a:t> level of particles, hydrocarbon</a:t>
                      </a:r>
                      <a:endParaRPr lang="en-US" sz="105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latin typeface="Century Gothic"/>
                          <a:cs typeface="Century Gothic"/>
                        </a:rPr>
                        <a:t>Marine, Coastal, Offshore,</a:t>
                      </a:r>
                      <a:br>
                        <a:rPr lang="en-US" sz="1050" b="1" dirty="0" smtClean="0">
                          <a:latin typeface="Century Gothic"/>
                          <a:cs typeface="Century Gothic"/>
                        </a:rPr>
                      </a:br>
                      <a:r>
                        <a:rPr lang="en-US" sz="1050" b="1" dirty="0" smtClean="0">
                          <a:latin typeface="Century Gothic"/>
                          <a:cs typeface="Century Gothic"/>
                        </a:rPr>
                        <a:t>Tropical</a:t>
                      </a:r>
                      <a:r>
                        <a:rPr lang="en-US" sz="1050" b="1" baseline="0" dirty="0" smtClean="0">
                          <a:latin typeface="Century Gothic"/>
                          <a:cs typeface="Century Gothic"/>
                        </a:rPr>
                        <a:t> &amp; Semi-Tropical: </a:t>
                      </a:r>
                      <a:r>
                        <a:rPr lang="en-US" sz="1050" b="0" baseline="0" dirty="0" smtClean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lang="en-US" sz="1050" baseline="0" dirty="0" smtClean="0">
                          <a:latin typeface="Century Gothic"/>
                          <a:cs typeface="Century Gothic"/>
                        </a:rPr>
                        <a:t>orrosive moisture, high humidity, occasional fog, frequent rain, potential for salt carryover.</a:t>
                      </a:r>
                      <a:endParaRPr lang="en-US" sz="105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625731"/>
            <a:ext cx="2763537" cy="873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749642"/>
              </p:ext>
            </p:extLst>
          </p:nvPr>
        </p:nvGraphicFramePr>
        <p:xfrm>
          <a:off x="5181600" y="2252452"/>
          <a:ext cx="2315423" cy="20328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15423"/>
              </a:tblGrid>
              <a:tr h="54946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Media Type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b="1" kern="1200" baseline="0" dirty="0" smtClean="0">
                          <a:solidFill>
                            <a:schemeClr val="dk1"/>
                          </a:solidFill>
                          <a:latin typeface="Century Gothic"/>
                          <a:ea typeface="+mn-ea"/>
                          <a:cs typeface="Century Gothic"/>
                        </a:rPr>
                        <a:t>Blended Cellulose</a:t>
                      </a:r>
                      <a:endParaRPr lang="en-US" sz="1050" b="1" kern="1200" baseline="0" dirty="0">
                        <a:solidFill>
                          <a:schemeClr val="dk1"/>
                        </a:solidFill>
                        <a:latin typeface="Century Gothic"/>
                        <a:ea typeface="+mn-ea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latin typeface="Century Gothic"/>
                          <a:cs typeface="Century Gothic"/>
                        </a:rPr>
                        <a:t>Synthetic</a:t>
                      </a:r>
                      <a:endParaRPr lang="en-US" sz="105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latin typeface="Century Gothic"/>
                          <a:cs typeface="Century Gothic"/>
                        </a:rPr>
                        <a:t>Nano Treated Media</a:t>
                      </a:r>
                      <a:endParaRPr lang="en-US" sz="105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latin typeface="Century Gothic"/>
                          <a:cs typeface="Century Gothic"/>
                        </a:rPr>
                        <a:t>ePTFE Membrane Treated</a:t>
                      </a:r>
                      <a:r>
                        <a:rPr lang="en-US" sz="1050" b="1" baseline="0" dirty="0" smtClean="0">
                          <a:latin typeface="Century Gothic"/>
                          <a:cs typeface="Century Gothic"/>
                        </a:rPr>
                        <a:t> Media</a:t>
                      </a:r>
                      <a:endParaRPr lang="en-US" sz="105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51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40E2A8B4-1445-4C20-83E7-5E29864A6CAA}" type="slidenum">
              <a:rPr lang="en-US" smtClean="0">
                <a:solidFill>
                  <a:srgbClr val="898989"/>
                </a:solidFill>
              </a:rPr>
              <a:pPr eaLnBrk="1" hangingPunct="1"/>
              <a:t>5</a:t>
            </a:fld>
            <a:endParaRPr lang="en-US" dirty="0" smtClean="0">
              <a:solidFill>
                <a:srgbClr val="898989"/>
              </a:solidFill>
            </a:endParaRPr>
          </a:p>
        </p:txBody>
      </p:sp>
      <p:sp>
        <p:nvSpPr>
          <p:cNvPr id="10243" name="Titel 4"/>
          <p:cNvSpPr>
            <a:spLocks noGrp="1"/>
          </p:cNvSpPr>
          <p:nvPr>
            <p:ph type="title"/>
          </p:nvPr>
        </p:nvSpPr>
        <p:spPr>
          <a:xfrm>
            <a:off x="457200" y="685800"/>
            <a:ext cx="8686800" cy="808038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2300" dirty="0" smtClean="0">
                <a:solidFill>
                  <a:schemeClr val="tx1"/>
                </a:solidFill>
              </a:rPr>
              <a:t>Case Study: Cooling Tower Challenge </a:t>
            </a:r>
            <a:br>
              <a:rPr lang="en-US" sz="2300" dirty="0" smtClean="0">
                <a:solidFill>
                  <a:schemeClr val="tx1"/>
                </a:solidFill>
              </a:rPr>
            </a:br>
            <a:r>
              <a:rPr lang="en-US" sz="2300" dirty="0" smtClean="0">
                <a:solidFill>
                  <a:schemeClr val="tx1"/>
                </a:solidFill>
              </a:rPr>
              <a:t>	</a:t>
            </a:r>
            <a:r>
              <a:rPr lang="en-US" sz="2300" dirty="0" smtClean="0"/>
              <a:t>Superior Initial Efficiency Led to Higher GT Performance</a:t>
            </a:r>
            <a:endParaRPr lang="en-US" sz="2300" dirty="0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1981200"/>
            <a:ext cx="2209800" cy="304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Problems</a:t>
            </a:r>
          </a:p>
          <a:p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Moisture Drift from Cooling Tower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/>
              <a:t>Water Penetration through Filter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Frequent Shut Down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Offline Waterwash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Compressor Fouling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483559"/>
              </p:ext>
            </p:extLst>
          </p:nvPr>
        </p:nvGraphicFramePr>
        <p:xfrm>
          <a:off x="2347784" y="3126723"/>
          <a:ext cx="4315597" cy="3393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767384" y="1989438"/>
            <a:ext cx="2209800" cy="283154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Benefits</a:t>
            </a:r>
          </a:p>
          <a:p>
            <a:pPr lvl="1"/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/>
              <a:t>Increased Power </a:t>
            </a:r>
            <a:r>
              <a:rPr lang="en-US" sz="1400" dirty="0" smtClean="0"/>
              <a:t>Output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Cleaner Turbine Blades Resulting in Longer </a:t>
            </a:r>
            <a:r>
              <a:rPr lang="en-US" sz="1400" dirty="0"/>
              <a:t>L</a:t>
            </a:r>
            <a:r>
              <a:rPr lang="en-US" sz="1400" dirty="0" smtClean="0"/>
              <a:t>ife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99.5 – 99.9% Efficiency for Removal of Submicron Particulates </a:t>
            </a:r>
          </a:p>
          <a:p>
            <a:pPr marL="342900" indent="-342900">
              <a:buFont typeface="+mj-lt"/>
              <a:buAutoNum type="arabicPeriod" startAt="2"/>
            </a:pP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2667000" y="1981200"/>
            <a:ext cx="3807619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TWHE </a:t>
            </a:r>
          </a:p>
          <a:p>
            <a:r>
              <a:rPr lang="en-US" sz="2000" b="1" dirty="0" smtClean="0"/>
              <a:t>High Efficiency Filter Media</a:t>
            </a:r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91280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9000"/>
    </mc:Choice>
    <mc:Fallback xmlns="">
      <p:transition advClick="0" advTm="9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40E2A8B4-1445-4C20-83E7-5E29864A6CAA}" type="slidenum">
              <a:rPr lang="en-US" smtClean="0">
                <a:solidFill>
                  <a:srgbClr val="898989"/>
                </a:solidFill>
              </a:rPr>
              <a:pPr eaLnBrk="1" hangingPunct="1"/>
              <a:t>6</a:t>
            </a:fld>
            <a:endParaRPr lang="en-US" dirty="0" smtClean="0">
              <a:solidFill>
                <a:srgbClr val="898989"/>
              </a:solidFill>
            </a:endParaRPr>
          </a:p>
        </p:txBody>
      </p:sp>
      <p:sp>
        <p:nvSpPr>
          <p:cNvPr id="10243" name="Titel 4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08038"/>
          </a:xfrm>
        </p:spPr>
        <p:txBody>
          <a:bodyPr>
            <a:normAutofit/>
          </a:bodyPr>
          <a:lstStyle/>
          <a:p>
            <a:r>
              <a:rPr lang="en-US" sz="2300" dirty="0"/>
              <a:t>Case Study: Cooling Tower Challenge </a:t>
            </a:r>
            <a:br>
              <a:rPr lang="en-US" sz="2300" dirty="0"/>
            </a:br>
            <a:r>
              <a:rPr lang="en-US" sz="2300" dirty="0"/>
              <a:t>	</a:t>
            </a:r>
            <a:r>
              <a:rPr lang="en-US" sz="2300" dirty="0" smtClean="0"/>
              <a:t>MERV16 Rated Filter resulted in Reduced Waterwash </a:t>
            </a:r>
            <a:endParaRPr lang="en-US" sz="2300" dirty="0" smtClean="0">
              <a:solidFill>
                <a:schemeClr val="tx1"/>
              </a:solidFill>
            </a:endParaRP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0" latinLnBrk="0" hangingPunct="0"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eaLnBrk="1" hangingPunct="1"/>
            <a:fld id="{F4B14E71-5FB9-4A3D-9FE7-6BDC8B64186D}" type="slidenum">
              <a:rPr lang="en-US" smtClean="0">
                <a:solidFill>
                  <a:srgbClr val="898989"/>
                </a:solidFill>
              </a:rPr>
              <a:pPr eaLnBrk="1" hangingPunct="1"/>
              <a:t>6</a:t>
            </a:fld>
            <a:endParaRPr lang="en-US" dirty="0" smtClean="0">
              <a:solidFill>
                <a:srgbClr val="898989"/>
              </a:solidFill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5715000" y="2133600"/>
            <a:ext cx="2579617" cy="2954655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non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eaLnBrk="1" hangingPunct="1">
              <a:defRPr/>
            </a:pPr>
            <a:r>
              <a:rPr lang="da-DK" sz="2400" b="1" dirty="0">
                <a:latin typeface="+mn-lt"/>
                <a:cs typeface="+mn-cs"/>
              </a:rPr>
              <a:t>Benefits</a:t>
            </a:r>
            <a:r>
              <a:rPr lang="da-DK" sz="2400" b="1" dirty="0" smtClean="0">
                <a:latin typeface="+mn-lt"/>
                <a:cs typeface="+mn-cs"/>
              </a:rPr>
              <a:t>:</a:t>
            </a:r>
          </a:p>
          <a:p>
            <a:pPr marL="0" indent="0" eaLnBrk="1" hangingPunct="1">
              <a:defRPr/>
            </a:pPr>
            <a:endParaRPr lang="en-US" sz="2400" b="1" dirty="0">
              <a:latin typeface="+mn-lt"/>
              <a:cs typeface="+mn-cs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400" dirty="0">
                <a:latin typeface="+mn-lt"/>
                <a:cs typeface="+mn-cs"/>
              </a:rPr>
              <a:t>2 MW more power output</a:t>
            </a:r>
          </a:p>
          <a:p>
            <a:pPr eaLnBrk="1" hangingPunct="1">
              <a:defRPr/>
            </a:pPr>
            <a:r>
              <a:rPr lang="en-US" sz="1400" dirty="0">
                <a:latin typeface="+mn-lt"/>
                <a:cs typeface="+mn-cs"/>
              </a:rPr>
              <a:t>      than using MERV 15 filter </a:t>
            </a:r>
            <a:br>
              <a:rPr lang="en-US" sz="1400" dirty="0">
                <a:latin typeface="+mn-lt"/>
                <a:cs typeface="+mn-cs"/>
              </a:rPr>
            </a:br>
            <a:endParaRPr lang="en-US" sz="1400" dirty="0">
              <a:latin typeface="+mn-lt"/>
              <a:cs typeface="+mn-cs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400" dirty="0">
                <a:latin typeface="+mn-lt"/>
                <a:cs typeface="+mn-cs"/>
              </a:rPr>
              <a:t>Increased turbine availability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1400" dirty="0">
              <a:latin typeface="+mn-lt"/>
              <a:cs typeface="+mn-cs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400" dirty="0" smtClean="0">
                <a:latin typeface="+mn-lt"/>
                <a:cs typeface="+mn-cs"/>
              </a:rPr>
              <a:t>Lower maintenance costs</a:t>
            </a:r>
            <a:endParaRPr lang="en-US" sz="1400" dirty="0">
              <a:latin typeface="+mn-lt"/>
              <a:cs typeface="+mn-cs"/>
            </a:endParaRPr>
          </a:p>
          <a:p>
            <a:pPr eaLnBrk="1" hangingPunct="1">
              <a:defRPr/>
            </a:pPr>
            <a:endParaRPr lang="en-US" b="1" dirty="0" smtClean="0"/>
          </a:p>
          <a:p>
            <a:pPr eaLnBrk="1" hangingPunct="1">
              <a:defRPr/>
            </a:pPr>
            <a:endParaRPr lang="en-US" b="1" dirty="0" smtClean="0"/>
          </a:p>
          <a:p>
            <a:pPr eaLnBrk="1" hangingPunct="1">
              <a:defRPr/>
            </a:pPr>
            <a:endParaRPr lang="en-US" b="1" dirty="0" smtClean="0"/>
          </a:p>
        </p:txBody>
      </p:sp>
      <p:sp>
        <p:nvSpPr>
          <p:cNvPr id="12" name="Oval 11"/>
          <p:cNvSpPr/>
          <p:nvPr/>
        </p:nvSpPr>
        <p:spPr>
          <a:xfrm>
            <a:off x="1047750" y="4633912"/>
            <a:ext cx="952500" cy="82105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13" name="Straight Arrow Connector 12"/>
          <p:cNvCxnSpPr>
            <a:stCxn id="14" idx="1"/>
          </p:cNvCxnSpPr>
          <p:nvPr/>
        </p:nvCxnSpPr>
        <p:spPr>
          <a:xfrm flipH="1" flipV="1">
            <a:off x="1996911" y="5269453"/>
            <a:ext cx="365289" cy="2166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2362200" y="5316855"/>
            <a:ext cx="210384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chemeClr val="accent1"/>
                </a:solidFill>
              </a:rPr>
              <a:t>Eliminated </a:t>
            </a:r>
            <a:r>
              <a:rPr lang="en-US" sz="1600" b="1" dirty="0">
                <a:solidFill>
                  <a:schemeClr val="accent1"/>
                </a:solidFill>
              </a:rPr>
              <a:t>Waterwash</a:t>
            </a:r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1702851"/>
              </p:ext>
            </p:extLst>
          </p:nvPr>
        </p:nvGraphicFramePr>
        <p:xfrm>
          <a:off x="762000" y="2133600"/>
          <a:ext cx="4538663" cy="308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460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9000"/>
    </mc:Choice>
    <mc:Fallback xmlns="">
      <p:transition advClick="0" advTm="9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40E2A8B4-1445-4C20-83E7-5E29864A6CAA}" type="slidenum">
              <a:rPr lang="en-US" smtClean="0">
                <a:solidFill>
                  <a:srgbClr val="898989"/>
                </a:solidFill>
              </a:rPr>
              <a:pPr eaLnBrk="1" hangingPunct="1"/>
              <a:t>7</a:t>
            </a:fld>
            <a:endParaRPr lang="en-US" dirty="0" smtClean="0">
              <a:solidFill>
                <a:srgbClr val="898989"/>
              </a:solidFill>
            </a:endParaRPr>
          </a:p>
        </p:txBody>
      </p:sp>
      <p:sp>
        <p:nvSpPr>
          <p:cNvPr id="10243" name="Titel 4"/>
          <p:cNvSpPr>
            <a:spLocks noGrp="1"/>
          </p:cNvSpPr>
          <p:nvPr>
            <p:ph type="title"/>
          </p:nvPr>
        </p:nvSpPr>
        <p:spPr>
          <a:xfrm>
            <a:off x="76200" y="685800"/>
            <a:ext cx="9220200" cy="808038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2300" dirty="0" smtClean="0">
                <a:solidFill>
                  <a:schemeClr val="tx1"/>
                </a:solidFill>
              </a:rPr>
              <a:t>Case Study: Coastal Salt and Water Environment &amp; Cooling Tower Challenge </a:t>
            </a:r>
            <a:br>
              <a:rPr lang="en-US" sz="2300" dirty="0" smtClean="0">
                <a:solidFill>
                  <a:schemeClr val="tx1"/>
                </a:solidFill>
              </a:rPr>
            </a:br>
            <a:r>
              <a:rPr lang="en-US" sz="2300" dirty="0" smtClean="0">
                <a:solidFill>
                  <a:schemeClr val="tx1"/>
                </a:solidFill>
              </a:rPr>
              <a:t>	</a:t>
            </a:r>
            <a:r>
              <a:rPr lang="en-US" sz="2300" dirty="0"/>
              <a:t>Superior Initial Efficiency Led to Higher GT Performance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1981200"/>
            <a:ext cx="2209800" cy="34778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Problems</a:t>
            </a:r>
          </a:p>
          <a:p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Salt + Sea water moisture causing corrosion of turbine blades</a:t>
            </a:r>
          </a:p>
          <a:p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Moisture </a:t>
            </a:r>
            <a:r>
              <a:rPr lang="en-US" sz="1400" dirty="0"/>
              <a:t>Drift from Cooling Tower</a:t>
            </a:r>
          </a:p>
          <a:p>
            <a:endParaRPr lang="en-US" sz="1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Frequent Shut Down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Offline Waterwash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1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1400" dirty="0" smtClean="0"/>
              <a:t>Compressor Fouling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67384" y="1989438"/>
            <a:ext cx="2209800" cy="261610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Benefits</a:t>
            </a:r>
          </a:p>
          <a:p>
            <a:pPr lvl="1"/>
            <a:endParaRPr lang="en-US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/>
              <a:t>Prevent Salt + Water Penetration</a:t>
            </a:r>
          </a:p>
          <a:p>
            <a:endParaRPr lang="en-US" sz="1400" dirty="0"/>
          </a:p>
          <a:p>
            <a:pPr marL="342900" indent="-342900">
              <a:buFont typeface="+mj-lt"/>
              <a:buAutoNum type="arabicPeriod" startAt="2"/>
            </a:pPr>
            <a:r>
              <a:rPr lang="en-US" sz="1400" dirty="0" smtClean="0"/>
              <a:t>Lower operating pressure drop</a:t>
            </a:r>
          </a:p>
          <a:p>
            <a:pPr marL="342900" indent="-342900">
              <a:buFont typeface="+mj-lt"/>
              <a:buAutoNum type="arabicPeriod" startAt="2"/>
            </a:pPr>
            <a:endParaRPr lang="en-US" sz="1400" dirty="0"/>
          </a:p>
          <a:p>
            <a:pPr marL="342900" indent="-342900">
              <a:buFont typeface="+mj-lt"/>
              <a:buAutoNum type="arabicPeriod" startAt="2"/>
            </a:pPr>
            <a:r>
              <a:rPr lang="en-US" sz="1400" dirty="0" smtClean="0"/>
              <a:t>Lower cost of turbine maintenance</a:t>
            </a:r>
          </a:p>
          <a:p>
            <a:pPr marL="342900" indent="-342900">
              <a:buFont typeface="+mj-lt"/>
              <a:buAutoNum type="arabicPeriod" startAt="2"/>
            </a:pP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2667000" y="1981200"/>
            <a:ext cx="3807619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TWHE </a:t>
            </a:r>
          </a:p>
          <a:p>
            <a:r>
              <a:rPr lang="en-US" sz="2000" b="1" dirty="0" smtClean="0"/>
              <a:t>High Efficiency Filter Media</a:t>
            </a:r>
          </a:p>
          <a:p>
            <a:endParaRPr lang="en-US" sz="1400" dirty="0" smtClean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84816"/>
            <a:ext cx="3916061" cy="3304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57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9000"/>
    </mc:Choice>
    <mc:Fallback xmlns="">
      <p:transition advClick="0" advTm="9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9F10A8EA-404E-41F2-B6BA-B5565CD2096A}" type="slidenum">
              <a:rPr lang="en-US" smtClean="0">
                <a:solidFill>
                  <a:srgbClr val="898989"/>
                </a:solidFill>
              </a:rPr>
              <a:pPr eaLnBrk="1" hangingPunct="1"/>
              <a:t>8</a:t>
            </a:fld>
            <a:endParaRPr lang="en-US" dirty="0" smtClean="0">
              <a:solidFill>
                <a:srgbClr val="898989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67000"/>
            <a:ext cx="1777328" cy="2911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el 4"/>
          <p:cNvSpPr txBox="1">
            <a:spLocks/>
          </p:cNvSpPr>
          <p:nvPr/>
        </p:nvSpPr>
        <p:spPr>
          <a:xfrm>
            <a:off x="381000" y="687859"/>
            <a:ext cx="8686800" cy="808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smtClean="0"/>
              <a:t>Case Study: Coastal Salt and Water Environment &amp; Cooling Tower Challenge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400" dirty="0" smtClean="0"/>
              <a:t>Independent Lab Test Demonstrated Superior Water Repellence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45073" y="2083488"/>
            <a:ext cx="239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Water Repellent Media</a:t>
            </a:r>
            <a:endParaRPr lang="en-US" b="1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153776"/>
              </p:ext>
            </p:extLst>
          </p:nvPr>
        </p:nvGraphicFramePr>
        <p:xfrm>
          <a:off x="1036320" y="1981200"/>
          <a:ext cx="5288280" cy="3295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1600200" y="4120571"/>
            <a:ext cx="1676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1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9000"/>
    </mc:Choice>
    <mc:Fallback xmlns="">
      <p:transition advClick="0" advTm="9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763000" cy="960438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2300" dirty="0" smtClean="0"/>
              <a:t>TDC </a:t>
            </a:r>
            <a:r>
              <a:rPr lang="en-US" sz="2300" dirty="0" smtClean="0"/>
              <a:t>High Efficiency TWHE Media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	Exceeded GE GT filter spec for water removal efficiency</a:t>
            </a:r>
            <a:endParaRPr lang="en-US" sz="2300" dirty="0" smtClean="0">
              <a:solidFill>
                <a:schemeClr val="tx1"/>
              </a:solidFill>
            </a:endParaRP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EEB0E1A9-664E-4608-891F-6A59D9287734}" type="datetime1">
              <a:rPr lang="en-US" smtClean="0">
                <a:solidFill>
                  <a:srgbClr val="898989"/>
                </a:solidFill>
              </a:rPr>
              <a:pPr eaLnBrk="1" hangingPunct="1"/>
              <a:t>3/12/2013</a:t>
            </a:fld>
            <a:endParaRPr lang="en-US" dirty="0" smtClean="0">
              <a:solidFill>
                <a:srgbClr val="898989"/>
              </a:solidFill>
            </a:endParaRP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F38F0A03-E637-492F-A42F-A7A58CFB3D03}" type="slidenum">
              <a:rPr lang="en-US" smtClean="0">
                <a:solidFill>
                  <a:srgbClr val="898989"/>
                </a:solidFill>
              </a:rPr>
              <a:pPr eaLnBrk="1" hangingPunct="1"/>
              <a:t>9</a:t>
            </a:fld>
            <a:endParaRPr lang="en-US" dirty="0" smtClean="0">
              <a:solidFill>
                <a:srgbClr val="898989"/>
              </a:solidFill>
            </a:endParaRPr>
          </a:p>
        </p:txBody>
      </p:sp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431377"/>
              </p:ext>
            </p:extLst>
          </p:nvPr>
        </p:nvGraphicFramePr>
        <p:xfrm>
          <a:off x="1676400" y="2057400"/>
          <a:ext cx="5257800" cy="386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8480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9000"/>
    </mc:Choice>
    <mc:Fallback xmlns="">
      <p:transition advClick="0" advTm="9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6241</TotalTime>
  <Words>448</Words>
  <Application>Microsoft Office PowerPoint</Application>
  <PresentationFormat>On-screen Show (4:3)</PresentationFormat>
  <Paragraphs>151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SOLUTIONS TO REDUCE  TOTAL COST OF OWNERSHIP UTILIZING HIGH EFFICIENCY FILTER MEDIA  presented by TDC Filter  &amp; Nordic Air Filtration  </vt:lpstr>
      <vt:lpstr>Benefits of Using High Efficency Filters</vt:lpstr>
      <vt:lpstr>Selected Global Installation Sites   TurboWeb HE Filter</vt:lpstr>
      <vt:lpstr>TDC Media can Handle Challenging Enviroments  Standard to Premium Media</vt:lpstr>
      <vt:lpstr>Case Study: Cooling Tower Challenge   Superior Initial Efficiency Led to Higher GT Performance</vt:lpstr>
      <vt:lpstr>Case Study: Cooling Tower Challenge   MERV16 Rated Filter resulted in Reduced Waterwash </vt:lpstr>
      <vt:lpstr>Case Study: Coastal Salt and Water Environment &amp; Cooling Tower Challenge   Superior Initial Efficiency Led to Higher GT Performance</vt:lpstr>
      <vt:lpstr>PowerPoint Presentation</vt:lpstr>
      <vt:lpstr>TDC High Efficiency TWHE Media  Exceeded GE GT filter spec for water removal efficiency</vt:lpstr>
      <vt:lpstr> Next-Generation TDC Media  Enhanced benefits by utilizing ”E12 Class” media</vt:lpstr>
      <vt:lpstr>For More Infomation on our High Efficiency Media  Contact TDC: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 Monthly Update - MAY</dc:title>
  <dc:creator>Bryan Xu</dc:creator>
  <cp:lastModifiedBy>Bryan Xu</cp:lastModifiedBy>
  <cp:revision>310</cp:revision>
  <cp:lastPrinted>2013-03-12T21:58:41Z</cp:lastPrinted>
  <dcterms:created xsi:type="dcterms:W3CDTF">2012-06-05T20:53:37Z</dcterms:created>
  <dcterms:modified xsi:type="dcterms:W3CDTF">2013-03-12T22:02:58Z</dcterms:modified>
</cp:coreProperties>
</file>