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handoutMasterIdLst>
    <p:handoutMasterId r:id="rId11"/>
  </p:handoutMasterIdLst>
  <p:sldIdLst>
    <p:sldId id="256" r:id="rId2"/>
    <p:sldId id="287" r:id="rId3"/>
    <p:sldId id="294" r:id="rId4"/>
    <p:sldId id="295" r:id="rId5"/>
    <p:sldId id="296" r:id="rId6"/>
    <p:sldId id="297" r:id="rId7"/>
    <p:sldId id="286" r:id="rId8"/>
    <p:sldId id="265" r:id="rId9"/>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3" autoAdjust="0"/>
    <p:restoredTop sz="94660"/>
  </p:normalViewPr>
  <p:slideViewPr>
    <p:cSldViewPr>
      <p:cViewPr varScale="1">
        <p:scale>
          <a:sx n="113" d="100"/>
          <a:sy n="113" d="100"/>
        </p:scale>
        <p:origin x="849" y="45"/>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17" tIns="47109" rIns="94217" bIns="47109" rtlCol="0"/>
          <a:lstStyle>
            <a:lvl1pPr algn="r">
              <a:defRPr sz="1200"/>
            </a:lvl1pPr>
          </a:lstStyle>
          <a:p>
            <a:fld id="{070A679C-238C-412B-B7D4-005D13D4BD09}" type="datetimeFigureOut">
              <a:rPr lang="en-US" smtClean="0"/>
              <a:t>10/24/2018</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17" tIns="47109" rIns="94217" bIns="47109"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17" tIns="47109" rIns="94217" bIns="47109" rtlCol="0" anchor="b"/>
          <a:lstStyle>
            <a:lvl1pPr algn="r">
              <a:defRPr sz="1200"/>
            </a:lvl1pPr>
          </a:lstStyle>
          <a:p>
            <a:fld id="{CD858A65-4A32-43C2-9107-2E3A723FBF5D}" type="slidenum">
              <a:rPr lang="en-US" smtClean="0"/>
              <a:t>‹#›</a:t>
            </a:fld>
            <a:endParaRPr lang="en-US"/>
          </a:p>
        </p:txBody>
      </p:sp>
    </p:spTree>
    <p:extLst>
      <p:ext uri="{BB962C8B-B14F-4D97-AF65-F5344CB8AC3E}">
        <p14:creationId xmlns:p14="http://schemas.microsoft.com/office/powerpoint/2010/main" val="3774669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17" tIns="47109" rIns="94217" bIns="47109"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17" tIns="47109" rIns="94217" bIns="47109" rtlCol="0"/>
          <a:lstStyle>
            <a:lvl1pPr algn="r">
              <a:defRPr sz="1200"/>
            </a:lvl1pPr>
          </a:lstStyle>
          <a:p>
            <a:fld id="{3288825F-3175-404E-AEB7-3E74B54388BC}" type="datetimeFigureOut">
              <a:rPr lang="en-US" smtClean="0"/>
              <a:t>10/24/2018</a:t>
            </a:fld>
            <a:endParaRPr lang="en-US"/>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4217" tIns="47109" rIns="94217" bIns="47109"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17" tIns="47109" rIns="94217" bIns="471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17" tIns="47109" rIns="94217" bIns="47109"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17" tIns="47109" rIns="94217" bIns="47109" rtlCol="0" anchor="b"/>
          <a:lstStyle>
            <a:lvl1pPr algn="r">
              <a:defRPr sz="1200"/>
            </a:lvl1pPr>
          </a:lstStyle>
          <a:p>
            <a:fld id="{193C0DAC-0AFF-4781-9278-C727943E8E9C}" type="slidenum">
              <a:rPr lang="en-US" smtClean="0"/>
              <a:t>‹#›</a:t>
            </a:fld>
            <a:endParaRPr lang="en-US"/>
          </a:p>
        </p:txBody>
      </p:sp>
    </p:spTree>
    <p:extLst>
      <p:ext uri="{BB962C8B-B14F-4D97-AF65-F5344CB8AC3E}">
        <p14:creationId xmlns:p14="http://schemas.microsoft.com/office/powerpoint/2010/main" val="31556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C0DAC-0AFF-4781-9278-C727943E8E9C}" type="slidenum">
              <a:rPr lang="en-US" smtClean="0"/>
              <a:t>1</a:t>
            </a:fld>
            <a:endParaRPr lang="en-US"/>
          </a:p>
        </p:txBody>
      </p:sp>
    </p:spTree>
    <p:extLst>
      <p:ext uri="{BB962C8B-B14F-4D97-AF65-F5344CB8AC3E}">
        <p14:creationId xmlns:p14="http://schemas.microsoft.com/office/powerpoint/2010/main" val="3026254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C0DAC-0AFF-4781-9278-C727943E8E9C}" type="slidenum">
              <a:rPr lang="en-US" smtClean="0"/>
              <a:t>7</a:t>
            </a:fld>
            <a:endParaRPr lang="en-US"/>
          </a:p>
        </p:txBody>
      </p:sp>
    </p:spTree>
    <p:extLst>
      <p:ext uri="{BB962C8B-B14F-4D97-AF65-F5344CB8AC3E}">
        <p14:creationId xmlns:p14="http://schemas.microsoft.com/office/powerpoint/2010/main" val="402071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C0DAC-0AFF-4781-9278-C727943E8E9C}" type="slidenum">
              <a:rPr lang="en-US" smtClean="0"/>
              <a:t>8</a:t>
            </a:fld>
            <a:endParaRPr lang="en-US"/>
          </a:p>
        </p:txBody>
      </p:sp>
    </p:spTree>
    <p:extLst>
      <p:ext uri="{BB962C8B-B14F-4D97-AF65-F5344CB8AC3E}">
        <p14:creationId xmlns:p14="http://schemas.microsoft.com/office/powerpoint/2010/main" val="1581125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0170B-D2B6-4146-9E49-BFDBDBC29312}" type="datetime1">
              <a:rPr lang="en-US" smtClean="0"/>
              <a:t>10/24/2018</a:t>
            </a:fld>
            <a:endParaRPr lang="en-US"/>
          </a:p>
        </p:txBody>
      </p:sp>
      <p:sp>
        <p:nvSpPr>
          <p:cNvPr id="3" name="Footer Placeholder 2"/>
          <p:cNvSpPr>
            <a:spLocks noGrp="1"/>
          </p:cNvSpPr>
          <p:nvPr>
            <p:ph type="ftr" sz="quarter" idx="11"/>
          </p:nvPr>
        </p:nvSpPr>
        <p:spPr/>
        <p:txBody>
          <a:bodyPr/>
          <a:lstStyle>
            <a:lvl1pPr>
              <a:defRPr>
                <a:solidFill>
                  <a:srgbClr val="0076BE"/>
                </a:solidFill>
                <a:latin typeface="Arial" panose="020B0604020202020204" pitchFamily="34" charset="0"/>
                <a:cs typeface="Arial" panose="020B0604020202020204" pitchFamily="34" charset="0"/>
              </a:defRPr>
            </a:lvl1pPr>
          </a:lstStyle>
          <a:p>
            <a:r>
              <a:rPr lang="en-US" dirty="0" smtClean="0"/>
              <a:t>www.iac-intl.com</a:t>
            </a:r>
            <a:endParaRPr lang="en-US" dirty="0"/>
          </a:p>
        </p:txBody>
      </p:sp>
      <p:sp>
        <p:nvSpPr>
          <p:cNvPr id="4" name="Slide Number Placeholder 3"/>
          <p:cNvSpPr>
            <a:spLocks noGrp="1"/>
          </p:cNvSpPr>
          <p:nvPr>
            <p:ph type="sldNum" sz="quarter" idx="12"/>
          </p:nvPr>
        </p:nvSpPr>
        <p:spPr/>
        <p:txBody>
          <a:bodyPr/>
          <a:lstStyle>
            <a:lvl1pPr>
              <a:defRPr>
                <a:solidFill>
                  <a:srgbClr val="0076BE"/>
                </a:solidFill>
              </a:defRPr>
            </a:lvl1pPr>
          </a:lstStyle>
          <a:p>
            <a:fld id="{11F8A633-5ACE-47CD-9305-13A9A6C76062}"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0241"/>
            <a:ext cx="901700" cy="595122"/>
          </a:xfrm>
          <a:prstGeom prst="rect">
            <a:avLst/>
          </a:prstGeom>
        </p:spPr>
      </p:pic>
      <p:sp>
        <p:nvSpPr>
          <p:cNvPr id="10" name="Rectangle 9"/>
          <p:cNvSpPr/>
          <p:nvPr userDrawn="1"/>
        </p:nvSpPr>
        <p:spPr>
          <a:xfrm>
            <a:off x="0" y="0"/>
            <a:ext cx="9144000" cy="457200"/>
          </a:xfrm>
          <a:prstGeom prst="rect">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8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3038B-193C-4AA2-A38D-742B640B156D}" type="datetime1">
              <a:rPr lang="en-US" smtClean="0"/>
              <a:t>10/24/2018</a:t>
            </a:fld>
            <a:endParaRPr lang="en-US"/>
          </a:p>
        </p:txBody>
      </p:sp>
      <p:sp>
        <p:nvSpPr>
          <p:cNvPr id="6" name="Footer Placeholder 5"/>
          <p:cNvSpPr>
            <a:spLocks noGrp="1"/>
          </p:cNvSpPr>
          <p:nvPr>
            <p:ph type="ftr" sz="quarter" idx="11"/>
          </p:nvPr>
        </p:nvSpPr>
        <p:spPr/>
        <p:txBody>
          <a:bodyPr/>
          <a:lstStyle/>
          <a:p>
            <a:r>
              <a:rPr lang="en-US" smtClean="0"/>
              <a:t>www.iac-intl.com</a:t>
            </a:r>
            <a:endParaRPr lang="en-US"/>
          </a:p>
        </p:txBody>
      </p:sp>
      <p:sp>
        <p:nvSpPr>
          <p:cNvPr id="7" name="Slide Number Placeholder 6"/>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71271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49D7A-8811-4655-B81A-9518CEE220EA}" type="datetime1">
              <a:rPr lang="en-US" smtClean="0"/>
              <a:t>10/24/2018</a:t>
            </a:fld>
            <a:endParaRPr lang="en-US"/>
          </a:p>
        </p:txBody>
      </p:sp>
      <p:sp>
        <p:nvSpPr>
          <p:cNvPr id="5" name="Footer Placeholder 4"/>
          <p:cNvSpPr>
            <a:spLocks noGrp="1"/>
          </p:cNvSpPr>
          <p:nvPr>
            <p:ph type="ftr" sz="quarter" idx="11"/>
          </p:nvPr>
        </p:nvSpPr>
        <p:spPr/>
        <p:txBody>
          <a:bodyPr/>
          <a:lstStyle/>
          <a:p>
            <a:r>
              <a:rPr lang="en-US" smtClean="0"/>
              <a:t>www.iac-intl.com</a:t>
            </a:r>
            <a:endParaRPr lang="en-US"/>
          </a:p>
        </p:txBody>
      </p:sp>
      <p:sp>
        <p:nvSpPr>
          <p:cNvPr id="6" name="Slide Number Placeholder 5"/>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814171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642FF-4014-4A2F-8593-128CC898F33A}" type="datetime1">
              <a:rPr lang="en-US" smtClean="0"/>
              <a:t>10/24/2018</a:t>
            </a:fld>
            <a:endParaRPr lang="en-US"/>
          </a:p>
        </p:txBody>
      </p:sp>
      <p:sp>
        <p:nvSpPr>
          <p:cNvPr id="5" name="Footer Placeholder 4"/>
          <p:cNvSpPr>
            <a:spLocks noGrp="1"/>
          </p:cNvSpPr>
          <p:nvPr>
            <p:ph type="ftr" sz="quarter" idx="11"/>
          </p:nvPr>
        </p:nvSpPr>
        <p:spPr/>
        <p:txBody>
          <a:bodyPr/>
          <a:lstStyle/>
          <a:p>
            <a:r>
              <a:rPr lang="en-US" smtClean="0"/>
              <a:t>www.iac-intl.com</a:t>
            </a:r>
            <a:endParaRPr lang="en-US"/>
          </a:p>
        </p:txBody>
      </p:sp>
      <p:sp>
        <p:nvSpPr>
          <p:cNvPr id="6" name="Slide Number Placeholder 5"/>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964556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3EADA-E8E1-4998-9A46-4CE4B71888D4}" type="datetime1">
              <a:rPr lang="en-US" smtClean="0"/>
              <a:t>10/24/2018</a:t>
            </a:fld>
            <a:endParaRPr lang="en-US"/>
          </a:p>
        </p:txBody>
      </p:sp>
      <p:sp>
        <p:nvSpPr>
          <p:cNvPr id="5" name="Footer Placeholder 4"/>
          <p:cNvSpPr>
            <a:spLocks noGrp="1"/>
          </p:cNvSpPr>
          <p:nvPr>
            <p:ph type="ftr" sz="quarter" idx="11"/>
          </p:nvPr>
        </p:nvSpPr>
        <p:spPr/>
        <p:txBody>
          <a:bodyPr/>
          <a:lstStyle/>
          <a:p>
            <a:r>
              <a:rPr lang="en-US" smtClean="0"/>
              <a:t>www.iac-intl.com</a:t>
            </a:r>
            <a:endParaRPr lang="en-US"/>
          </a:p>
        </p:txBody>
      </p:sp>
      <p:sp>
        <p:nvSpPr>
          <p:cNvPr id="6" name="Slide Number Placeholder 5"/>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3323263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D045D7-4601-42AD-92F8-A7034E980BE3}" type="datetime1">
              <a:rPr lang="en-US" smtClean="0"/>
              <a:t>10/24/2018</a:t>
            </a:fld>
            <a:endParaRPr lang="en-US"/>
          </a:p>
        </p:txBody>
      </p:sp>
      <p:sp>
        <p:nvSpPr>
          <p:cNvPr id="5" name="Footer Placeholder 4"/>
          <p:cNvSpPr>
            <a:spLocks noGrp="1"/>
          </p:cNvSpPr>
          <p:nvPr>
            <p:ph type="ftr" sz="quarter" idx="11"/>
          </p:nvPr>
        </p:nvSpPr>
        <p:spPr/>
        <p:txBody>
          <a:bodyPr/>
          <a:lstStyle/>
          <a:p>
            <a:r>
              <a:rPr lang="en-US" smtClean="0"/>
              <a:t>www.iac-intl.com</a:t>
            </a:r>
            <a:endParaRPr lang="en-US"/>
          </a:p>
        </p:txBody>
      </p:sp>
      <p:sp>
        <p:nvSpPr>
          <p:cNvPr id="6" name="Slide Number Placeholder 5"/>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273323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6A17C-65B3-405D-86C5-E3BFA961A97D}" type="datetime1">
              <a:rPr lang="en-US" smtClean="0"/>
              <a:t>10/24/2018</a:t>
            </a:fld>
            <a:endParaRPr lang="en-US"/>
          </a:p>
        </p:txBody>
      </p:sp>
      <p:sp>
        <p:nvSpPr>
          <p:cNvPr id="5" name="Footer Placeholder 4"/>
          <p:cNvSpPr>
            <a:spLocks noGrp="1"/>
          </p:cNvSpPr>
          <p:nvPr>
            <p:ph type="ftr" sz="quarter" idx="11"/>
          </p:nvPr>
        </p:nvSpPr>
        <p:spPr/>
        <p:txBody>
          <a:bodyPr/>
          <a:lstStyle/>
          <a:p>
            <a:r>
              <a:rPr lang="en-US" smtClean="0"/>
              <a:t>www.iac-intl.com</a:t>
            </a:r>
            <a:endParaRPr lang="en-US"/>
          </a:p>
        </p:txBody>
      </p:sp>
      <p:sp>
        <p:nvSpPr>
          <p:cNvPr id="6" name="Slide Number Placeholder 5"/>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372264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E0B675-B9F4-4DC1-891A-F21DA2492B53}" type="datetime1">
              <a:rPr lang="en-US" smtClean="0"/>
              <a:t>10/24/2018</a:t>
            </a:fld>
            <a:endParaRPr lang="en-US"/>
          </a:p>
        </p:txBody>
      </p:sp>
      <p:sp>
        <p:nvSpPr>
          <p:cNvPr id="6" name="Footer Placeholder 5"/>
          <p:cNvSpPr>
            <a:spLocks noGrp="1"/>
          </p:cNvSpPr>
          <p:nvPr>
            <p:ph type="ftr" sz="quarter" idx="11"/>
          </p:nvPr>
        </p:nvSpPr>
        <p:spPr/>
        <p:txBody>
          <a:bodyPr/>
          <a:lstStyle/>
          <a:p>
            <a:r>
              <a:rPr lang="en-US" smtClean="0"/>
              <a:t>www.iac-intl.com</a:t>
            </a:r>
            <a:endParaRPr lang="en-US"/>
          </a:p>
        </p:txBody>
      </p:sp>
      <p:sp>
        <p:nvSpPr>
          <p:cNvPr id="7" name="Slide Number Placeholder 6"/>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362992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2141A-76DD-4D31-B03F-4EB3CF7B5DB2}" type="datetime1">
              <a:rPr lang="en-US" smtClean="0"/>
              <a:t>10/24/2018</a:t>
            </a:fld>
            <a:endParaRPr lang="en-US"/>
          </a:p>
        </p:txBody>
      </p:sp>
      <p:sp>
        <p:nvSpPr>
          <p:cNvPr id="8" name="Footer Placeholder 7"/>
          <p:cNvSpPr>
            <a:spLocks noGrp="1"/>
          </p:cNvSpPr>
          <p:nvPr>
            <p:ph type="ftr" sz="quarter" idx="11"/>
          </p:nvPr>
        </p:nvSpPr>
        <p:spPr/>
        <p:txBody>
          <a:bodyPr/>
          <a:lstStyle/>
          <a:p>
            <a:r>
              <a:rPr lang="en-US" smtClean="0"/>
              <a:t>www.iac-intl.com</a:t>
            </a:r>
            <a:endParaRPr lang="en-US"/>
          </a:p>
        </p:txBody>
      </p:sp>
      <p:sp>
        <p:nvSpPr>
          <p:cNvPr id="9" name="Slide Number Placeholder 8"/>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103356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C3D8EB-71E1-41B7-989A-E3C32ACFF0BC}" type="datetime1">
              <a:rPr lang="en-US" smtClean="0"/>
              <a:t>10/24/2018</a:t>
            </a:fld>
            <a:endParaRPr lang="en-US"/>
          </a:p>
        </p:txBody>
      </p:sp>
      <p:sp>
        <p:nvSpPr>
          <p:cNvPr id="4" name="Footer Placeholder 3"/>
          <p:cNvSpPr>
            <a:spLocks noGrp="1"/>
          </p:cNvSpPr>
          <p:nvPr>
            <p:ph type="ftr" sz="quarter" idx="11"/>
          </p:nvPr>
        </p:nvSpPr>
        <p:spPr/>
        <p:txBody>
          <a:bodyPr/>
          <a:lstStyle/>
          <a:p>
            <a:r>
              <a:rPr lang="en-US" smtClean="0"/>
              <a:t>www.iac-intl.com</a:t>
            </a:r>
            <a:endParaRPr lang="en-US"/>
          </a:p>
        </p:txBody>
      </p:sp>
      <p:sp>
        <p:nvSpPr>
          <p:cNvPr id="5" name="Slide Number Placeholder 4"/>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124510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0170B-D2B6-4146-9E49-BFDBDBC29312}" type="datetime1">
              <a:rPr lang="en-US" smtClean="0"/>
              <a:t>10/24/2018</a:t>
            </a:fld>
            <a:endParaRPr lang="en-US"/>
          </a:p>
        </p:txBody>
      </p:sp>
      <p:sp>
        <p:nvSpPr>
          <p:cNvPr id="3" name="Footer Placeholder 2"/>
          <p:cNvSpPr>
            <a:spLocks noGrp="1"/>
          </p:cNvSpPr>
          <p:nvPr>
            <p:ph type="ftr" sz="quarter" idx="11"/>
          </p:nvPr>
        </p:nvSpPr>
        <p:spPr/>
        <p:txBody>
          <a:bodyPr/>
          <a:lstStyle>
            <a:lvl1pPr>
              <a:defRPr>
                <a:solidFill>
                  <a:srgbClr val="0076BE"/>
                </a:solidFill>
                <a:latin typeface="Arial" panose="020B0604020202020204" pitchFamily="34" charset="0"/>
                <a:cs typeface="Arial" panose="020B0604020202020204" pitchFamily="34" charset="0"/>
              </a:defRPr>
            </a:lvl1pPr>
          </a:lstStyle>
          <a:p>
            <a:r>
              <a:rPr lang="en-US" dirty="0" smtClean="0"/>
              <a:t>www.iac-intl.com</a:t>
            </a:r>
            <a:endParaRPr lang="en-US" dirty="0"/>
          </a:p>
        </p:txBody>
      </p:sp>
      <p:sp>
        <p:nvSpPr>
          <p:cNvPr id="4" name="Slide Number Placeholder 3"/>
          <p:cNvSpPr>
            <a:spLocks noGrp="1"/>
          </p:cNvSpPr>
          <p:nvPr>
            <p:ph type="sldNum" sz="quarter" idx="12"/>
          </p:nvPr>
        </p:nvSpPr>
        <p:spPr/>
        <p:txBody>
          <a:bodyPr/>
          <a:lstStyle>
            <a:lvl1pPr>
              <a:defRPr>
                <a:solidFill>
                  <a:srgbClr val="0076BE"/>
                </a:solidFill>
              </a:defRPr>
            </a:lvl1pPr>
          </a:lstStyle>
          <a:p>
            <a:fld id="{11F8A633-5ACE-47CD-9305-13A9A6C76062}"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60241"/>
            <a:ext cx="901700" cy="595122"/>
          </a:xfrm>
          <a:prstGeom prst="rect">
            <a:avLst/>
          </a:prstGeom>
        </p:spPr>
      </p:pic>
      <p:sp>
        <p:nvSpPr>
          <p:cNvPr id="10" name="Rectangle 9"/>
          <p:cNvSpPr/>
          <p:nvPr userDrawn="1"/>
        </p:nvSpPr>
        <p:spPr>
          <a:xfrm>
            <a:off x="0" y="0"/>
            <a:ext cx="9144000" cy="457200"/>
          </a:xfrm>
          <a:prstGeom prst="rect">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98134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484A16-D3FB-4526-BD27-70B3568B56FE}" type="datetime1">
              <a:rPr lang="en-US" smtClean="0"/>
              <a:t>10/24/2018</a:t>
            </a:fld>
            <a:endParaRPr lang="en-US"/>
          </a:p>
        </p:txBody>
      </p:sp>
      <p:sp>
        <p:nvSpPr>
          <p:cNvPr id="6" name="Footer Placeholder 5"/>
          <p:cNvSpPr>
            <a:spLocks noGrp="1"/>
          </p:cNvSpPr>
          <p:nvPr>
            <p:ph type="ftr" sz="quarter" idx="11"/>
          </p:nvPr>
        </p:nvSpPr>
        <p:spPr/>
        <p:txBody>
          <a:bodyPr/>
          <a:lstStyle/>
          <a:p>
            <a:r>
              <a:rPr lang="en-US" smtClean="0"/>
              <a:t>www.iac-intl.com</a:t>
            </a:r>
            <a:endParaRPr lang="en-US"/>
          </a:p>
        </p:txBody>
      </p:sp>
      <p:sp>
        <p:nvSpPr>
          <p:cNvPr id="7" name="Slide Number Placeholder 6"/>
          <p:cNvSpPr>
            <a:spLocks noGrp="1"/>
          </p:cNvSpPr>
          <p:nvPr>
            <p:ph type="sldNum" sz="quarter" idx="12"/>
          </p:nvPr>
        </p:nvSpPr>
        <p:spPr/>
        <p:txBody>
          <a:bodyPr/>
          <a:lstStyle/>
          <a:p>
            <a:fld id="{11F8A633-5ACE-47CD-9305-13A9A6C76062}" type="slidenum">
              <a:rPr lang="en-US" smtClean="0"/>
              <a:t>‹#›</a:t>
            </a:fld>
            <a:endParaRPr lang="en-US"/>
          </a:p>
        </p:txBody>
      </p:sp>
    </p:spTree>
    <p:extLst>
      <p:ext uri="{BB962C8B-B14F-4D97-AF65-F5344CB8AC3E}">
        <p14:creationId xmlns:p14="http://schemas.microsoft.com/office/powerpoint/2010/main" val="44168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46B37-18DA-41A6-AC6E-5D271EB5112B}" type="datetime1">
              <a:rPr lang="en-US" smtClean="0"/>
              <a:t>10/24/2018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www.iac-intl.com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8A633-5ACE-47CD-9305-13A9A6C76062}" type="slidenum">
              <a:rPr lang="en-US" smtClean="0"/>
              <a:t>‹#›</a:t>
            </a:fld>
            <a:endParaRPr lang="en-US"/>
          </a:p>
        </p:txBody>
      </p:sp>
    </p:spTree>
    <p:extLst>
      <p:ext uri="{BB962C8B-B14F-4D97-AF65-F5344CB8AC3E}">
        <p14:creationId xmlns:p14="http://schemas.microsoft.com/office/powerpoint/2010/main" val="91350970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572000"/>
            <a:ext cx="9144000" cy="2286000"/>
          </a:xfrm>
          <a:prstGeom prst="rect">
            <a:avLst/>
          </a:prstGeom>
          <a:solidFill>
            <a:srgbClr val="007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4953000"/>
            <a:ext cx="7772400" cy="1470025"/>
          </a:xfrm>
        </p:spPr>
        <p:txBody>
          <a:bodyPr>
            <a:normAutofit/>
          </a:bodyPr>
          <a:lstStyle/>
          <a:p>
            <a:r>
              <a:rPr lang="en-US" sz="3600" b="1" dirty="0" smtClean="0">
                <a:solidFill>
                  <a:schemeClr val="bg1"/>
                </a:solidFill>
                <a:latin typeface="Arial" panose="020B0604020202020204" pitchFamily="34" charset="0"/>
                <a:cs typeface="Arial" panose="020B0604020202020204" pitchFamily="34" charset="0"/>
              </a:rPr>
              <a:t>Frac Sand Plant Optimization</a:t>
            </a:r>
            <a:br>
              <a:rPr lang="en-US" sz="3600" b="1" dirty="0" smtClean="0">
                <a:solidFill>
                  <a:schemeClr val="bg1"/>
                </a:solidFill>
                <a:latin typeface="Arial" panose="020B0604020202020204" pitchFamily="34" charset="0"/>
                <a:cs typeface="Arial" panose="020B0604020202020204" pitchFamily="34" charset="0"/>
              </a:rPr>
            </a:br>
            <a:r>
              <a:rPr lang="en-US" sz="2400" b="1" dirty="0" smtClean="0">
                <a:solidFill>
                  <a:schemeClr val="bg1"/>
                </a:solidFill>
                <a:latin typeface="Arial" panose="020B0604020202020204" pitchFamily="34" charset="0"/>
                <a:cs typeface="Arial" panose="020B0604020202020204" pitchFamily="34" charset="0"/>
              </a:rPr>
              <a:t>Bob Carter, President</a:t>
            </a:r>
            <a:br>
              <a:rPr lang="en-US" sz="2400" b="1" dirty="0" smtClean="0">
                <a:solidFill>
                  <a:schemeClr val="bg1"/>
                </a:solidFill>
                <a:latin typeface="Arial" panose="020B0604020202020204" pitchFamily="34" charset="0"/>
                <a:cs typeface="Arial" panose="020B0604020202020204" pitchFamily="34" charset="0"/>
              </a:rPr>
            </a:br>
            <a:r>
              <a:rPr lang="en-US" sz="1200" b="1" dirty="0" smtClean="0">
                <a:solidFill>
                  <a:schemeClr val="bg1"/>
                </a:solidFill>
                <a:latin typeface="Arial" panose="020B0604020202020204" pitchFamily="34" charset="0"/>
                <a:cs typeface="Arial" panose="020B0604020202020204" pitchFamily="34" charset="0"/>
              </a:rPr>
              <a:t>1-800-334-7431</a:t>
            </a:r>
            <a:endParaRPr lang="en-US" sz="1200" b="1" dirty="0">
              <a:solidFill>
                <a:schemeClr val="bg1"/>
              </a:solidFill>
              <a:latin typeface="Arial" panose="020B0604020202020204" pitchFamily="34" charset="0"/>
              <a:cs typeface="Arial" panose="020B0604020202020204" pitchFamily="34" charset="0"/>
            </a:endParaRPr>
          </a:p>
        </p:txBody>
      </p:sp>
      <p:pic>
        <p:nvPicPr>
          <p:cNvPr id="6"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400"/>
            <a:ext cx="7747000" cy="4357688"/>
          </a:xfrm>
          <a:prstGeom prst="rect">
            <a:avLst/>
          </a:prstGeom>
        </p:spPr>
      </p:pic>
    </p:spTree>
    <p:extLst>
      <p:ext uri="{BB962C8B-B14F-4D97-AF65-F5344CB8AC3E}">
        <p14:creationId xmlns:p14="http://schemas.microsoft.com/office/powerpoint/2010/main" val="3647102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www.iac-intl.com</a:t>
            </a:r>
            <a:endParaRPr lang="en-US" dirty="0"/>
          </a:p>
        </p:txBody>
      </p:sp>
      <p:sp>
        <p:nvSpPr>
          <p:cNvPr id="3" name="Slide Number Placeholder 2"/>
          <p:cNvSpPr>
            <a:spLocks noGrp="1"/>
          </p:cNvSpPr>
          <p:nvPr>
            <p:ph type="sldNum" sz="quarter" idx="12"/>
          </p:nvPr>
        </p:nvSpPr>
        <p:spPr/>
        <p:txBody>
          <a:bodyPr/>
          <a:lstStyle/>
          <a:p>
            <a:fld id="{11F8A633-5ACE-47CD-9305-13A9A6C76062}" type="slidenum">
              <a:rPr lang="en-US" smtClean="0"/>
              <a:pPr/>
              <a:t>2</a:t>
            </a:fld>
            <a:endParaRPr lang="en-US" dirty="0"/>
          </a:p>
        </p:txBody>
      </p:sp>
      <p:sp>
        <p:nvSpPr>
          <p:cNvPr id="5" name="Rectangle 4"/>
          <p:cNvSpPr/>
          <p:nvPr/>
        </p:nvSpPr>
        <p:spPr>
          <a:xfrm>
            <a:off x="914400" y="23812"/>
            <a:ext cx="5638800" cy="369332"/>
          </a:xfrm>
          <a:prstGeom prst="rect">
            <a:avLst/>
          </a:prstGeom>
        </p:spPr>
        <p:txBody>
          <a:bodyPr wrap="square">
            <a:spAutoFit/>
          </a:bodyPr>
          <a:lstStyle/>
          <a:p>
            <a:r>
              <a:rPr lang="en-US" dirty="0" smtClean="0">
                <a:solidFill>
                  <a:schemeClr val="bg1"/>
                </a:solidFill>
              </a:rPr>
              <a:t>Characterizing Optimization</a:t>
            </a:r>
            <a:endParaRPr lang="en-GB" dirty="0">
              <a:solidFill>
                <a:schemeClr val="bg1"/>
              </a:solidFill>
            </a:endParaRPr>
          </a:p>
        </p:txBody>
      </p:sp>
      <p:sp>
        <p:nvSpPr>
          <p:cNvPr id="6" name="TextBox 5"/>
          <p:cNvSpPr txBox="1"/>
          <p:nvPr/>
        </p:nvSpPr>
        <p:spPr>
          <a:xfrm>
            <a:off x="495300" y="762000"/>
            <a:ext cx="8153400" cy="5632311"/>
          </a:xfrm>
          <a:prstGeom prst="rect">
            <a:avLst/>
          </a:prstGeom>
          <a:noFill/>
        </p:spPr>
        <p:txBody>
          <a:bodyPr wrap="square" rtlCol="0">
            <a:spAutoFit/>
          </a:bodyPr>
          <a:lstStyle/>
          <a:p>
            <a:r>
              <a:rPr lang="en-US" b="1" dirty="0" smtClean="0"/>
              <a:t>Characterizing Optimization</a:t>
            </a:r>
          </a:p>
          <a:p>
            <a:pPr marL="742950" lvl="1" indent="-285750">
              <a:buFont typeface="Arial" panose="020B0604020202020204" pitchFamily="34" charset="0"/>
              <a:buChar char="•"/>
            </a:pPr>
            <a:r>
              <a:rPr lang="en-US" dirty="0" smtClean="0"/>
              <a:t>Operational </a:t>
            </a:r>
            <a:r>
              <a:rPr lang="en-US" dirty="0"/>
              <a:t>Performance </a:t>
            </a:r>
            <a:r>
              <a:rPr lang="en-US" dirty="0" smtClean="0"/>
              <a:t>(Short </a:t>
            </a:r>
            <a:r>
              <a:rPr lang="en-US" dirty="0"/>
              <a:t>Term – vs – </a:t>
            </a:r>
            <a:r>
              <a:rPr lang="en-US" dirty="0" smtClean="0"/>
              <a:t>Sustained) </a:t>
            </a:r>
          </a:p>
          <a:p>
            <a:pPr marL="1200150" lvl="2" indent="-285750">
              <a:buFont typeface="Arial" panose="020B0604020202020204" pitchFamily="34" charset="0"/>
              <a:buChar char="•"/>
            </a:pPr>
            <a:r>
              <a:rPr lang="en-US" dirty="0" smtClean="0"/>
              <a:t>Mining</a:t>
            </a:r>
          </a:p>
          <a:p>
            <a:pPr marL="1200150" lvl="2" indent="-285750">
              <a:buFont typeface="Arial" panose="020B0604020202020204" pitchFamily="34" charset="0"/>
              <a:buChar char="•"/>
            </a:pPr>
            <a:r>
              <a:rPr lang="en-US" dirty="0"/>
              <a:t>Wet </a:t>
            </a:r>
            <a:r>
              <a:rPr lang="en-US" dirty="0" smtClean="0"/>
              <a:t>plant</a:t>
            </a:r>
          </a:p>
          <a:p>
            <a:pPr marL="1200150" lvl="2" indent="-285750">
              <a:buFont typeface="Arial" panose="020B0604020202020204" pitchFamily="34" charset="0"/>
              <a:buChar char="•"/>
            </a:pPr>
            <a:r>
              <a:rPr lang="en-US" dirty="0" smtClean="0"/>
              <a:t>Dry plant</a:t>
            </a:r>
          </a:p>
          <a:p>
            <a:pPr marL="1200150" lvl="2" indent="-285750">
              <a:buFont typeface="Arial" panose="020B0604020202020204" pitchFamily="34" charset="0"/>
              <a:buChar char="•"/>
            </a:pPr>
            <a:r>
              <a:rPr lang="en-US" dirty="0" smtClean="0"/>
              <a:t>Load out</a:t>
            </a:r>
            <a:endParaRPr lang="en-US" dirty="0"/>
          </a:p>
          <a:p>
            <a:pPr marL="742950" lvl="1" indent="-285750">
              <a:buFont typeface="Arial" panose="020B0604020202020204" pitchFamily="34" charset="0"/>
              <a:buChar char="•"/>
            </a:pPr>
            <a:r>
              <a:rPr lang="en-US" dirty="0" smtClean="0"/>
              <a:t>Fiscal Optimization</a:t>
            </a:r>
          </a:p>
          <a:p>
            <a:pPr marL="1200150" lvl="2" indent="-285750">
              <a:buFont typeface="Arial" panose="020B0604020202020204" pitchFamily="34" charset="0"/>
              <a:buChar char="•"/>
            </a:pPr>
            <a:r>
              <a:rPr lang="en-US" dirty="0" smtClean="0"/>
              <a:t>Personnel – Hiring and Retention</a:t>
            </a:r>
          </a:p>
          <a:p>
            <a:pPr marL="1200150" lvl="2" indent="-285750">
              <a:buFont typeface="Arial" panose="020B0604020202020204" pitchFamily="34" charset="0"/>
              <a:buChar char="•"/>
            </a:pPr>
            <a:r>
              <a:rPr lang="en-US" dirty="0" smtClean="0"/>
              <a:t>Utilities – Power and Water</a:t>
            </a:r>
          </a:p>
          <a:p>
            <a:pPr marL="1200150" lvl="2" indent="-285750">
              <a:buFont typeface="Arial" panose="020B0604020202020204" pitchFamily="34" charset="0"/>
              <a:buChar char="•"/>
            </a:pPr>
            <a:r>
              <a:rPr lang="en-US" dirty="0" smtClean="0"/>
              <a:t>Capital Cost – Growth and Annual</a:t>
            </a:r>
          </a:p>
          <a:p>
            <a:pPr marL="1200150" lvl="2" indent="-285750">
              <a:buFont typeface="Arial" panose="020B0604020202020204" pitchFamily="34" charset="0"/>
              <a:buChar char="•"/>
            </a:pPr>
            <a:r>
              <a:rPr lang="en-US" dirty="0" smtClean="0"/>
              <a:t>Operational Cost Per Ton  </a:t>
            </a:r>
          </a:p>
          <a:p>
            <a:pPr marL="1200150" lvl="2" indent="-285750">
              <a:buFont typeface="Arial" panose="020B0604020202020204" pitchFamily="34" charset="0"/>
              <a:buChar char="•"/>
            </a:pPr>
            <a:r>
              <a:rPr lang="en-US" dirty="0" smtClean="0"/>
              <a:t>Maintenance Cost Per Ton</a:t>
            </a:r>
          </a:p>
          <a:p>
            <a:pPr marL="742950" lvl="1" indent="-285750">
              <a:buFont typeface="Arial" panose="020B0604020202020204" pitchFamily="34" charset="0"/>
              <a:buChar char="•"/>
            </a:pPr>
            <a:r>
              <a:rPr lang="en-US" dirty="0" smtClean="0"/>
              <a:t>Fiscal Projections and Street Expectations</a:t>
            </a:r>
          </a:p>
          <a:p>
            <a:pPr marL="1200150" lvl="2" indent="-285750">
              <a:buFont typeface="Arial" panose="020B0604020202020204" pitchFamily="34" charset="0"/>
              <a:buChar char="•"/>
            </a:pPr>
            <a:r>
              <a:rPr lang="en-US" dirty="0" smtClean="0"/>
              <a:t>Understanding Impact Metrics</a:t>
            </a:r>
          </a:p>
          <a:p>
            <a:pPr marL="1657350" lvl="3" indent="-285750">
              <a:buFont typeface="Arial" panose="020B0604020202020204" pitchFamily="34" charset="0"/>
              <a:buChar char="•"/>
            </a:pPr>
            <a:r>
              <a:rPr lang="en-US" dirty="0" smtClean="0"/>
              <a:t>Mine Feed Gradation</a:t>
            </a:r>
          </a:p>
          <a:p>
            <a:pPr marL="1657350" lvl="3" indent="-285750">
              <a:buFont typeface="Arial" panose="020B0604020202020204" pitchFamily="34" charset="0"/>
              <a:buChar char="•"/>
            </a:pPr>
            <a:r>
              <a:rPr lang="en-US" dirty="0" smtClean="0"/>
              <a:t>Weather and Moisture</a:t>
            </a:r>
          </a:p>
          <a:p>
            <a:pPr marL="1657350" lvl="3" indent="-285750">
              <a:buFont typeface="Arial" panose="020B0604020202020204" pitchFamily="34" charset="0"/>
              <a:buChar char="•"/>
            </a:pPr>
            <a:r>
              <a:rPr lang="en-US" dirty="0" smtClean="0"/>
              <a:t>Change in Product Demand</a:t>
            </a:r>
          </a:p>
          <a:p>
            <a:pPr marL="742950" lvl="1" indent="-285750">
              <a:buFont typeface="Arial" panose="020B0604020202020204" pitchFamily="34" charset="0"/>
              <a:buChar char="•"/>
            </a:pPr>
            <a:r>
              <a:rPr lang="en-US" dirty="0" smtClean="0"/>
              <a:t>Developing Tools That Drive Optimization In Each Category</a:t>
            </a:r>
          </a:p>
          <a:p>
            <a:pPr marL="1200150" lvl="2" indent="-285750">
              <a:buFont typeface="Arial" panose="020B0604020202020204" pitchFamily="34" charset="0"/>
              <a:buChar char="•"/>
            </a:pPr>
            <a:endParaRPr lang="en-US" dirty="0" smtClean="0"/>
          </a:p>
          <a:p>
            <a:endParaRPr lang="en-US" dirty="0" smtClean="0"/>
          </a:p>
        </p:txBody>
      </p:sp>
    </p:spTree>
    <p:extLst>
      <p:ext uri="{BB962C8B-B14F-4D97-AF65-F5344CB8AC3E}">
        <p14:creationId xmlns:p14="http://schemas.microsoft.com/office/powerpoint/2010/main" val="107344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www.iac-intl.com</a:t>
            </a:r>
            <a:endParaRPr lang="en-US" dirty="0"/>
          </a:p>
        </p:txBody>
      </p:sp>
      <p:sp>
        <p:nvSpPr>
          <p:cNvPr id="3" name="Slide Number Placeholder 2"/>
          <p:cNvSpPr>
            <a:spLocks noGrp="1"/>
          </p:cNvSpPr>
          <p:nvPr>
            <p:ph type="sldNum" sz="quarter" idx="12"/>
          </p:nvPr>
        </p:nvSpPr>
        <p:spPr/>
        <p:txBody>
          <a:bodyPr/>
          <a:lstStyle/>
          <a:p>
            <a:fld id="{11F8A633-5ACE-47CD-9305-13A9A6C76062}" type="slidenum">
              <a:rPr lang="en-US" smtClean="0"/>
              <a:pPr/>
              <a:t>3</a:t>
            </a:fld>
            <a:endParaRPr lang="en-US" dirty="0"/>
          </a:p>
        </p:txBody>
      </p:sp>
      <p:sp>
        <p:nvSpPr>
          <p:cNvPr id="4" name="Rectangle 3"/>
          <p:cNvSpPr/>
          <p:nvPr/>
        </p:nvSpPr>
        <p:spPr>
          <a:xfrm>
            <a:off x="914400" y="23812"/>
            <a:ext cx="7239000" cy="369332"/>
          </a:xfrm>
          <a:prstGeom prst="rect">
            <a:avLst/>
          </a:prstGeom>
        </p:spPr>
        <p:txBody>
          <a:bodyPr wrap="square">
            <a:spAutoFit/>
          </a:bodyPr>
          <a:lstStyle/>
          <a:p>
            <a:r>
              <a:rPr lang="en-US" dirty="0" smtClean="0">
                <a:solidFill>
                  <a:schemeClr val="bg1"/>
                </a:solidFill>
              </a:rPr>
              <a:t>Steps To Optimization – Operate System Under Varying Conditions</a:t>
            </a:r>
            <a:endParaRPr lang="en-GB" dirty="0">
              <a:solidFill>
                <a:schemeClr val="bg1"/>
              </a:solidFill>
            </a:endParaRPr>
          </a:p>
        </p:txBody>
      </p:sp>
      <p:sp>
        <p:nvSpPr>
          <p:cNvPr id="5" name="TextBox 4"/>
          <p:cNvSpPr txBox="1"/>
          <p:nvPr/>
        </p:nvSpPr>
        <p:spPr>
          <a:xfrm>
            <a:off x="495300" y="762000"/>
            <a:ext cx="8153400" cy="5909310"/>
          </a:xfrm>
          <a:prstGeom prst="rect">
            <a:avLst/>
          </a:prstGeom>
          <a:noFill/>
        </p:spPr>
        <p:txBody>
          <a:bodyPr wrap="square" rtlCol="0">
            <a:spAutoFit/>
          </a:bodyPr>
          <a:lstStyle/>
          <a:p>
            <a:r>
              <a:rPr lang="en-US" b="1" dirty="0" smtClean="0"/>
              <a:t>Understanding and Validation of Operating System</a:t>
            </a:r>
          </a:p>
          <a:p>
            <a:pPr marL="742950" lvl="1" indent="-285750">
              <a:buFont typeface="Arial" panose="020B0604020202020204" pitchFamily="34" charset="0"/>
              <a:buChar char="•"/>
            </a:pPr>
            <a:r>
              <a:rPr lang="en-US" dirty="0" smtClean="0"/>
              <a:t>Dry Plant - Example</a:t>
            </a:r>
          </a:p>
          <a:p>
            <a:pPr marL="1200150" lvl="2" indent="-285750">
              <a:buFont typeface="Arial" panose="020B0604020202020204" pitchFamily="34" charset="0"/>
              <a:buChar char="•"/>
            </a:pPr>
            <a:r>
              <a:rPr lang="en-US" dirty="0"/>
              <a:t>Understand Current Design and Key “Control Points” in the </a:t>
            </a:r>
            <a:r>
              <a:rPr lang="en-US" dirty="0" smtClean="0"/>
              <a:t>system</a:t>
            </a:r>
          </a:p>
          <a:p>
            <a:pPr marL="1657350" lvl="3" indent="-285750">
              <a:buFont typeface="Arial" panose="020B0604020202020204" pitchFamily="34" charset="0"/>
              <a:buChar char="•"/>
            </a:pPr>
            <a:r>
              <a:rPr lang="en-US" dirty="0" smtClean="0"/>
              <a:t>Dryer Capability – Actual Operation to Validate Capability</a:t>
            </a:r>
          </a:p>
          <a:p>
            <a:pPr marL="2114550" lvl="4" indent="-285750">
              <a:buFont typeface="Arial" panose="020B0604020202020204" pitchFamily="34" charset="0"/>
              <a:buChar char="•"/>
            </a:pPr>
            <a:r>
              <a:rPr lang="en-US" dirty="0" smtClean="0"/>
              <a:t>Profile WIP Piles on Moisture and gradation</a:t>
            </a:r>
          </a:p>
          <a:p>
            <a:pPr marL="2114550" lvl="4" indent="-285750">
              <a:buFont typeface="Arial" panose="020B0604020202020204" pitchFamily="34" charset="0"/>
              <a:buChar char="•"/>
            </a:pPr>
            <a:r>
              <a:rPr lang="en-US" dirty="0" smtClean="0"/>
              <a:t>Prove out Maximum Capacity with Varying Moisture</a:t>
            </a:r>
          </a:p>
          <a:p>
            <a:pPr marL="2114550" lvl="4" indent="-285750">
              <a:buFont typeface="Arial" panose="020B0604020202020204" pitchFamily="34" charset="0"/>
              <a:buChar char="•"/>
            </a:pPr>
            <a:r>
              <a:rPr lang="en-US" dirty="0" smtClean="0"/>
              <a:t>Log Data on Pressure Drops, Temperature Profiles, etc., </a:t>
            </a:r>
          </a:p>
          <a:p>
            <a:pPr marL="1657350" lvl="3" indent="-285750">
              <a:buFont typeface="Arial" panose="020B0604020202020204" pitchFamily="34" charset="0"/>
              <a:buChar char="•"/>
            </a:pPr>
            <a:r>
              <a:rPr lang="en-US" dirty="0" smtClean="0"/>
              <a:t>Screener Capability</a:t>
            </a:r>
          </a:p>
          <a:p>
            <a:pPr marL="2114550" lvl="4" indent="-285750">
              <a:buFont typeface="Arial" panose="020B0604020202020204" pitchFamily="34" charset="0"/>
              <a:buChar char="•"/>
            </a:pPr>
            <a:r>
              <a:rPr lang="en-US" dirty="0" smtClean="0"/>
              <a:t>Develop Data Metric Across Screeners </a:t>
            </a:r>
          </a:p>
          <a:p>
            <a:pPr marL="2571750" lvl="5" indent="-285750">
              <a:buFont typeface="Arial" panose="020B0604020202020204" pitchFamily="34" charset="0"/>
              <a:buChar char="•"/>
            </a:pPr>
            <a:r>
              <a:rPr lang="en-US" dirty="0" smtClean="0"/>
              <a:t>Quality Impact </a:t>
            </a:r>
            <a:r>
              <a:rPr lang="en-US" i="1" dirty="0" err="1"/>
              <a:t>fn</a:t>
            </a:r>
            <a:r>
              <a:rPr lang="en-US" i="1" dirty="0"/>
              <a:t> </a:t>
            </a:r>
            <a:r>
              <a:rPr lang="en-US" dirty="0" smtClean="0"/>
              <a:t>(</a:t>
            </a:r>
            <a:r>
              <a:rPr lang="en-US" dirty="0" err="1" smtClean="0"/>
              <a:t>feedrate</a:t>
            </a:r>
            <a:r>
              <a:rPr lang="en-US" dirty="0" smtClean="0"/>
              <a:t>, gradation)</a:t>
            </a:r>
          </a:p>
          <a:p>
            <a:pPr marL="2571750" lvl="5" indent="-285750">
              <a:buFont typeface="Arial" panose="020B0604020202020204" pitchFamily="34" charset="0"/>
              <a:buChar char="•"/>
            </a:pPr>
            <a:r>
              <a:rPr lang="en-US" dirty="0" smtClean="0"/>
              <a:t>Screen Configuration </a:t>
            </a:r>
            <a:r>
              <a:rPr lang="en-US" i="1" dirty="0" err="1"/>
              <a:t>fn</a:t>
            </a:r>
            <a:r>
              <a:rPr lang="en-US" i="1" dirty="0"/>
              <a:t> </a:t>
            </a:r>
            <a:r>
              <a:rPr lang="en-US" dirty="0" smtClean="0"/>
              <a:t>(gradation)</a:t>
            </a:r>
          </a:p>
          <a:p>
            <a:pPr marL="1657350" lvl="3" indent="-285750">
              <a:buFont typeface="Arial" panose="020B0604020202020204" pitchFamily="34" charset="0"/>
              <a:buChar char="•"/>
            </a:pPr>
            <a:r>
              <a:rPr lang="en-US" dirty="0" smtClean="0"/>
              <a:t>Conveyor and Bucket Elevator Capacity</a:t>
            </a:r>
          </a:p>
          <a:p>
            <a:pPr marL="2114550" lvl="4" indent="-285750">
              <a:buFont typeface="Arial" panose="020B0604020202020204" pitchFamily="34" charset="0"/>
              <a:buChar char="•"/>
            </a:pPr>
            <a:r>
              <a:rPr lang="en-US" dirty="0" smtClean="0"/>
              <a:t>Ensure capacities </a:t>
            </a:r>
            <a:r>
              <a:rPr lang="en-US" i="1" dirty="0" err="1"/>
              <a:t>fn</a:t>
            </a:r>
            <a:r>
              <a:rPr lang="en-US" i="1" dirty="0"/>
              <a:t> </a:t>
            </a:r>
            <a:r>
              <a:rPr lang="en-US" dirty="0" smtClean="0"/>
              <a:t>(</a:t>
            </a:r>
            <a:r>
              <a:rPr lang="en-US" dirty="0" err="1"/>
              <a:t>feedrate</a:t>
            </a:r>
            <a:r>
              <a:rPr lang="en-US" dirty="0"/>
              <a:t>, gradation</a:t>
            </a:r>
            <a:r>
              <a:rPr lang="en-US" dirty="0" smtClean="0"/>
              <a:t>)</a:t>
            </a:r>
          </a:p>
          <a:p>
            <a:pPr marL="1657350" lvl="3" indent="-285750">
              <a:buFont typeface="Arial" panose="020B0604020202020204" pitchFamily="34" charset="0"/>
              <a:buChar char="•"/>
            </a:pPr>
            <a:r>
              <a:rPr lang="en-US" dirty="0" smtClean="0"/>
              <a:t>Dust Collection</a:t>
            </a:r>
          </a:p>
          <a:p>
            <a:pPr marL="2114550" lvl="4" indent="-285750">
              <a:buFont typeface="Arial" panose="020B0604020202020204" pitchFamily="34" charset="0"/>
              <a:buChar char="•"/>
            </a:pPr>
            <a:r>
              <a:rPr lang="en-US" dirty="0" smtClean="0"/>
              <a:t>Waste Handling Capacity </a:t>
            </a:r>
            <a:r>
              <a:rPr lang="en-US" dirty="0"/>
              <a:t>f(</a:t>
            </a:r>
            <a:r>
              <a:rPr lang="en-US" dirty="0" err="1"/>
              <a:t>feedrate</a:t>
            </a:r>
            <a:r>
              <a:rPr lang="en-US" dirty="0"/>
              <a:t>, gradation)</a:t>
            </a:r>
          </a:p>
          <a:p>
            <a:pPr marL="2114550" lvl="4" indent="-285750">
              <a:buFont typeface="Arial" panose="020B0604020202020204" pitchFamily="34" charset="0"/>
              <a:buChar char="•"/>
            </a:pPr>
            <a:r>
              <a:rPr lang="en-US" dirty="0" smtClean="0"/>
              <a:t>Pressure Drop, Dryer negative pressure </a:t>
            </a:r>
            <a:r>
              <a:rPr lang="en-US" i="1" dirty="0" err="1"/>
              <a:t>fn</a:t>
            </a:r>
            <a:r>
              <a:rPr lang="en-US" i="1" dirty="0"/>
              <a:t> </a:t>
            </a:r>
            <a:r>
              <a:rPr lang="en-US" dirty="0" smtClean="0"/>
              <a:t>(</a:t>
            </a:r>
            <a:r>
              <a:rPr lang="en-US" dirty="0" err="1"/>
              <a:t>feedrate</a:t>
            </a:r>
            <a:r>
              <a:rPr lang="en-US" dirty="0"/>
              <a:t>, gradation)</a:t>
            </a:r>
          </a:p>
          <a:p>
            <a:pPr marL="2114550" lvl="4" indent="-285750">
              <a:buFont typeface="Arial" panose="020B0604020202020204" pitchFamily="34" charset="0"/>
              <a:buChar char="•"/>
            </a:pPr>
            <a:r>
              <a:rPr lang="en-US" dirty="0" smtClean="0"/>
              <a:t>ID fan performance curve </a:t>
            </a:r>
            <a:r>
              <a:rPr lang="en-US" i="1" dirty="0" err="1"/>
              <a:t>fn</a:t>
            </a:r>
            <a:r>
              <a:rPr lang="en-US" i="1" dirty="0"/>
              <a:t> </a:t>
            </a:r>
            <a:r>
              <a:rPr lang="en-US" dirty="0" smtClean="0"/>
              <a:t>(</a:t>
            </a:r>
            <a:r>
              <a:rPr lang="en-US" dirty="0" err="1"/>
              <a:t>feedrate</a:t>
            </a:r>
            <a:r>
              <a:rPr lang="en-US" dirty="0"/>
              <a:t>, gradation)</a:t>
            </a:r>
          </a:p>
          <a:p>
            <a:pPr marL="1657350" lvl="3" indent="-285750">
              <a:buFont typeface="Arial" panose="020B0604020202020204" pitchFamily="34" charset="0"/>
              <a:buChar char="•"/>
            </a:pPr>
            <a:endParaRPr lang="en-US" dirty="0" smtClean="0"/>
          </a:p>
          <a:p>
            <a:pPr marL="1657350" lvl="3"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smtClean="0"/>
          </a:p>
          <a:p>
            <a:endParaRPr lang="en-US" dirty="0" smtClean="0"/>
          </a:p>
        </p:txBody>
      </p:sp>
    </p:spTree>
    <p:extLst>
      <p:ext uri="{BB962C8B-B14F-4D97-AF65-F5344CB8AC3E}">
        <p14:creationId xmlns:p14="http://schemas.microsoft.com/office/powerpoint/2010/main" val="3000970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www.iac-intl.com</a:t>
            </a:r>
            <a:endParaRPr lang="en-US" dirty="0"/>
          </a:p>
        </p:txBody>
      </p:sp>
      <p:sp>
        <p:nvSpPr>
          <p:cNvPr id="3" name="Slide Number Placeholder 2"/>
          <p:cNvSpPr>
            <a:spLocks noGrp="1"/>
          </p:cNvSpPr>
          <p:nvPr>
            <p:ph type="sldNum" sz="quarter" idx="12"/>
          </p:nvPr>
        </p:nvSpPr>
        <p:spPr/>
        <p:txBody>
          <a:bodyPr/>
          <a:lstStyle/>
          <a:p>
            <a:fld id="{11F8A633-5ACE-47CD-9305-13A9A6C76062}" type="slidenum">
              <a:rPr lang="en-US" smtClean="0"/>
              <a:pPr/>
              <a:t>4</a:t>
            </a:fld>
            <a:endParaRPr lang="en-US" dirty="0"/>
          </a:p>
        </p:txBody>
      </p:sp>
      <p:sp>
        <p:nvSpPr>
          <p:cNvPr id="4" name="Rectangle 3"/>
          <p:cNvSpPr/>
          <p:nvPr/>
        </p:nvSpPr>
        <p:spPr>
          <a:xfrm>
            <a:off x="914400" y="23812"/>
            <a:ext cx="5638800" cy="369332"/>
          </a:xfrm>
          <a:prstGeom prst="rect">
            <a:avLst/>
          </a:prstGeom>
        </p:spPr>
        <p:txBody>
          <a:bodyPr wrap="square">
            <a:spAutoFit/>
          </a:bodyPr>
          <a:lstStyle/>
          <a:p>
            <a:r>
              <a:rPr lang="en-US" dirty="0" smtClean="0">
                <a:solidFill>
                  <a:schemeClr val="bg1"/>
                </a:solidFill>
              </a:rPr>
              <a:t>Steps To Optimization – Characterization of Input</a:t>
            </a:r>
            <a:endParaRPr lang="en-GB" dirty="0">
              <a:solidFill>
                <a:schemeClr val="bg1"/>
              </a:solidFill>
            </a:endParaRPr>
          </a:p>
        </p:txBody>
      </p:sp>
      <p:sp>
        <p:nvSpPr>
          <p:cNvPr id="5" name="TextBox 4"/>
          <p:cNvSpPr txBox="1"/>
          <p:nvPr/>
        </p:nvSpPr>
        <p:spPr>
          <a:xfrm>
            <a:off x="457200" y="772031"/>
            <a:ext cx="8153400" cy="2585323"/>
          </a:xfrm>
          <a:prstGeom prst="rect">
            <a:avLst/>
          </a:prstGeom>
          <a:noFill/>
        </p:spPr>
        <p:txBody>
          <a:bodyPr wrap="square" rtlCol="0">
            <a:spAutoFit/>
          </a:bodyPr>
          <a:lstStyle/>
          <a:p>
            <a:r>
              <a:rPr lang="en-US" b="1" dirty="0" smtClean="0"/>
              <a:t>Characterization of Input</a:t>
            </a:r>
          </a:p>
          <a:p>
            <a:pPr marL="742950" lvl="1" indent="-285750">
              <a:buFont typeface="Arial" panose="020B0604020202020204" pitchFamily="34" charset="0"/>
              <a:buChar char="•"/>
            </a:pPr>
            <a:r>
              <a:rPr lang="en-US" dirty="0" smtClean="0"/>
              <a:t>Wet Plant </a:t>
            </a:r>
            <a:r>
              <a:rPr lang="en-US" i="1" dirty="0" err="1" smtClean="0"/>
              <a:t>fn</a:t>
            </a:r>
            <a:r>
              <a:rPr lang="en-US" dirty="0" smtClean="0"/>
              <a:t>(mine feed) - Example</a:t>
            </a:r>
          </a:p>
          <a:p>
            <a:pPr marL="1200150" lvl="2" indent="-285750">
              <a:buFont typeface="Arial" panose="020B0604020202020204" pitchFamily="34" charset="0"/>
              <a:buChar char="•"/>
            </a:pPr>
            <a:r>
              <a:rPr lang="en-US" dirty="0"/>
              <a:t>Understand Current Design and Key </a:t>
            </a:r>
            <a:r>
              <a:rPr lang="en-US" dirty="0" smtClean="0"/>
              <a:t>“Control </a:t>
            </a:r>
            <a:r>
              <a:rPr lang="en-US" dirty="0"/>
              <a:t>Points” in the </a:t>
            </a:r>
            <a:r>
              <a:rPr lang="en-US" dirty="0" smtClean="0"/>
              <a:t>system</a:t>
            </a:r>
          </a:p>
          <a:p>
            <a:pPr marL="1200150" lvl="2" indent="-285750">
              <a:buFont typeface="Arial" panose="020B0604020202020204" pitchFamily="34" charset="0"/>
              <a:buChar char="•"/>
            </a:pPr>
            <a:r>
              <a:rPr lang="en-US" dirty="0" smtClean="0"/>
              <a:t>Mine Feed Variations Changes Maximum Throughput</a:t>
            </a:r>
          </a:p>
          <a:p>
            <a:pPr marL="1200150" lvl="2" indent="-285750">
              <a:buFont typeface="Arial" panose="020B0604020202020204" pitchFamily="34" charset="0"/>
              <a:buChar char="•"/>
            </a:pPr>
            <a:r>
              <a:rPr lang="en-US" dirty="0" smtClean="0"/>
              <a:t>High Waste Material Impacts </a:t>
            </a:r>
            <a:r>
              <a:rPr lang="en-US" dirty="0" err="1" smtClean="0"/>
              <a:t>Hydrosizer</a:t>
            </a:r>
            <a:r>
              <a:rPr lang="en-US" dirty="0" smtClean="0"/>
              <a:t> and Clarifier</a:t>
            </a:r>
          </a:p>
          <a:p>
            <a:pPr marL="1200150" lvl="2" indent="-285750">
              <a:buFont typeface="Arial" panose="020B0604020202020204" pitchFamily="34" charset="0"/>
              <a:buChar char="•"/>
            </a:pPr>
            <a:r>
              <a:rPr lang="en-US" dirty="0" smtClean="0"/>
              <a:t>Heavy 100 mesh or 4070 Can overload Cyclones</a:t>
            </a:r>
          </a:p>
          <a:p>
            <a:pPr marL="1200150" lvl="2" indent="-285750">
              <a:buFont typeface="Arial" panose="020B0604020202020204" pitchFamily="34" charset="0"/>
              <a:buChar char="•"/>
            </a:pPr>
            <a:r>
              <a:rPr lang="en-US" dirty="0" smtClean="0"/>
              <a:t>Heavy Fines Percentage can impact UFR or Clarifier</a:t>
            </a:r>
            <a:endParaRPr lang="en-US" dirty="0"/>
          </a:p>
          <a:p>
            <a:pPr marL="1200150" lvl="2" indent="-285750">
              <a:buFont typeface="Arial" panose="020B0604020202020204" pitchFamily="34" charset="0"/>
              <a:buChar char="•"/>
            </a:pPr>
            <a:endParaRPr lang="en-US" dirty="0" smtClean="0"/>
          </a:p>
          <a:p>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1" y="2809713"/>
            <a:ext cx="4724400" cy="17341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4662235"/>
            <a:ext cx="5048241" cy="150996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6638" y="2948908"/>
            <a:ext cx="3547762" cy="1623092"/>
          </a:xfrm>
          <a:prstGeom prst="rect">
            <a:avLst/>
          </a:prstGeom>
        </p:spPr>
      </p:pic>
    </p:spTree>
    <p:extLst>
      <p:ext uri="{BB962C8B-B14F-4D97-AF65-F5344CB8AC3E}">
        <p14:creationId xmlns:p14="http://schemas.microsoft.com/office/powerpoint/2010/main" val="201391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www.iac-intl.com</a:t>
            </a:r>
            <a:endParaRPr lang="en-US" dirty="0"/>
          </a:p>
        </p:txBody>
      </p:sp>
      <p:sp>
        <p:nvSpPr>
          <p:cNvPr id="3" name="Slide Number Placeholder 2"/>
          <p:cNvSpPr>
            <a:spLocks noGrp="1"/>
          </p:cNvSpPr>
          <p:nvPr>
            <p:ph type="sldNum" sz="quarter" idx="12"/>
          </p:nvPr>
        </p:nvSpPr>
        <p:spPr/>
        <p:txBody>
          <a:bodyPr/>
          <a:lstStyle/>
          <a:p>
            <a:fld id="{11F8A633-5ACE-47CD-9305-13A9A6C76062}" type="slidenum">
              <a:rPr lang="en-US" smtClean="0"/>
              <a:pPr/>
              <a:t>5</a:t>
            </a:fld>
            <a:endParaRPr lang="en-US" dirty="0"/>
          </a:p>
        </p:txBody>
      </p:sp>
      <p:sp>
        <p:nvSpPr>
          <p:cNvPr id="4" name="Rectangle 3"/>
          <p:cNvSpPr/>
          <p:nvPr/>
        </p:nvSpPr>
        <p:spPr>
          <a:xfrm>
            <a:off x="228600" y="36095"/>
            <a:ext cx="8915400" cy="369332"/>
          </a:xfrm>
          <a:prstGeom prst="rect">
            <a:avLst/>
          </a:prstGeom>
        </p:spPr>
        <p:txBody>
          <a:bodyPr wrap="square">
            <a:spAutoFit/>
          </a:bodyPr>
          <a:lstStyle/>
          <a:p>
            <a:pPr algn="ctr"/>
            <a:r>
              <a:rPr lang="en-US" dirty="0" smtClean="0">
                <a:solidFill>
                  <a:schemeClr val="bg1"/>
                </a:solidFill>
              </a:rPr>
              <a:t>Steps To Optimization – Implement Operational, Control, Data Analytics and Reporting Metric</a:t>
            </a:r>
            <a:endParaRPr lang="en-GB" dirty="0">
              <a:solidFill>
                <a:schemeClr val="bg1"/>
              </a:solidFill>
            </a:endParaRPr>
          </a:p>
        </p:txBody>
      </p:sp>
      <p:sp>
        <p:nvSpPr>
          <p:cNvPr id="5" name="TextBox 4"/>
          <p:cNvSpPr txBox="1"/>
          <p:nvPr/>
        </p:nvSpPr>
        <p:spPr>
          <a:xfrm>
            <a:off x="495300" y="762000"/>
            <a:ext cx="8153400" cy="5355312"/>
          </a:xfrm>
          <a:prstGeom prst="rect">
            <a:avLst/>
          </a:prstGeom>
          <a:noFill/>
        </p:spPr>
        <p:txBody>
          <a:bodyPr wrap="square" rtlCol="0">
            <a:spAutoFit/>
          </a:bodyPr>
          <a:lstStyle/>
          <a:p>
            <a:r>
              <a:rPr lang="en-US" dirty="0" smtClean="0"/>
              <a:t>Improved “Control Point” Performance</a:t>
            </a:r>
          </a:p>
          <a:p>
            <a:pPr marL="285750" indent="-285750">
              <a:buFont typeface="Arial" panose="020B0604020202020204" pitchFamily="34" charset="0"/>
              <a:buChar char="•"/>
            </a:pPr>
            <a:r>
              <a:rPr lang="en-US" dirty="0" smtClean="0"/>
              <a:t>Process &amp; Procedural Changes</a:t>
            </a:r>
          </a:p>
          <a:p>
            <a:pPr marL="742950" lvl="1" indent="-285750">
              <a:buFont typeface="Arial" panose="020B0604020202020204" pitchFamily="34" charset="0"/>
              <a:buChar char="•"/>
            </a:pPr>
            <a:r>
              <a:rPr lang="en-US" dirty="0" smtClean="0"/>
              <a:t>Develop Analytical Tools Which Optimize Production at Varying Process Conditions</a:t>
            </a:r>
          </a:p>
          <a:p>
            <a:pPr marL="742950" lvl="1" indent="-285750">
              <a:buFont typeface="Arial" panose="020B0604020202020204" pitchFamily="34" charset="0"/>
              <a:buChar char="•"/>
            </a:pPr>
            <a:r>
              <a:rPr lang="en-US" dirty="0" smtClean="0"/>
              <a:t>Develop Advanced Controls Package To Manage Change in Process Conditions</a:t>
            </a:r>
          </a:p>
          <a:p>
            <a:pPr marL="742950" lvl="1" indent="-285750">
              <a:buFont typeface="Arial" panose="020B0604020202020204" pitchFamily="34" charset="0"/>
              <a:buChar char="•"/>
            </a:pPr>
            <a:r>
              <a:rPr lang="en-US" dirty="0" smtClean="0"/>
              <a:t>Advanced Trend and Control Charts to Characterize Performance</a:t>
            </a:r>
          </a:p>
          <a:p>
            <a:pPr marL="742950" lvl="1" indent="-285750">
              <a:buFont typeface="Arial" panose="020B0604020202020204" pitchFamily="34" charset="0"/>
              <a:buChar char="•"/>
            </a:pPr>
            <a:r>
              <a:rPr lang="en-US" dirty="0" smtClean="0"/>
              <a:t>Increased instrumentation and lab data.</a:t>
            </a:r>
          </a:p>
          <a:p>
            <a:pPr marL="742950" lvl="1" indent="-285750">
              <a:buFont typeface="Arial" panose="020B0604020202020204" pitchFamily="34" charset="0"/>
              <a:buChar char="•"/>
            </a:pPr>
            <a:r>
              <a:rPr lang="en-US" dirty="0" smtClean="0"/>
              <a:t>Lag time reports to evaluate cause/effect timelines for change.</a:t>
            </a:r>
          </a:p>
          <a:p>
            <a:pPr marL="285750" indent="-285750">
              <a:buFont typeface="Arial" panose="020B0604020202020204" pitchFamily="34" charset="0"/>
              <a:buChar char="•"/>
            </a:pPr>
            <a:r>
              <a:rPr lang="en-US" dirty="0" smtClean="0"/>
              <a:t>Re-design and Retrofit</a:t>
            </a:r>
          </a:p>
          <a:p>
            <a:pPr marL="742950" lvl="1" indent="-285750">
              <a:buFont typeface="Arial" panose="020B0604020202020204" pitchFamily="34" charset="0"/>
              <a:buChar char="•"/>
            </a:pPr>
            <a:r>
              <a:rPr lang="en-US" dirty="0" smtClean="0"/>
              <a:t>Minimize </a:t>
            </a:r>
            <a:r>
              <a:rPr lang="en-US" dirty="0" smtClean="0"/>
              <a:t>Pinch Points with Re-design and Retrofit</a:t>
            </a:r>
          </a:p>
          <a:p>
            <a:pPr marL="742950" lvl="1" indent="-285750">
              <a:buFont typeface="Arial" panose="020B0604020202020204" pitchFamily="34" charset="0"/>
              <a:buChar char="•"/>
            </a:pPr>
            <a:r>
              <a:rPr lang="en-US" dirty="0" smtClean="0"/>
              <a:t>Develop Capital Strategy for Optimization</a:t>
            </a:r>
          </a:p>
          <a:p>
            <a:pPr marL="742950" lvl="1" indent="-285750">
              <a:buFont typeface="Arial" panose="020B0604020202020204" pitchFamily="34" charset="0"/>
              <a:buChar char="•"/>
            </a:pPr>
            <a:r>
              <a:rPr lang="en-US" dirty="0" smtClean="0"/>
              <a:t>Implement Change and Measure Progress</a:t>
            </a:r>
          </a:p>
          <a:p>
            <a:pPr marL="285750" indent="-285750">
              <a:buFont typeface="Arial" panose="020B0604020202020204" pitchFamily="34" charset="0"/>
              <a:buChar char="•"/>
            </a:pPr>
            <a:r>
              <a:rPr lang="en-US" dirty="0" smtClean="0"/>
              <a:t>Measure and Report Progress at the Front Line To Drive Ownership</a:t>
            </a:r>
          </a:p>
          <a:p>
            <a:pPr marL="742950" lvl="1" indent="-285750">
              <a:buFont typeface="Arial" panose="020B0604020202020204" pitchFamily="34" charset="0"/>
              <a:buChar char="•"/>
            </a:pPr>
            <a:r>
              <a:rPr lang="en-US" dirty="0" smtClean="0"/>
              <a:t>Measure and Report Performance by Individual, Crew and Business Unit</a:t>
            </a:r>
          </a:p>
          <a:p>
            <a:pPr marL="742950" lvl="1" indent="-285750">
              <a:buFont typeface="Arial" panose="020B0604020202020204" pitchFamily="34" charset="0"/>
              <a:buChar char="•"/>
            </a:pPr>
            <a:r>
              <a:rPr lang="en-US" dirty="0" smtClean="0"/>
              <a:t>Develop Evaluation Teams around Continuous Improvement</a:t>
            </a:r>
          </a:p>
          <a:p>
            <a:pPr marL="742950" lvl="1" indent="-285750">
              <a:buFont typeface="Arial" panose="020B0604020202020204" pitchFamily="34" charset="0"/>
              <a:buChar char="•"/>
            </a:pPr>
            <a:r>
              <a:rPr lang="en-US" dirty="0" smtClean="0"/>
              <a:t>Involve the Front Line on Growth </a:t>
            </a:r>
            <a:r>
              <a:rPr lang="en-US" dirty="0" err="1" smtClean="0"/>
              <a:t>Intiatives</a:t>
            </a:r>
            <a:endParaRPr lang="en-US" dirty="0" smtClean="0"/>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smtClean="0"/>
          </a:p>
          <a:p>
            <a:endParaRPr lang="en-US" dirty="0" smtClean="0"/>
          </a:p>
        </p:txBody>
      </p:sp>
    </p:spTree>
    <p:extLst>
      <p:ext uri="{BB962C8B-B14F-4D97-AF65-F5344CB8AC3E}">
        <p14:creationId xmlns:p14="http://schemas.microsoft.com/office/powerpoint/2010/main" val="106708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www.iac-intl.com</a:t>
            </a:r>
            <a:endParaRPr lang="en-US" dirty="0"/>
          </a:p>
        </p:txBody>
      </p:sp>
      <p:sp>
        <p:nvSpPr>
          <p:cNvPr id="3" name="Slide Number Placeholder 2"/>
          <p:cNvSpPr>
            <a:spLocks noGrp="1"/>
          </p:cNvSpPr>
          <p:nvPr>
            <p:ph type="sldNum" sz="quarter" idx="12"/>
          </p:nvPr>
        </p:nvSpPr>
        <p:spPr/>
        <p:txBody>
          <a:bodyPr/>
          <a:lstStyle/>
          <a:p>
            <a:fld id="{11F8A633-5ACE-47CD-9305-13A9A6C76062}" type="slidenum">
              <a:rPr lang="en-US" smtClean="0"/>
              <a:pPr/>
              <a:t>6</a:t>
            </a:fld>
            <a:endParaRPr lang="en-US" dirty="0"/>
          </a:p>
        </p:txBody>
      </p:sp>
      <p:sp>
        <p:nvSpPr>
          <p:cNvPr id="4" name="Rectangle 3"/>
          <p:cNvSpPr/>
          <p:nvPr/>
        </p:nvSpPr>
        <p:spPr>
          <a:xfrm>
            <a:off x="914400" y="23812"/>
            <a:ext cx="7734300" cy="369332"/>
          </a:xfrm>
          <a:prstGeom prst="rect">
            <a:avLst/>
          </a:prstGeom>
        </p:spPr>
        <p:txBody>
          <a:bodyPr wrap="square">
            <a:spAutoFit/>
          </a:bodyPr>
          <a:lstStyle/>
          <a:p>
            <a:r>
              <a:rPr lang="en-US" dirty="0" smtClean="0">
                <a:solidFill>
                  <a:schemeClr val="bg1"/>
                </a:solidFill>
              </a:rPr>
              <a:t>Steps To Optimization – Update Financial Models and Capital Improvement Plans</a:t>
            </a:r>
            <a:endParaRPr lang="en-GB" dirty="0">
              <a:solidFill>
                <a:schemeClr val="bg1"/>
              </a:solidFill>
            </a:endParaRPr>
          </a:p>
        </p:txBody>
      </p:sp>
      <p:sp>
        <p:nvSpPr>
          <p:cNvPr id="5" name="TextBox 4"/>
          <p:cNvSpPr txBox="1"/>
          <p:nvPr/>
        </p:nvSpPr>
        <p:spPr>
          <a:xfrm>
            <a:off x="495300" y="762000"/>
            <a:ext cx="8267700" cy="674030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Implement Change In Focus and Operational Methodology</a:t>
            </a:r>
          </a:p>
          <a:p>
            <a:pPr marL="742950" lvl="1" indent="-285750">
              <a:buFont typeface="Arial" panose="020B0604020202020204" pitchFamily="34" charset="0"/>
              <a:buChar char="•"/>
            </a:pPr>
            <a:r>
              <a:rPr lang="en-US" dirty="0" smtClean="0"/>
              <a:t>Target Production Levels Need to Be Achievable and Sustainable</a:t>
            </a:r>
          </a:p>
          <a:p>
            <a:pPr marL="742950" lvl="1" indent="-285750">
              <a:buFont typeface="Arial" panose="020B0604020202020204" pitchFamily="34" charset="0"/>
              <a:buChar char="•"/>
            </a:pPr>
            <a:r>
              <a:rPr lang="en-US" dirty="0" smtClean="0"/>
              <a:t>Identify </a:t>
            </a:r>
            <a:r>
              <a:rPr lang="en-US" dirty="0"/>
              <a:t>Mine </a:t>
            </a:r>
            <a:r>
              <a:rPr lang="en-US" dirty="0" smtClean="0"/>
              <a:t>Plan and Validate Actual Feed To Adjust Operating Parameters</a:t>
            </a:r>
            <a:endParaRPr lang="en-US" dirty="0"/>
          </a:p>
          <a:p>
            <a:pPr marL="742950" lvl="1" indent="-285750">
              <a:buFont typeface="Arial" panose="020B0604020202020204" pitchFamily="34" charset="0"/>
              <a:buChar char="•"/>
            </a:pPr>
            <a:r>
              <a:rPr lang="en-US" dirty="0" smtClean="0"/>
              <a:t>Issue Production Plan Around </a:t>
            </a:r>
            <a:r>
              <a:rPr lang="en-US" dirty="0"/>
              <a:t>Sustained </a:t>
            </a:r>
            <a:r>
              <a:rPr lang="en-US" dirty="0" smtClean="0"/>
              <a:t>Operation at Target Production Levels</a:t>
            </a:r>
            <a:endParaRPr lang="en-US" dirty="0"/>
          </a:p>
          <a:p>
            <a:pPr marL="742950" lvl="1" indent="-285750">
              <a:buFont typeface="Arial" panose="020B0604020202020204" pitchFamily="34" charset="0"/>
              <a:buChar char="•"/>
            </a:pPr>
            <a:r>
              <a:rPr lang="en-US" dirty="0"/>
              <a:t>Factor in Weather or Other Known Pinch Points Outside of </a:t>
            </a:r>
            <a:r>
              <a:rPr lang="en-US" dirty="0" smtClean="0"/>
              <a:t>Direct Control</a:t>
            </a:r>
          </a:p>
          <a:p>
            <a:pPr marL="285750" indent="-285750">
              <a:buFont typeface="Arial" panose="020B0604020202020204" pitchFamily="34" charset="0"/>
              <a:buChar char="•"/>
            </a:pPr>
            <a:r>
              <a:rPr lang="en-US" dirty="0" smtClean="0"/>
              <a:t>Modify Predictive Models</a:t>
            </a:r>
          </a:p>
          <a:p>
            <a:pPr marL="742950" lvl="1" indent="-285750">
              <a:buFont typeface="Arial" panose="020B0604020202020204" pitchFamily="34" charset="0"/>
              <a:buChar char="•"/>
            </a:pPr>
            <a:r>
              <a:rPr lang="en-US" dirty="0" smtClean="0"/>
              <a:t>Factor Improvement in Current Control Points over Time</a:t>
            </a:r>
          </a:p>
          <a:p>
            <a:pPr marL="742950" lvl="1" indent="-285750">
              <a:buFont typeface="Arial" panose="020B0604020202020204" pitchFamily="34" charset="0"/>
              <a:buChar char="•"/>
            </a:pPr>
            <a:r>
              <a:rPr lang="en-US" smtClean="0"/>
              <a:t>Reduce Costs of </a:t>
            </a:r>
            <a:r>
              <a:rPr lang="en-US" dirty="0" smtClean="0"/>
              <a:t>Utilities and Unplanned Failure</a:t>
            </a:r>
          </a:p>
          <a:p>
            <a:pPr marL="742950" lvl="1" indent="-285750">
              <a:buFont typeface="Arial" panose="020B0604020202020204" pitchFamily="34" charset="0"/>
              <a:buChar char="•"/>
            </a:pPr>
            <a:r>
              <a:rPr lang="en-US" dirty="0" smtClean="0"/>
              <a:t>Factor in Improvement From Retrofit and Capital Improvement Processes</a:t>
            </a:r>
          </a:p>
          <a:p>
            <a:pPr marL="285750" indent="-285750">
              <a:buFont typeface="Arial" panose="020B0604020202020204" pitchFamily="34" charset="0"/>
              <a:buChar char="•"/>
            </a:pPr>
            <a:r>
              <a:rPr lang="en-US" dirty="0" smtClean="0"/>
              <a:t>Share Results At All Levels</a:t>
            </a:r>
          </a:p>
          <a:p>
            <a:pPr marL="742950" lvl="1" indent="-285750">
              <a:buFont typeface="Arial" panose="020B0604020202020204" pitchFamily="34" charset="0"/>
              <a:buChar char="•"/>
            </a:pPr>
            <a:r>
              <a:rPr lang="en-US" dirty="0" smtClean="0"/>
              <a:t>Recognize Improvement Through Sustainable Objectives</a:t>
            </a:r>
          </a:p>
          <a:p>
            <a:pPr marL="742950" lvl="1" indent="-285750">
              <a:buFont typeface="Arial" panose="020B0604020202020204" pitchFamily="34" charset="0"/>
              <a:buChar char="•"/>
            </a:pPr>
            <a:r>
              <a:rPr lang="en-US" dirty="0" smtClean="0"/>
              <a:t>Retain, Train and Motivate Workforce Through Success</a:t>
            </a:r>
          </a:p>
          <a:p>
            <a:pPr marL="742950" lvl="1" indent="-285750">
              <a:buFont typeface="Arial" panose="020B0604020202020204" pitchFamily="34" charset="0"/>
              <a:buChar char="•"/>
            </a:pPr>
            <a:r>
              <a:rPr lang="en-US" dirty="0" smtClean="0"/>
              <a:t>Post Performance Against Goal in the Workplace</a:t>
            </a:r>
          </a:p>
          <a:p>
            <a:pPr marL="285750" indent="-285750">
              <a:buFont typeface="Arial" panose="020B0604020202020204" pitchFamily="34" charset="0"/>
              <a:buChar char="•"/>
            </a:pPr>
            <a:r>
              <a:rPr lang="en-US" dirty="0" smtClean="0"/>
              <a:t>Develop Plan to Drive to The Next Sustainable Level</a:t>
            </a:r>
          </a:p>
          <a:p>
            <a:pPr marL="285750" indent="-285750">
              <a:buFont typeface="Arial" panose="020B0604020202020204" pitchFamily="34" charset="0"/>
              <a:buChar char="•"/>
            </a:pPr>
            <a:endParaRPr lang="en-US" dirty="0"/>
          </a:p>
          <a:p>
            <a:r>
              <a:rPr lang="en-US" dirty="0" smtClean="0"/>
              <a:t>Success Comes Through Steps, Focus and Commitment. IAC is Committed To Changing the Future Through The Whole Process From Design, Construction, Startup, Data Analytics, Process Optimization and Long Term Operational Support. We win Together!</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smtClean="0"/>
          </a:p>
          <a:p>
            <a:endParaRPr lang="en-US" dirty="0" smtClean="0"/>
          </a:p>
        </p:txBody>
      </p:sp>
    </p:spTree>
    <p:extLst>
      <p:ext uri="{BB962C8B-B14F-4D97-AF65-F5344CB8AC3E}">
        <p14:creationId xmlns:p14="http://schemas.microsoft.com/office/powerpoint/2010/main" val="375678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www.iac-intl.com</a:t>
            </a:r>
            <a:endParaRPr lang="en-US" dirty="0"/>
          </a:p>
        </p:txBody>
      </p:sp>
      <p:sp>
        <p:nvSpPr>
          <p:cNvPr id="3" name="Slide Number Placeholder 2"/>
          <p:cNvSpPr>
            <a:spLocks noGrp="1"/>
          </p:cNvSpPr>
          <p:nvPr>
            <p:ph type="sldNum" sz="quarter" idx="12"/>
          </p:nvPr>
        </p:nvSpPr>
        <p:spPr/>
        <p:txBody>
          <a:bodyPr/>
          <a:lstStyle/>
          <a:p>
            <a:fld id="{11F8A633-5ACE-47CD-9305-13A9A6C76062}" type="slidenum">
              <a:rPr lang="en-US" smtClean="0"/>
              <a:pPr/>
              <a:t>7</a:t>
            </a:fld>
            <a:endParaRPr lang="en-US" dirty="0"/>
          </a:p>
        </p:txBody>
      </p:sp>
      <p:sp>
        <p:nvSpPr>
          <p:cNvPr id="4" name="Rectangle 3"/>
          <p:cNvSpPr/>
          <p:nvPr/>
        </p:nvSpPr>
        <p:spPr>
          <a:xfrm>
            <a:off x="152400" y="23812"/>
            <a:ext cx="9067800" cy="369332"/>
          </a:xfrm>
          <a:prstGeom prst="rect">
            <a:avLst/>
          </a:prstGeom>
        </p:spPr>
        <p:txBody>
          <a:bodyPr wrap="square">
            <a:spAutoFit/>
          </a:bodyPr>
          <a:lstStyle/>
          <a:p>
            <a:r>
              <a:rPr lang="en-US" dirty="0" smtClean="0">
                <a:solidFill>
                  <a:schemeClr val="bg1"/>
                </a:solidFill>
              </a:rPr>
              <a:t>IAC – EPC, Support Services, Advanced Control, Data Analytics  and Optimization Capabilities</a:t>
            </a:r>
            <a:endParaRPr lang="en-GB" dirty="0">
              <a:solidFill>
                <a:schemeClr val="bg1"/>
              </a:solidFill>
            </a:endParaRPr>
          </a:p>
        </p:txBody>
      </p:sp>
      <p:sp>
        <p:nvSpPr>
          <p:cNvPr id="9" name="Rectangle 8"/>
          <p:cNvSpPr/>
          <p:nvPr/>
        </p:nvSpPr>
        <p:spPr>
          <a:xfrm>
            <a:off x="3399630" y="4686761"/>
            <a:ext cx="2287589" cy="923330"/>
          </a:xfrm>
          <a:prstGeom prst="rect">
            <a:avLst/>
          </a:prstGeom>
          <a:ln w="38100" cmpd="thickThin">
            <a:solidFill>
              <a:srgbClr val="FF0000"/>
            </a:solidFill>
          </a:ln>
        </p:spPr>
        <p:txBody>
          <a:bodyPr wrap="square">
            <a:spAutoFit/>
          </a:bodyPr>
          <a:lstStyle/>
          <a:p>
            <a:pPr algn="ctr"/>
            <a:r>
              <a:rPr lang="en-US" dirty="0" smtClean="0">
                <a:latin typeface="Arial" panose="020B0604020202020204" pitchFamily="34" charset="0"/>
                <a:cs typeface="Arial" panose="020B0604020202020204" pitchFamily="34" charset="0"/>
              </a:rPr>
              <a:t>IAC can Optimize or Design Build Any of These Facilities</a:t>
            </a:r>
            <a:endParaRPr lang="en-US"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8849" y="3762836"/>
            <a:ext cx="2463800" cy="1847850"/>
          </a:xfrm>
          <a:prstGeom prst="rect">
            <a:avLst/>
          </a:prstGeom>
        </p:spPr>
      </p:pic>
      <p:sp>
        <p:nvSpPr>
          <p:cNvPr id="5" name="TextBox 4"/>
          <p:cNvSpPr txBox="1"/>
          <p:nvPr/>
        </p:nvSpPr>
        <p:spPr>
          <a:xfrm>
            <a:off x="6499224" y="5717813"/>
            <a:ext cx="2667000" cy="338554"/>
          </a:xfrm>
          <a:prstGeom prst="rect">
            <a:avLst/>
          </a:prstGeom>
          <a:noFill/>
        </p:spPr>
        <p:txBody>
          <a:bodyPr wrap="square" rtlCol="0">
            <a:spAutoFit/>
          </a:bodyPr>
          <a:lstStyle/>
          <a:p>
            <a:r>
              <a:rPr lang="en-US" sz="1600" dirty="0" err="1" smtClean="0"/>
              <a:t>Transload</a:t>
            </a:r>
            <a:r>
              <a:rPr lang="en-US" sz="1600" dirty="0" smtClean="0"/>
              <a:t> Facility</a:t>
            </a:r>
            <a:endParaRPr lang="en-GB" sz="1600" dirty="0"/>
          </a:p>
        </p:txBody>
      </p:sp>
      <p:sp>
        <p:nvSpPr>
          <p:cNvPr id="12" name="TextBox 11"/>
          <p:cNvSpPr txBox="1"/>
          <p:nvPr/>
        </p:nvSpPr>
        <p:spPr>
          <a:xfrm>
            <a:off x="5624512" y="2602468"/>
            <a:ext cx="2667000" cy="338554"/>
          </a:xfrm>
          <a:prstGeom prst="rect">
            <a:avLst/>
          </a:prstGeom>
          <a:noFill/>
        </p:spPr>
        <p:txBody>
          <a:bodyPr wrap="square" rtlCol="0">
            <a:spAutoFit/>
          </a:bodyPr>
          <a:lstStyle/>
          <a:p>
            <a:r>
              <a:rPr lang="en-US" sz="1600" dirty="0" smtClean="0"/>
              <a:t>                      Rail Loadout</a:t>
            </a:r>
            <a:endParaRPr lang="en-GB" sz="1600" dirty="0"/>
          </a:p>
        </p:txBody>
      </p:sp>
      <p:pic>
        <p:nvPicPr>
          <p:cNvPr id="13" name="Picture 4" descr="Picture 17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11524" y="2250615"/>
            <a:ext cx="24257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352800" y="4149923"/>
            <a:ext cx="2667000" cy="338554"/>
          </a:xfrm>
          <a:prstGeom prst="rect">
            <a:avLst/>
          </a:prstGeom>
          <a:noFill/>
        </p:spPr>
        <p:txBody>
          <a:bodyPr wrap="square" rtlCol="0">
            <a:spAutoFit/>
          </a:bodyPr>
          <a:lstStyle/>
          <a:p>
            <a:r>
              <a:rPr lang="en-US" sz="1600" dirty="0" smtClean="0"/>
              <a:t>    Dust Collector OEM</a:t>
            </a:r>
            <a:endParaRPr lang="en-GB" sz="1600" dirty="0"/>
          </a:p>
        </p:txBody>
      </p:sp>
      <p:sp>
        <p:nvSpPr>
          <p:cNvPr id="16" name="TextBox 15"/>
          <p:cNvSpPr txBox="1"/>
          <p:nvPr/>
        </p:nvSpPr>
        <p:spPr>
          <a:xfrm>
            <a:off x="228600" y="5783166"/>
            <a:ext cx="3548063" cy="338554"/>
          </a:xfrm>
          <a:prstGeom prst="rect">
            <a:avLst/>
          </a:prstGeom>
          <a:noFill/>
        </p:spPr>
        <p:txBody>
          <a:bodyPr wrap="square" rtlCol="0">
            <a:spAutoFit/>
          </a:bodyPr>
          <a:lstStyle/>
          <a:p>
            <a:r>
              <a:rPr lang="en-US" sz="1600" dirty="0" err="1" smtClean="0"/>
              <a:t>Frac</a:t>
            </a:r>
            <a:r>
              <a:rPr lang="en-US" sz="1600" dirty="0" smtClean="0"/>
              <a:t> Sand Plant – Design &amp; Install</a:t>
            </a:r>
            <a:endParaRPr lang="en-GB" sz="1600" dirty="0"/>
          </a:p>
        </p:txBody>
      </p:sp>
      <p:sp>
        <p:nvSpPr>
          <p:cNvPr id="17" name="TextBox 16"/>
          <p:cNvSpPr txBox="1"/>
          <p:nvPr/>
        </p:nvSpPr>
        <p:spPr>
          <a:xfrm>
            <a:off x="604836" y="2580820"/>
            <a:ext cx="2667000" cy="338554"/>
          </a:xfrm>
          <a:prstGeom prst="rect">
            <a:avLst/>
          </a:prstGeom>
          <a:noFill/>
        </p:spPr>
        <p:txBody>
          <a:bodyPr wrap="square" rtlCol="0">
            <a:spAutoFit/>
          </a:bodyPr>
          <a:lstStyle/>
          <a:p>
            <a:r>
              <a:rPr lang="en-US" sz="1600" dirty="0" smtClean="0"/>
              <a:t>Patented Dryer/Cooler</a:t>
            </a:r>
            <a:endParaRPr lang="en-GB" sz="1600" dirty="0"/>
          </a:p>
        </p:txBody>
      </p:sp>
      <p:pic>
        <p:nvPicPr>
          <p:cNvPr id="18" name="Picture 3" descr="C:\Users\mwideman\Desktop\Chieftain Sand 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735" y="4015876"/>
            <a:ext cx="2520740" cy="15902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476863" y="730934"/>
            <a:ext cx="2533036" cy="1690711"/>
          </a:xfrm>
          <a:prstGeom prst="rect">
            <a:avLst/>
          </a:prstGeom>
        </p:spPr>
      </p:pic>
      <p:pic>
        <p:nvPicPr>
          <p:cNvPr id="7" name="Picture 6"/>
          <p:cNvPicPr>
            <a:picLocks noChangeAspect="1"/>
          </p:cNvPicPr>
          <p:nvPr/>
        </p:nvPicPr>
        <p:blipFill>
          <a:blip r:embed="rId7"/>
          <a:stretch>
            <a:fillRect/>
          </a:stretch>
        </p:blipFill>
        <p:spPr>
          <a:xfrm>
            <a:off x="6019799" y="782617"/>
            <a:ext cx="2766799" cy="1639028"/>
          </a:xfrm>
          <a:prstGeom prst="rect">
            <a:avLst/>
          </a:prstGeom>
        </p:spPr>
      </p:pic>
    </p:spTree>
    <p:extLst>
      <p:ext uri="{BB962C8B-B14F-4D97-AF65-F5344CB8AC3E}">
        <p14:creationId xmlns:p14="http://schemas.microsoft.com/office/powerpoint/2010/main" val="358743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6BE"/>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86200"/>
            <a:ext cx="4114800" cy="762000"/>
          </a:xfrm>
        </p:spPr>
        <p:txBody>
          <a:bodyPr>
            <a:normAutofit/>
          </a:bodyPr>
          <a:lstStyle/>
          <a:p>
            <a:pPr algn="l"/>
            <a:r>
              <a:rPr lang="en-US" sz="3600" b="1" dirty="0" smtClean="0">
                <a:solidFill>
                  <a:schemeClr val="bg1"/>
                </a:solidFill>
                <a:latin typeface="Arial" panose="020B0604020202020204" pitchFamily="34" charset="0"/>
                <a:cs typeface="Arial" panose="020B0604020202020204" pitchFamily="34" charset="0"/>
              </a:rPr>
              <a:t>THANK YOU</a:t>
            </a:r>
            <a:endParaRPr lang="en-US" sz="36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57200" y="4648200"/>
            <a:ext cx="4114800" cy="1938992"/>
          </a:xfrm>
          <a:prstGeom prst="rect">
            <a:avLst/>
          </a:prstGeom>
          <a:noFill/>
        </p:spPr>
        <p:txBody>
          <a:bodyPr wrap="square" rtlCol="0">
            <a:spAutoFit/>
          </a:bodyPr>
          <a:lstStyle/>
          <a:p>
            <a:pPr>
              <a:lnSpc>
                <a:spcPct val="150000"/>
              </a:lnSpc>
            </a:pPr>
            <a:r>
              <a:rPr lang="en-US" sz="1600" dirty="0" smtClean="0">
                <a:solidFill>
                  <a:schemeClr val="bg1"/>
                </a:solidFill>
                <a:latin typeface="Arial" panose="020B0604020202020204" pitchFamily="34" charset="0"/>
                <a:cs typeface="Arial" panose="020B0604020202020204" pitchFamily="34" charset="0"/>
              </a:rPr>
              <a:t>INDUSTRIAL ACCESSORIES COMPANY</a:t>
            </a:r>
          </a:p>
          <a:p>
            <a:pPr>
              <a:lnSpc>
                <a:spcPct val="150000"/>
              </a:lnSpc>
            </a:pPr>
            <a:r>
              <a:rPr lang="en-US" sz="1600" dirty="0" smtClean="0">
                <a:solidFill>
                  <a:schemeClr val="bg1"/>
                </a:solidFill>
                <a:latin typeface="Arial" panose="020B0604020202020204" pitchFamily="34" charset="0"/>
                <a:cs typeface="Arial" panose="020B0604020202020204" pitchFamily="34" charset="0"/>
              </a:rPr>
              <a:t>4800 Lamar Avenue</a:t>
            </a:r>
          </a:p>
          <a:p>
            <a:pPr>
              <a:lnSpc>
                <a:spcPct val="150000"/>
              </a:lnSpc>
            </a:pPr>
            <a:r>
              <a:rPr lang="en-US" sz="1600" dirty="0" smtClean="0">
                <a:solidFill>
                  <a:schemeClr val="bg1"/>
                </a:solidFill>
                <a:latin typeface="Arial" panose="020B0604020202020204" pitchFamily="34" charset="0"/>
                <a:cs typeface="Arial" panose="020B0604020202020204" pitchFamily="34" charset="0"/>
              </a:rPr>
              <a:t>Mission, KS 66202</a:t>
            </a:r>
          </a:p>
          <a:p>
            <a:pPr>
              <a:lnSpc>
                <a:spcPct val="150000"/>
              </a:lnSpc>
            </a:pPr>
            <a:r>
              <a:rPr lang="en-US" sz="1600" dirty="0" smtClean="0">
                <a:solidFill>
                  <a:schemeClr val="bg1"/>
                </a:solidFill>
                <a:latin typeface="Arial" panose="020B0604020202020204" pitchFamily="34" charset="0"/>
                <a:cs typeface="Arial" panose="020B0604020202020204" pitchFamily="34" charset="0"/>
              </a:rPr>
              <a:t>800.334.7431</a:t>
            </a:r>
          </a:p>
          <a:p>
            <a:pPr>
              <a:lnSpc>
                <a:spcPct val="150000"/>
              </a:lnSpc>
            </a:pPr>
            <a:r>
              <a:rPr lang="en-US" sz="1600" dirty="0" smtClean="0">
                <a:solidFill>
                  <a:schemeClr val="bg1"/>
                </a:solidFill>
                <a:latin typeface="Arial" panose="020B0604020202020204" pitchFamily="34" charset="0"/>
                <a:cs typeface="Arial" panose="020B0604020202020204" pitchFamily="34" charset="0"/>
              </a:rPr>
              <a:t>www.iac-intl.com</a:t>
            </a:r>
            <a:endParaRPr lang="en-US" sz="16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051" y="5715000"/>
            <a:ext cx="1318886" cy="747369"/>
          </a:xfrm>
          <a:prstGeom prst="rect">
            <a:avLst/>
          </a:prstGeom>
        </p:spPr>
      </p:pic>
    </p:spTree>
    <p:extLst>
      <p:ext uri="{BB962C8B-B14F-4D97-AF65-F5344CB8AC3E}">
        <p14:creationId xmlns:p14="http://schemas.microsoft.com/office/powerpoint/2010/main" val="2817567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IAC-PP-Template</Template>
  <TotalTime>13807</TotalTime>
  <Words>622</Words>
  <Application>Microsoft Office PowerPoint</Application>
  <PresentationFormat>On-screen Show (4:3)</PresentationFormat>
  <Paragraphs>114</Paragraphs>
  <Slides>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Frac Sand Plant Optimization Bob Carter, President 1-800-334-7431</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the Silica out of Foundries</dc:title>
  <dc:creator>john brown</dc:creator>
  <cp:lastModifiedBy>Robert W. Carter</cp:lastModifiedBy>
  <cp:revision>135</cp:revision>
  <cp:lastPrinted>2018-10-24T14:36:44Z</cp:lastPrinted>
  <dcterms:created xsi:type="dcterms:W3CDTF">2017-10-13T13:19:50Z</dcterms:created>
  <dcterms:modified xsi:type="dcterms:W3CDTF">2018-10-24T23:38:38Z</dcterms:modified>
</cp:coreProperties>
</file>