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77" r:id="rId2"/>
    <p:sldId id="257" r:id="rId3"/>
    <p:sldId id="258" r:id="rId4"/>
    <p:sldId id="259" r:id="rId5"/>
    <p:sldId id="260" r:id="rId6"/>
    <p:sldId id="261" r:id="rId7"/>
    <p:sldId id="262" r:id="rId8"/>
    <p:sldId id="263" r:id="rId9"/>
    <p:sldId id="276" r:id="rId10"/>
    <p:sldId id="265" r:id="rId11"/>
    <p:sldId id="266" r:id="rId12"/>
    <p:sldId id="267" r:id="rId13"/>
    <p:sldId id="268" r:id="rId14"/>
    <p:sldId id="269" r:id="rId15"/>
    <p:sldId id="273" r:id="rId16"/>
    <p:sldId id="274" r:id="rId17"/>
    <p:sldId id="275"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EFCB9F-13D6-4C67-BB13-4554F8F8E74F}" type="datetimeFigureOut">
              <a:rPr lang="en-US" smtClean="0"/>
              <a:pPr/>
              <a:t>6/28/2013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0351DD-4DD1-4A5E-A6A4-E95055FCD73B}" type="slidenum">
              <a:rPr lang="en-US" smtClean="0"/>
              <a:pPr/>
              <a:t>‹#›</a:t>
            </a:fld>
            <a:endParaRPr lang="en-US"/>
          </a:p>
        </p:txBody>
      </p:sp>
    </p:spTree>
    <p:extLst>
      <p:ext uri="{BB962C8B-B14F-4D97-AF65-F5344CB8AC3E}">
        <p14:creationId xmlns:p14="http://schemas.microsoft.com/office/powerpoint/2010/main" xmlns="" val="31862817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A0351DD-4DD1-4A5E-A6A4-E95055FCD73B}"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A0351DD-4DD1-4A5E-A6A4-E95055FCD73B}"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A0351DD-4DD1-4A5E-A6A4-E95055FCD73B}"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A0351DD-4DD1-4A5E-A6A4-E95055FCD73B}"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A0351DD-4DD1-4A5E-A6A4-E95055FCD73B}"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A0351DD-4DD1-4A5E-A6A4-E95055FCD73B}"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63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31A5A29-F899-476D-81CF-2F1E21A2B49B}" type="slidenum">
              <a:rPr lang="en-US" smtClean="0"/>
              <a:pPr fontAlgn="base">
                <a:spcBef>
                  <a:spcPct val="0"/>
                </a:spcBef>
                <a:spcAft>
                  <a:spcPct val="0"/>
                </a:spcAft>
                <a:defRPr/>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63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31A5A29-F899-476D-81CF-2F1E21A2B49B}" type="slidenum">
              <a:rPr lang="en-US" smtClean="0"/>
              <a:pPr fontAlgn="base">
                <a:spcBef>
                  <a:spcPct val="0"/>
                </a:spcBef>
                <a:spcAft>
                  <a:spcPct val="0"/>
                </a:spcAft>
                <a:defRPr/>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63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31A5A29-F899-476D-81CF-2F1E21A2B49B}" type="slidenum">
              <a:rPr lang="en-US" smtClean="0"/>
              <a:pPr fontAlgn="base">
                <a:spcBef>
                  <a:spcPct val="0"/>
                </a:spcBef>
                <a:spcAft>
                  <a:spcPct val="0"/>
                </a:spcAft>
                <a:defRPr/>
              </a:pPr>
              <a:t>17</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A0351DD-4DD1-4A5E-A6A4-E95055FCD73B}"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A0351DD-4DD1-4A5E-A6A4-E95055FCD73B}"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A0351DD-4DD1-4A5E-A6A4-E95055FCD73B}"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A0351DD-4DD1-4A5E-A6A4-E95055FCD73B}"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A0351DD-4DD1-4A5E-A6A4-E95055FCD73B}"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A0351DD-4DD1-4A5E-A6A4-E95055FCD73B}"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A0351DD-4DD1-4A5E-A6A4-E95055FCD73B}"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63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31A5A29-F899-476D-81CF-2F1E21A2B49B}" type="slidenum">
              <a:rPr lang="en-US" smtClean="0"/>
              <a:pPr fontAlgn="base">
                <a:spcBef>
                  <a:spcPct val="0"/>
                </a:spcBef>
                <a:spcAft>
                  <a:spcPct val="0"/>
                </a:spcAft>
                <a:defRPr/>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7D9C833-43D1-43FA-B692-A057E3A08B66}" type="datetimeFigureOut">
              <a:rPr lang="en-US" smtClean="0"/>
              <a:pPr/>
              <a:t>6/28/2013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E82BFB-F671-4F5B-B938-EADFBB138A35}" type="slidenum">
              <a:rPr lang="en-US" smtClean="0"/>
              <a:pPr/>
              <a:t>‹#›</a:t>
            </a:fld>
            <a:endParaRPr lang="en-US"/>
          </a:p>
        </p:txBody>
      </p:sp>
    </p:spTree>
    <p:extLst>
      <p:ext uri="{BB962C8B-B14F-4D97-AF65-F5344CB8AC3E}">
        <p14:creationId xmlns:p14="http://schemas.microsoft.com/office/powerpoint/2010/main" xmlns="" val="2222483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D9C833-43D1-43FA-B692-A057E3A08B66}" type="datetimeFigureOut">
              <a:rPr lang="en-US" smtClean="0"/>
              <a:pPr/>
              <a:t>6/28/2013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E82BFB-F671-4F5B-B938-EADFBB138A35}" type="slidenum">
              <a:rPr lang="en-US" smtClean="0"/>
              <a:pPr/>
              <a:t>‹#›</a:t>
            </a:fld>
            <a:endParaRPr lang="en-US"/>
          </a:p>
        </p:txBody>
      </p:sp>
    </p:spTree>
    <p:extLst>
      <p:ext uri="{BB962C8B-B14F-4D97-AF65-F5344CB8AC3E}">
        <p14:creationId xmlns:p14="http://schemas.microsoft.com/office/powerpoint/2010/main" xmlns="" val="28046511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D9C833-43D1-43FA-B692-A057E3A08B66}" type="datetimeFigureOut">
              <a:rPr lang="en-US" smtClean="0"/>
              <a:pPr/>
              <a:t>6/28/2013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E82BFB-F671-4F5B-B938-EADFBB138A35}" type="slidenum">
              <a:rPr lang="en-US" smtClean="0"/>
              <a:pPr/>
              <a:t>‹#›</a:t>
            </a:fld>
            <a:endParaRPr lang="en-US"/>
          </a:p>
        </p:txBody>
      </p:sp>
    </p:spTree>
    <p:extLst>
      <p:ext uri="{BB962C8B-B14F-4D97-AF65-F5344CB8AC3E}">
        <p14:creationId xmlns:p14="http://schemas.microsoft.com/office/powerpoint/2010/main" xmlns="" val="10143489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D9C833-43D1-43FA-B692-A057E3A08B66}" type="datetimeFigureOut">
              <a:rPr lang="en-US" smtClean="0"/>
              <a:pPr/>
              <a:t>6/28/2013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E82BFB-F671-4F5B-B938-EADFBB138A35}" type="slidenum">
              <a:rPr lang="en-US" smtClean="0"/>
              <a:pPr/>
              <a:t>‹#›</a:t>
            </a:fld>
            <a:endParaRPr lang="en-US"/>
          </a:p>
        </p:txBody>
      </p:sp>
    </p:spTree>
    <p:extLst>
      <p:ext uri="{BB962C8B-B14F-4D97-AF65-F5344CB8AC3E}">
        <p14:creationId xmlns:p14="http://schemas.microsoft.com/office/powerpoint/2010/main" xmlns="" val="1029810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D9C833-43D1-43FA-B692-A057E3A08B66}" type="datetimeFigureOut">
              <a:rPr lang="en-US" smtClean="0"/>
              <a:pPr/>
              <a:t>6/28/2013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E82BFB-F671-4F5B-B938-EADFBB138A35}" type="slidenum">
              <a:rPr lang="en-US" smtClean="0"/>
              <a:pPr/>
              <a:t>‹#›</a:t>
            </a:fld>
            <a:endParaRPr lang="en-US"/>
          </a:p>
        </p:txBody>
      </p:sp>
    </p:spTree>
    <p:extLst>
      <p:ext uri="{BB962C8B-B14F-4D97-AF65-F5344CB8AC3E}">
        <p14:creationId xmlns:p14="http://schemas.microsoft.com/office/powerpoint/2010/main" xmlns="" val="2958694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7D9C833-43D1-43FA-B692-A057E3A08B66}" type="datetimeFigureOut">
              <a:rPr lang="en-US" smtClean="0"/>
              <a:pPr/>
              <a:t>6/28/2013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E82BFB-F671-4F5B-B938-EADFBB138A35}" type="slidenum">
              <a:rPr lang="en-US" smtClean="0"/>
              <a:pPr/>
              <a:t>‹#›</a:t>
            </a:fld>
            <a:endParaRPr lang="en-US"/>
          </a:p>
        </p:txBody>
      </p:sp>
    </p:spTree>
    <p:extLst>
      <p:ext uri="{BB962C8B-B14F-4D97-AF65-F5344CB8AC3E}">
        <p14:creationId xmlns:p14="http://schemas.microsoft.com/office/powerpoint/2010/main" xmlns="" val="2869400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7D9C833-43D1-43FA-B692-A057E3A08B66}" type="datetimeFigureOut">
              <a:rPr lang="en-US" smtClean="0"/>
              <a:pPr/>
              <a:t>6/28/2013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E82BFB-F671-4F5B-B938-EADFBB138A35}" type="slidenum">
              <a:rPr lang="en-US" smtClean="0"/>
              <a:pPr/>
              <a:t>‹#›</a:t>
            </a:fld>
            <a:endParaRPr lang="en-US"/>
          </a:p>
        </p:txBody>
      </p:sp>
    </p:spTree>
    <p:extLst>
      <p:ext uri="{BB962C8B-B14F-4D97-AF65-F5344CB8AC3E}">
        <p14:creationId xmlns:p14="http://schemas.microsoft.com/office/powerpoint/2010/main" xmlns="" val="3411067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7D9C833-43D1-43FA-B692-A057E3A08B66}" type="datetimeFigureOut">
              <a:rPr lang="en-US" smtClean="0"/>
              <a:pPr/>
              <a:t>6/28/2013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E82BFB-F671-4F5B-B938-EADFBB138A35}" type="slidenum">
              <a:rPr lang="en-US" smtClean="0"/>
              <a:pPr/>
              <a:t>‹#›</a:t>
            </a:fld>
            <a:endParaRPr lang="en-US"/>
          </a:p>
        </p:txBody>
      </p:sp>
    </p:spTree>
    <p:extLst>
      <p:ext uri="{BB962C8B-B14F-4D97-AF65-F5344CB8AC3E}">
        <p14:creationId xmlns:p14="http://schemas.microsoft.com/office/powerpoint/2010/main" xmlns="" val="3017878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D9C833-43D1-43FA-B692-A057E3A08B66}" type="datetimeFigureOut">
              <a:rPr lang="en-US" smtClean="0"/>
              <a:pPr/>
              <a:t>6/28/2013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E82BFB-F671-4F5B-B938-EADFBB138A35}" type="slidenum">
              <a:rPr lang="en-US" smtClean="0"/>
              <a:pPr/>
              <a:t>‹#›</a:t>
            </a:fld>
            <a:endParaRPr lang="en-US"/>
          </a:p>
        </p:txBody>
      </p:sp>
    </p:spTree>
    <p:extLst>
      <p:ext uri="{BB962C8B-B14F-4D97-AF65-F5344CB8AC3E}">
        <p14:creationId xmlns:p14="http://schemas.microsoft.com/office/powerpoint/2010/main" xmlns="" val="25122878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D9C833-43D1-43FA-B692-A057E3A08B66}" type="datetimeFigureOut">
              <a:rPr lang="en-US" smtClean="0"/>
              <a:pPr/>
              <a:t>6/28/2013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E82BFB-F671-4F5B-B938-EADFBB138A35}" type="slidenum">
              <a:rPr lang="en-US" smtClean="0"/>
              <a:pPr/>
              <a:t>‹#›</a:t>
            </a:fld>
            <a:endParaRPr lang="en-US"/>
          </a:p>
        </p:txBody>
      </p:sp>
    </p:spTree>
    <p:extLst>
      <p:ext uri="{BB962C8B-B14F-4D97-AF65-F5344CB8AC3E}">
        <p14:creationId xmlns:p14="http://schemas.microsoft.com/office/powerpoint/2010/main" xmlns="" val="160332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D9C833-43D1-43FA-B692-A057E3A08B66}" type="datetimeFigureOut">
              <a:rPr lang="en-US" smtClean="0"/>
              <a:pPr/>
              <a:t>6/28/2013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E82BFB-F671-4F5B-B938-EADFBB138A35}" type="slidenum">
              <a:rPr lang="en-US" smtClean="0"/>
              <a:pPr/>
              <a:t>‹#›</a:t>
            </a:fld>
            <a:endParaRPr lang="en-US"/>
          </a:p>
        </p:txBody>
      </p:sp>
    </p:spTree>
    <p:extLst>
      <p:ext uri="{BB962C8B-B14F-4D97-AF65-F5344CB8AC3E}">
        <p14:creationId xmlns:p14="http://schemas.microsoft.com/office/powerpoint/2010/main" xmlns="" val="2383406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D9C833-43D1-43FA-B692-A057E3A08B66}" type="datetimeFigureOut">
              <a:rPr lang="en-US" smtClean="0"/>
              <a:pPr/>
              <a:t>6/28/2013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E82BFB-F671-4F5B-B938-EADFBB138A35}" type="slidenum">
              <a:rPr lang="en-US" smtClean="0"/>
              <a:pPr/>
              <a:t>‹#›</a:t>
            </a:fld>
            <a:endParaRPr lang="en-US"/>
          </a:p>
        </p:txBody>
      </p:sp>
    </p:spTree>
    <p:extLst>
      <p:ext uri="{BB962C8B-B14F-4D97-AF65-F5344CB8AC3E}">
        <p14:creationId xmlns:p14="http://schemas.microsoft.com/office/powerpoint/2010/main" xmlns="" val="24645479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676400"/>
            <a:ext cx="7623175" cy="1828800"/>
          </a:xfrm>
        </p:spPr>
        <p:txBody>
          <a:bodyPr/>
          <a:lstStyle/>
          <a:p>
            <a:r>
              <a:rPr lang="en-US" sz="3600" dirty="0" smtClean="0"/>
              <a:t>Power</a:t>
            </a:r>
            <a:br>
              <a:rPr lang="en-US" sz="3600" dirty="0" smtClean="0"/>
            </a:br>
            <a:r>
              <a:rPr lang="en-US" sz="2000" dirty="0" smtClean="0"/>
              <a:t>Speech by Bob McIlvaine</a:t>
            </a:r>
            <a:endParaRPr lang="en-US" sz="2000" b="1" dirty="0">
              <a:solidFill>
                <a:schemeClr val="tx1"/>
              </a:solidFill>
            </a:endParaRPr>
          </a:p>
        </p:txBody>
      </p:sp>
      <p:sp>
        <p:nvSpPr>
          <p:cNvPr id="3" name="Subtitle 2"/>
          <p:cNvSpPr>
            <a:spLocks noGrp="1"/>
          </p:cNvSpPr>
          <p:nvPr>
            <p:ph type="subTitle" idx="1"/>
          </p:nvPr>
        </p:nvSpPr>
        <p:spPr>
          <a:xfrm>
            <a:off x="1066800" y="4267200"/>
            <a:ext cx="7467600" cy="609600"/>
          </a:xfrm>
        </p:spPr>
        <p:txBody>
          <a:bodyPr>
            <a:normAutofit fontScale="32500" lnSpcReduction="20000"/>
          </a:bodyPr>
          <a:lstStyle/>
          <a:p>
            <a:r>
              <a:rPr lang="en-US" sz="5000" b="1" dirty="0" smtClean="0">
                <a:solidFill>
                  <a:schemeClr val="tx1"/>
                </a:solidFill>
              </a:rPr>
              <a:t>Valve World Expo				June 25 2013</a:t>
            </a:r>
          </a:p>
          <a:p>
            <a:endParaRPr lang="en-US" dirty="0" smtClean="0"/>
          </a:p>
          <a:p>
            <a:r>
              <a:rPr lang="en-US" sz="2400" b="1" dirty="0" smtClean="0"/>
              <a:t>		</a:t>
            </a:r>
            <a:endParaRPr lang="en-US" dirty="0"/>
          </a:p>
        </p:txBody>
      </p:sp>
      <p:pic>
        <p:nvPicPr>
          <p:cNvPr id="4" name="Picture 3" descr="http://www.mcilvainecompany.com/logosmall.gif"/>
          <p:cNvPicPr>
            <a:picLocks noChangeAspect="1" noChangeArrowheads="1"/>
          </p:cNvPicPr>
          <p:nvPr/>
        </p:nvPicPr>
        <p:blipFill>
          <a:blip r:embed="rId3" cstate="print"/>
          <a:srcRect/>
          <a:stretch>
            <a:fillRect/>
          </a:stretch>
        </p:blipFill>
        <p:spPr bwMode="auto">
          <a:xfrm>
            <a:off x="685800" y="5257800"/>
            <a:ext cx="1219200" cy="847725"/>
          </a:xfrm>
          <a:prstGeom prst="rect">
            <a:avLst/>
          </a:prstGeom>
          <a:noFill/>
          <a:ln w="9525">
            <a:noFill/>
            <a:miter lim="800000"/>
            <a:headEnd/>
            <a:tailEnd/>
          </a:ln>
        </p:spPr>
      </p:pic>
      <p:sp>
        <p:nvSpPr>
          <p:cNvPr id="5" name="TextBox 4"/>
          <p:cNvSpPr txBox="1"/>
          <p:nvPr/>
        </p:nvSpPr>
        <p:spPr>
          <a:xfrm>
            <a:off x="2133600" y="5257800"/>
            <a:ext cx="3810000" cy="954107"/>
          </a:xfrm>
          <a:prstGeom prst="rect">
            <a:avLst/>
          </a:prstGeom>
          <a:noFill/>
        </p:spPr>
        <p:txBody>
          <a:bodyPr wrap="square" rtlCol="0">
            <a:spAutoFit/>
          </a:bodyPr>
          <a:lstStyle/>
          <a:p>
            <a:r>
              <a:rPr lang="en-US" sz="2800" dirty="0" smtClean="0">
                <a:latin typeface="Times New Roman" pitchFamily="18" charset="0"/>
                <a:cs typeface="Times New Roman" pitchFamily="18" charset="0"/>
              </a:rPr>
              <a:t>McIlvaine Company</a:t>
            </a:r>
          </a:p>
          <a:p>
            <a:r>
              <a:rPr lang="en-US" sz="2800" dirty="0" smtClean="0">
                <a:latin typeface="Times New Roman" pitchFamily="18" charset="0"/>
                <a:cs typeface="Times New Roman" pitchFamily="18" charset="0"/>
              </a:rPr>
              <a:t>Northfield, IL</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xmlns="" val="333086084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b="1" dirty="0"/>
              <a:t>2000 Industrial Boilers Will Spend Between $4 and $12 Billion to Meet the New Industrial Boiler MACT Rule</a:t>
            </a:r>
            <a:endParaRPr lang="en-US" sz="2800" dirty="0"/>
          </a:p>
        </p:txBody>
      </p:sp>
      <p:sp>
        <p:nvSpPr>
          <p:cNvPr id="3" name="Content Placeholder 2"/>
          <p:cNvSpPr>
            <a:spLocks noGrp="1"/>
          </p:cNvSpPr>
          <p:nvPr>
            <p:ph idx="1"/>
          </p:nvPr>
        </p:nvSpPr>
        <p:spPr/>
        <p:txBody>
          <a:bodyPr>
            <a:normAutofit/>
          </a:bodyPr>
          <a:lstStyle/>
          <a:p>
            <a:r>
              <a:rPr lang="en-GB" sz="2000" dirty="0"/>
              <a:t>In the next few months, operators of industrial boilers will have to decide whether to gamble on low gas prices for the next two decades or add air pollution control equipment to their existing systems</a:t>
            </a:r>
            <a:r>
              <a:rPr lang="en-GB" sz="2000" dirty="0" smtClean="0"/>
              <a:t>.</a:t>
            </a:r>
          </a:p>
          <a:p>
            <a:pPr lvl="1"/>
            <a:r>
              <a:rPr lang="en-GB" sz="1600" dirty="0"/>
              <a:t>There are more than 10,000 industrial boilers in the U.S</a:t>
            </a:r>
            <a:r>
              <a:rPr lang="en-GB" sz="1600" dirty="0" smtClean="0"/>
              <a:t>.</a:t>
            </a:r>
          </a:p>
          <a:p>
            <a:pPr lvl="1"/>
            <a:r>
              <a:rPr lang="en-GB" sz="1600" dirty="0"/>
              <a:t>Less than 2000 will fall under the criteria for action set up by the new Industrial Boiler MACT </a:t>
            </a:r>
            <a:r>
              <a:rPr lang="en-GB" sz="1600" dirty="0" smtClean="0"/>
              <a:t>rule</a:t>
            </a:r>
          </a:p>
          <a:p>
            <a:pPr lvl="1"/>
            <a:r>
              <a:rPr lang="en-GB" sz="1600" dirty="0"/>
              <a:t>Of these 2000 units, only 500 units will have to make major capital expenditures</a:t>
            </a:r>
            <a:r>
              <a:rPr lang="en-GB" sz="1600" dirty="0" smtClean="0"/>
              <a:t>.</a:t>
            </a:r>
            <a:endParaRPr lang="en-US" sz="1600" dirty="0" smtClean="0"/>
          </a:p>
          <a:p>
            <a:pPr marL="400050"/>
            <a:r>
              <a:rPr lang="en-GB" sz="2000" dirty="0"/>
              <a:t>A survey conducted by URS and funded by the Council of Industrial Boiler owners found that to meet the new limits coal-fired boilers would have to spend $5.6 billon. Liquid-fired units would have to spend $5.2 billion and biomass and other units would spend $1.2 billion.</a:t>
            </a:r>
            <a:endParaRPr lang="en-US" sz="2000" dirty="0" smtClean="0"/>
          </a:p>
        </p:txBody>
      </p:sp>
    </p:spTree>
    <p:extLst>
      <p:ext uri="{BB962C8B-B14F-4D97-AF65-F5344CB8AC3E}">
        <p14:creationId xmlns:p14="http://schemas.microsoft.com/office/powerpoint/2010/main" xmlns="" val="20486457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Nuclear Valve Types</a:t>
            </a:r>
            <a:endParaRPr lang="en-US" dirty="0"/>
          </a:p>
        </p:txBody>
      </p:sp>
      <p:sp>
        <p:nvSpPr>
          <p:cNvPr id="3" name="Content Placeholder 2"/>
          <p:cNvSpPr>
            <a:spLocks noGrp="1"/>
          </p:cNvSpPr>
          <p:nvPr>
            <p:ph idx="1"/>
          </p:nvPr>
        </p:nvSpPr>
        <p:spPr/>
        <p:txBody>
          <a:bodyPr>
            <a:normAutofit/>
          </a:bodyPr>
          <a:lstStyle/>
          <a:p>
            <a:r>
              <a:rPr lang="en-US" sz="2000" dirty="0"/>
              <a:t>Valve types used in nuclear plants Nuclear power plants of either PWR or BWR design include more than 5,000 valves per installation. </a:t>
            </a:r>
          </a:p>
          <a:p>
            <a:r>
              <a:rPr lang="en-US" sz="2000" dirty="0"/>
              <a:t> The valve applications include safety, control, and isolation functions, among others. </a:t>
            </a:r>
          </a:p>
          <a:p>
            <a:r>
              <a:rPr lang="en-US" sz="2000" dirty="0"/>
              <a:t> More than 500 valves are classified as “safety” valves, with the balance classified as “non-safety”.  </a:t>
            </a:r>
          </a:p>
          <a:p>
            <a:r>
              <a:rPr lang="en-US" sz="2000" dirty="0"/>
              <a:t> These valves reflect virtually all valve types and sizes including ball, gate, globe, butterfly, check, plug, poppet, squib, and others.</a:t>
            </a:r>
          </a:p>
          <a:p>
            <a:r>
              <a:rPr lang="en-US" sz="2000" dirty="0"/>
              <a:t>  Valve sizes range from fractions of a gallon per minute for chemical feed regulation to many thousands of gallons per minute for controlling reactor cooling and condenser cooling. </a:t>
            </a:r>
          </a:p>
        </p:txBody>
      </p:sp>
    </p:spTree>
    <p:extLst>
      <p:ext uri="{BB962C8B-B14F-4D97-AF65-F5344CB8AC3E}">
        <p14:creationId xmlns:p14="http://schemas.microsoft.com/office/powerpoint/2010/main" xmlns="" val="18077343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Nuclear valve applications</a:t>
            </a:r>
          </a:p>
        </p:txBody>
      </p:sp>
      <p:sp>
        <p:nvSpPr>
          <p:cNvPr id="3" name="Content Placeholder 2"/>
          <p:cNvSpPr>
            <a:spLocks noGrp="1"/>
          </p:cNvSpPr>
          <p:nvPr>
            <p:ph idx="1"/>
          </p:nvPr>
        </p:nvSpPr>
        <p:spPr/>
        <p:txBody>
          <a:bodyPr>
            <a:normAutofit/>
          </a:bodyPr>
          <a:lstStyle/>
          <a:p>
            <a:r>
              <a:rPr lang="en-US" sz="2000" dirty="0"/>
              <a:t>Valve applications are found in the “nuclear island” which includes the reactor building, and in other locations in the “balance-of-plant” outside the reactor building.  </a:t>
            </a:r>
          </a:p>
          <a:p>
            <a:r>
              <a:rPr lang="en-US" sz="2000" dirty="0"/>
              <a:t>In the US and other markets, valves within the nuclear island must conform to stringent design, performance, and safety criteria established by various bodies including the American Society of Mechanical Engineers (ASME) and others. </a:t>
            </a:r>
          </a:p>
          <a:p>
            <a:r>
              <a:rPr lang="en-US" sz="2000" dirty="0"/>
              <a:t>  Other national and international regulatory bodies exist, and may be operative for reactors built and installed outside the United States. </a:t>
            </a:r>
          </a:p>
        </p:txBody>
      </p:sp>
    </p:spTree>
    <p:extLst>
      <p:ext uri="{BB962C8B-B14F-4D97-AF65-F5344CB8AC3E}">
        <p14:creationId xmlns:p14="http://schemas.microsoft.com/office/powerpoint/2010/main" xmlns="" val="15417613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Valves in the Nuclear Island</a:t>
            </a:r>
            <a:endParaRPr lang="en-US" dirty="0"/>
          </a:p>
        </p:txBody>
      </p:sp>
      <p:sp>
        <p:nvSpPr>
          <p:cNvPr id="3" name="Content Placeholder 2"/>
          <p:cNvSpPr>
            <a:spLocks noGrp="1"/>
          </p:cNvSpPr>
          <p:nvPr>
            <p:ph idx="1"/>
          </p:nvPr>
        </p:nvSpPr>
        <p:spPr/>
        <p:txBody>
          <a:bodyPr>
            <a:normAutofit/>
          </a:bodyPr>
          <a:lstStyle/>
          <a:p>
            <a:r>
              <a:rPr lang="en-US" sz="2000" dirty="0"/>
              <a:t>Major valve systems within the nuclear island, and specifically related to the reactor coolant system include</a:t>
            </a:r>
            <a:r>
              <a:rPr lang="en-US" sz="2000" dirty="0" smtClean="0"/>
              <a:t>:</a:t>
            </a:r>
          </a:p>
          <a:p>
            <a:pPr lvl="1"/>
            <a:r>
              <a:rPr lang="en-US" sz="1600" dirty="0"/>
              <a:t>	Pressurizer safety valves</a:t>
            </a:r>
          </a:p>
          <a:p>
            <a:pPr lvl="1"/>
            <a:r>
              <a:rPr lang="en-US" sz="1600" dirty="0" smtClean="0"/>
              <a:t>Automatic </a:t>
            </a:r>
            <a:r>
              <a:rPr lang="en-US" sz="1600" dirty="0"/>
              <a:t>depressurization valves</a:t>
            </a:r>
          </a:p>
          <a:p>
            <a:pPr lvl="1"/>
            <a:r>
              <a:rPr lang="en-US" sz="1600" dirty="0" smtClean="0"/>
              <a:t>Pressurizer </a:t>
            </a:r>
            <a:r>
              <a:rPr lang="en-US" sz="1600" dirty="0"/>
              <a:t>spray valves</a:t>
            </a:r>
          </a:p>
          <a:p>
            <a:pPr lvl="1"/>
            <a:r>
              <a:rPr lang="en-US" sz="1600" dirty="0" smtClean="0"/>
              <a:t>Backup </a:t>
            </a:r>
            <a:r>
              <a:rPr lang="en-US" sz="1600" dirty="0"/>
              <a:t>cooling water valves </a:t>
            </a:r>
          </a:p>
          <a:p>
            <a:r>
              <a:rPr lang="en-US" sz="2000" dirty="0"/>
              <a:t>These valve systems are often supplied in pre-fabricated skidded systems to support standardization, reduce installation time and simplify piping.  Their main function is to ensure adequate cooling for the reactor under all conditions.  </a:t>
            </a:r>
            <a:endParaRPr lang="en-US" sz="2000" dirty="0" smtClean="0"/>
          </a:p>
          <a:p>
            <a:r>
              <a:rPr lang="en-US" sz="2000" dirty="0" smtClean="0"/>
              <a:t>Each </a:t>
            </a:r>
            <a:r>
              <a:rPr lang="en-US" sz="2000" dirty="0"/>
              <a:t>valve is critical to plant operation and safety.</a:t>
            </a:r>
          </a:p>
        </p:txBody>
      </p:sp>
    </p:spTree>
    <p:extLst>
      <p:ext uri="{BB962C8B-B14F-4D97-AF65-F5344CB8AC3E}">
        <p14:creationId xmlns:p14="http://schemas.microsoft.com/office/powerpoint/2010/main" xmlns="" val="13952380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Balance-of-Plant Valves</a:t>
            </a:r>
            <a:endParaRPr lang="en-US" dirty="0"/>
          </a:p>
        </p:txBody>
      </p:sp>
      <p:sp>
        <p:nvSpPr>
          <p:cNvPr id="3" name="Content Placeholder 2"/>
          <p:cNvSpPr>
            <a:spLocks noGrp="1"/>
          </p:cNvSpPr>
          <p:nvPr>
            <p:ph idx="1"/>
          </p:nvPr>
        </p:nvSpPr>
        <p:spPr/>
        <p:txBody>
          <a:bodyPr>
            <a:normAutofit/>
          </a:bodyPr>
          <a:lstStyle/>
          <a:p>
            <a:r>
              <a:rPr lang="en-US" sz="2000" dirty="0" smtClean="0"/>
              <a:t>Balance of plant valves are located outside the nuclear reactor containment building and provide basic functions of safety, pressure relief, control, and isolation for equipment in the water/steam systems. Major valve systems include:</a:t>
            </a:r>
          </a:p>
          <a:p>
            <a:pPr lvl="1"/>
            <a:r>
              <a:rPr lang="en-US" sz="1600" dirty="0" smtClean="0"/>
              <a:t>Main steam safety valves(MSSV)</a:t>
            </a:r>
          </a:p>
          <a:p>
            <a:pPr lvl="1"/>
            <a:r>
              <a:rPr lang="en-US" sz="1600" dirty="0" smtClean="0"/>
              <a:t>Main steam isolation valves (MSIV)</a:t>
            </a:r>
          </a:p>
          <a:p>
            <a:pPr lvl="1"/>
            <a:r>
              <a:rPr lang="en-US" sz="1600" dirty="0" smtClean="0"/>
              <a:t>Main steam relief valves</a:t>
            </a:r>
          </a:p>
          <a:p>
            <a:pPr lvl="1"/>
            <a:r>
              <a:rPr lang="en-US" sz="1600" dirty="0" smtClean="0"/>
              <a:t>Turbine bypass valves</a:t>
            </a:r>
          </a:p>
          <a:p>
            <a:pPr lvl="1"/>
            <a:r>
              <a:rPr lang="en-US" sz="1600" dirty="0" err="1" smtClean="0"/>
              <a:t>Feedwater</a:t>
            </a:r>
            <a:r>
              <a:rPr lang="en-US" sz="1600" dirty="0" smtClean="0"/>
              <a:t> pump control and recirculation valves</a:t>
            </a:r>
          </a:p>
          <a:p>
            <a:pPr lvl="1"/>
            <a:r>
              <a:rPr lang="en-US" sz="1600" dirty="0" smtClean="0"/>
              <a:t>Heater drain valves</a:t>
            </a:r>
          </a:p>
          <a:p>
            <a:pPr lvl="1"/>
            <a:r>
              <a:rPr lang="en-US" sz="1600" dirty="0" smtClean="0"/>
              <a:t>Condensate recirculation valves</a:t>
            </a:r>
          </a:p>
          <a:p>
            <a:pPr lvl="1"/>
            <a:r>
              <a:rPr lang="en-US" sz="1600" dirty="0" smtClean="0"/>
              <a:t>De-aerator level control valves (DALC), and</a:t>
            </a:r>
          </a:p>
          <a:p>
            <a:pPr lvl="1"/>
            <a:r>
              <a:rPr lang="en-US" sz="1600" dirty="0" smtClean="0"/>
              <a:t>General pump and tank isolation valves, among others</a:t>
            </a:r>
            <a:endParaRPr lang="en-US" sz="16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US" b="1" dirty="0" smtClean="0"/>
              <a:t>Power </a:t>
            </a:r>
            <a:br>
              <a:rPr lang="en-US" b="1" dirty="0" smtClean="0"/>
            </a:br>
            <a:r>
              <a:rPr lang="en-US" sz="1600" b="1" dirty="0" smtClean="0"/>
              <a:t> (nuclear)</a:t>
            </a:r>
          </a:p>
        </p:txBody>
      </p:sp>
      <p:sp>
        <p:nvSpPr>
          <p:cNvPr id="6" name="Content Placeholder 5"/>
          <p:cNvSpPr>
            <a:spLocks noGrp="1"/>
          </p:cNvSpPr>
          <p:nvPr>
            <p:ph idx="1"/>
          </p:nvPr>
        </p:nvSpPr>
        <p:spPr>
          <a:xfrm>
            <a:off x="533400" y="1524000"/>
            <a:ext cx="8229600" cy="2895600"/>
          </a:xfrm>
        </p:spPr>
        <p:txBody>
          <a:bodyPr/>
          <a:lstStyle/>
          <a:p>
            <a:pPr algn="just"/>
            <a:r>
              <a:rPr lang="en-US" sz="1800" dirty="0" smtClean="0"/>
              <a:t>New nuclear construction is on hold or prohibited in major markets following the Fukushima accident in Japan.  Japan and major countries within Europe have a moratorium on new nuclear builds, and in some cases are planning for early retirement of existing nuclear plants. The Fukushima accident is a driver for alternative electric utility fuel sources including natural gas, wind, and solar.  The number of new nuclear plants coming on line in the next several years will likely be in the range of 7 to 10 at most, mainly in China, India, Russia, and Poland.  There were just (2) new nuclear startups in 2012. </a:t>
            </a:r>
          </a:p>
          <a:p>
            <a:pPr algn="just"/>
            <a:r>
              <a:rPr lang="en-US" sz="1800" dirty="0" smtClean="0"/>
              <a:t>The Total Investment Value (TIV) for a new nuclear power plant is in the range of $6-billion per plant. </a:t>
            </a:r>
            <a:endParaRPr lang="en-US" sz="1800" dirty="0"/>
          </a:p>
        </p:txBody>
      </p:sp>
      <p:sp>
        <p:nvSpPr>
          <p:cNvPr id="5" name="Slide Number Placeholder 4"/>
          <p:cNvSpPr>
            <a:spLocks noGrp="1"/>
          </p:cNvSpPr>
          <p:nvPr>
            <p:ph type="sldNum" sz="quarter" idx="12"/>
          </p:nvPr>
        </p:nvSpPr>
        <p:spPr/>
        <p:txBody>
          <a:bodyPr/>
          <a:lstStyle/>
          <a:p>
            <a:pPr>
              <a:defRPr/>
            </a:pPr>
            <a:fld id="{8965780D-CF9A-4A14-89D2-C218BF955677}" type="slidenum">
              <a:rPr lang="en-US" smtClean="0"/>
              <a:pPr>
                <a:defRPr/>
              </a:pPr>
              <a:t>15</a:t>
            </a:fld>
            <a:endParaRPr lang="en-US" dirty="0"/>
          </a:p>
        </p:txBody>
      </p:sp>
      <p:graphicFrame>
        <p:nvGraphicFramePr>
          <p:cNvPr id="7" name="Table 6"/>
          <p:cNvGraphicFramePr>
            <a:graphicFrameLocks noGrp="1"/>
          </p:cNvGraphicFramePr>
          <p:nvPr/>
        </p:nvGraphicFramePr>
        <p:xfrm>
          <a:off x="762000" y="4648200"/>
          <a:ext cx="7848598" cy="1447539"/>
        </p:xfrm>
        <a:graphic>
          <a:graphicData uri="http://schemas.openxmlformats.org/drawingml/2006/table">
            <a:tbl>
              <a:tblPr/>
              <a:tblGrid>
                <a:gridCol w="1048626"/>
                <a:gridCol w="533512"/>
                <a:gridCol w="450726"/>
                <a:gridCol w="533512"/>
                <a:gridCol w="570305"/>
                <a:gridCol w="441527"/>
                <a:gridCol w="450726"/>
                <a:gridCol w="432328"/>
                <a:gridCol w="434628"/>
                <a:gridCol w="379437"/>
                <a:gridCol w="434628"/>
                <a:gridCol w="379437"/>
                <a:gridCol w="358740"/>
                <a:gridCol w="351841"/>
                <a:gridCol w="351841"/>
                <a:gridCol w="358740"/>
                <a:gridCol w="338044"/>
              </a:tblGrid>
              <a:tr h="685802">
                <a:tc rowSpan="4">
                  <a:txBody>
                    <a:bodyPr/>
                    <a:lstStyle/>
                    <a:p>
                      <a:pPr algn="l" fontAlgn="t"/>
                      <a:r>
                        <a:rPr lang="en-US" sz="800" b="1" i="0" u="none" strike="noStrike" dirty="0">
                          <a:solidFill>
                            <a:srgbClr val="000000"/>
                          </a:solidFill>
                          <a:latin typeface="Calibri"/>
                        </a:rPr>
                        <a:t>Plant 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4">
                  <a:txBody>
                    <a:bodyPr/>
                    <a:lstStyle/>
                    <a:p>
                      <a:pPr algn="l" fontAlgn="t"/>
                      <a:r>
                        <a:rPr lang="en-US" sz="800" b="1" i="0" u="none" strike="noStrike" dirty="0">
                          <a:solidFill>
                            <a:srgbClr val="000000"/>
                          </a:solidFill>
                          <a:latin typeface="Calibri"/>
                        </a:rPr>
                        <a:t>Output Capacity per Plant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dirty="0">
                          <a:solidFill>
                            <a:srgbClr val="000000"/>
                          </a:solidFill>
                          <a:latin typeface="Calibri"/>
                        </a:rPr>
                        <a:t>Output Capacity, Unit of Measure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rowSpan="4">
                  <a:txBody>
                    <a:bodyPr/>
                    <a:lstStyle/>
                    <a:p>
                      <a:pPr algn="l" fontAlgn="t"/>
                      <a:r>
                        <a:rPr lang="en-US" sz="800" b="1" i="0" u="none" strike="noStrike" dirty="0">
                          <a:solidFill>
                            <a:srgbClr val="000000"/>
                          </a:solidFill>
                          <a:latin typeface="Calibri"/>
                        </a:rPr>
                        <a:t>Investment Cost per Unit of Measure,                     Mil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4">
                  <a:txBody>
                    <a:bodyPr/>
                    <a:lstStyle/>
                    <a:p>
                      <a:pPr algn="l" fontAlgn="t"/>
                      <a:r>
                        <a:rPr lang="en-US" sz="800" b="1" i="0" u="none" strike="noStrike" dirty="0">
                          <a:solidFill>
                            <a:srgbClr val="000000"/>
                          </a:solidFill>
                          <a:latin typeface="Calibri"/>
                        </a:rPr>
                        <a:t>Total Plant Investment Value (TIV),       Mil $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4">
                  <a:txBody>
                    <a:bodyPr/>
                    <a:lstStyle/>
                    <a:p>
                      <a:pPr algn="l" fontAlgn="t"/>
                      <a:r>
                        <a:rPr lang="en-US" sz="800" b="1" i="0" u="none" strike="noStrike" dirty="0">
                          <a:solidFill>
                            <a:srgbClr val="000000"/>
                          </a:solidFill>
                          <a:latin typeface="Calibri"/>
                        </a:rPr>
                        <a:t>Total Valve Spend per Plant,  % of  TIV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4">
                  <a:txBody>
                    <a:bodyPr/>
                    <a:lstStyle/>
                    <a:p>
                      <a:pPr algn="l" fontAlgn="t"/>
                      <a:r>
                        <a:rPr lang="en-US" sz="800" b="1" i="0" u="none" strike="noStrike" dirty="0">
                          <a:solidFill>
                            <a:srgbClr val="000000"/>
                          </a:solidFill>
                          <a:latin typeface="Calibri"/>
                        </a:rPr>
                        <a:t>Total Valve Spend Per Plant,              Mil $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gridSpan="2">
                  <a:txBody>
                    <a:bodyPr/>
                    <a:lstStyle/>
                    <a:p>
                      <a:pPr algn="ctr" fontAlgn="t"/>
                      <a:r>
                        <a:rPr lang="en-US" sz="800" b="1" i="0" u="none" strike="noStrike" dirty="0">
                          <a:solidFill>
                            <a:srgbClr val="000000"/>
                          </a:solidFill>
                          <a:latin typeface="Calibri"/>
                        </a:rPr>
                        <a:t>Valve Function                                (% of Valves Per Function)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hMerge="1">
                  <a:txBody>
                    <a:bodyPr/>
                    <a:lstStyle/>
                    <a:p>
                      <a:endParaRPr lang="en-US"/>
                    </a:p>
                  </a:txBody>
                  <a:tcPr/>
                </a:tc>
                <a:tc gridSpan="8">
                  <a:txBody>
                    <a:bodyPr/>
                    <a:lstStyle/>
                    <a:p>
                      <a:pPr algn="ctr" fontAlgn="t"/>
                      <a:r>
                        <a:rPr lang="en-US" sz="800" b="1" i="0" u="none" strike="noStrike" dirty="0">
                          <a:solidFill>
                            <a:srgbClr val="000000"/>
                          </a:solidFill>
                          <a:latin typeface="Calibri"/>
                        </a:rPr>
                        <a:t>Valve Spend Per Valve Type, % of Plant TIV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35049">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3">
                  <a:txBody>
                    <a:bodyPr/>
                    <a:lstStyle/>
                    <a:p>
                      <a:pPr algn="l" fontAlgn="t"/>
                      <a:r>
                        <a:rPr lang="en-US" sz="800" b="1" i="0" u="none" strike="noStrike">
                          <a:solidFill>
                            <a:srgbClr val="000000"/>
                          </a:solidFill>
                          <a:latin typeface="Calibri"/>
                        </a:rPr>
                        <a:t>Control</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3">
                  <a:txBody>
                    <a:bodyPr/>
                    <a:lstStyle/>
                    <a:p>
                      <a:pPr algn="l" fontAlgn="t"/>
                      <a:r>
                        <a:rPr lang="en-US" sz="800" b="1" i="0" u="none" strike="noStrike">
                          <a:solidFill>
                            <a:srgbClr val="000000"/>
                          </a:solidFill>
                          <a:latin typeface="Calibri"/>
                        </a:rPr>
                        <a:t>On/Off, Isolation, Bypass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gridSpan="3">
                  <a:txBody>
                    <a:bodyPr/>
                    <a:lstStyle/>
                    <a:p>
                      <a:pPr algn="ctr" fontAlgn="t"/>
                      <a:r>
                        <a:rPr lang="en-US" sz="800" b="1" i="0" u="none" strike="noStrike" dirty="0">
                          <a:solidFill>
                            <a:srgbClr val="000000"/>
                          </a:solidFill>
                          <a:latin typeface="Calibri"/>
                        </a:rPr>
                        <a:t>1/4 Turn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hMerge="1">
                  <a:txBody>
                    <a:bodyPr/>
                    <a:lstStyle/>
                    <a:p>
                      <a:endParaRPr lang="en-US"/>
                    </a:p>
                  </a:txBody>
                  <a:tcPr/>
                </a:tc>
                <a:tc hMerge="1">
                  <a:txBody>
                    <a:bodyPr/>
                    <a:lstStyle/>
                    <a:p>
                      <a:endParaRPr lang="en-US"/>
                    </a:p>
                  </a:txBody>
                  <a:tcPr/>
                </a:tc>
                <a:tc gridSpan="3">
                  <a:txBody>
                    <a:bodyPr/>
                    <a:lstStyle/>
                    <a:p>
                      <a:pPr algn="ctr" fontAlgn="t"/>
                      <a:r>
                        <a:rPr lang="en-US" sz="800" b="1" i="0" u="none" strike="noStrike" dirty="0">
                          <a:solidFill>
                            <a:srgbClr val="000000"/>
                          </a:solidFill>
                          <a:latin typeface="Calibri"/>
                        </a:rPr>
                        <a:t>Multi-Turn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hMerge="1">
                  <a:txBody>
                    <a:bodyPr/>
                    <a:lstStyle/>
                    <a:p>
                      <a:endParaRPr lang="en-US"/>
                    </a:p>
                  </a:txBody>
                  <a:tcPr/>
                </a:tc>
                <a:tc hMerge="1">
                  <a:txBody>
                    <a:bodyPr/>
                    <a:lstStyle/>
                    <a:p>
                      <a:endParaRPr lang="en-US"/>
                    </a:p>
                  </a:txBody>
                  <a:tcPr/>
                </a:tc>
                <a:tc rowSpan="3">
                  <a:txBody>
                    <a:bodyPr/>
                    <a:lstStyle/>
                    <a:p>
                      <a:pPr algn="l" fontAlgn="t"/>
                      <a:r>
                        <a:rPr lang="en-US" sz="800" b="1" i="0" u="none" strike="noStrike" dirty="0">
                          <a:solidFill>
                            <a:srgbClr val="000000"/>
                          </a:solidFill>
                          <a:latin typeface="Calibri"/>
                        </a:rPr>
                        <a:t>Press Relief</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3">
                  <a:txBody>
                    <a:bodyPr/>
                    <a:lstStyle/>
                    <a:p>
                      <a:pPr algn="l" fontAlgn="t"/>
                      <a:r>
                        <a:rPr lang="en-US" sz="800" b="1" i="0" u="none" strike="noStrike" dirty="0">
                          <a:solidFill>
                            <a:srgbClr val="000000"/>
                          </a:solidFill>
                          <a:latin typeface="Calibri"/>
                        </a:rPr>
                        <a:t>Check</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202384">
                <a:tc vMerge="1">
                  <a:txBody>
                    <a:bodyPr/>
                    <a:lstStyle/>
                    <a:p>
                      <a:endParaRPr lang="en-US"/>
                    </a:p>
                  </a:txBody>
                  <a:tcPr/>
                </a:tc>
                <a:tc vMerge="1">
                  <a:txBody>
                    <a:bodyPr/>
                    <a:lstStyle/>
                    <a:p>
                      <a:endParaRPr lang="en-US"/>
                    </a:p>
                  </a:txBody>
                  <a:tcPr/>
                </a:tc>
                <a:tc>
                  <a:txBody>
                    <a:bodyPr/>
                    <a:lstStyle/>
                    <a:p>
                      <a:pPr algn="l" fontAlgn="t"/>
                      <a:r>
                        <a:rPr lang="en-US" sz="8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a:solidFill>
                            <a:srgbClr val="000000"/>
                          </a:solidFill>
                          <a:latin typeface="Calibri"/>
                        </a:rPr>
                        <a:t>Ball</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a:solidFill>
                            <a:srgbClr val="000000"/>
                          </a:solidFill>
                          <a:latin typeface="Calibri"/>
                        </a:rPr>
                        <a:t>Butterfly</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a:solidFill>
                            <a:srgbClr val="000000"/>
                          </a:solidFill>
                          <a:latin typeface="Calibri"/>
                        </a:rPr>
                        <a:t>Plug</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a:solidFill>
                            <a:srgbClr val="000000"/>
                          </a:solidFill>
                          <a:latin typeface="Calibri"/>
                        </a:rPr>
                        <a:t>Gate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dirty="0">
                          <a:solidFill>
                            <a:srgbClr val="000000"/>
                          </a:solidFill>
                          <a:latin typeface="Calibri"/>
                        </a:rPr>
                        <a:t>Globe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dirty="0">
                          <a:solidFill>
                            <a:srgbClr val="000000"/>
                          </a:solidFill>
                          <a:latin typeface="Calibri"/>
                        </a:rPr>
                        <a:t>Choke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dirty="0">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dirty="0">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0">
                <a:tc vMerge="1">
                  <a:txBody>
                    <a:bodyPr/>
                    <a:lstStyle/>
                    <a:p>
                      <a:endParaRPr lang="en-US"/>
                    </a:p>
                  </a:txBody>
                  <a:tcPr/>
                </a:tc>
                <a:tc vMerge="1">
                  <a:txBody>
                    <a:bodyPr/>
                    <a:lstStyle/>
                    <a:p>
                      <a:endParaRPr lang="en-US"/>
                    </a:p>
                  </a:txBody>
                  <a:tcPr/>
                </a:tc>
                <a:tc>
                  <a:txBody>
                    <a:bodyPr/>
                    <a:lstStyle/>
                    <a:p>
                      <a:pPr algn="l" fontAlgn="t"/>
                      <a:r>
                        <a:rPr lang="en-US" sz="800" b="0" i="0" u="none" strike="noStrike" dirty="0">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dirty="0">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en-US"/>
                    </a:p>
                  </a:txBody>
                  <a:tcPr/>
                </a:tc>
                <a:tc vMerge="1">
                  <a:txBody>
                    <a:bodyPr/>
                    <a:lstStyle/>
                    <a:p>
                      <a:endParaRPr lang="en-US"/>
                    </a:p>
                  </a:txBody>
                  <a:tcPr/>
                </a:tc>
              </a:tr>
              <a:tr h="202384">
                <a:tc>
                  <a:txBody>
                    <a:bodyPr/>
                    <a:lstStyle/>
                    <a:p>
                      <a:pPr algn="l" fontAlgn="ctr"/>
                      <a:r>
                        <a:rPr lang="en-US" sz="800" b="0" i="0" u="none" strike="noStrike" dirty="0">
                          <a:solidFill>
                            <a:srgbClr val="000000"/>
                          </a:solidFill>
                          <a:latin typeface="Calibri"/>
                        </a:rPr>
                        <a:t>Power - nuclear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l" fontAlgn="ctr"/>
                      <a:r>
                        <a:rPr lang="en-US" sz="800" b="0" i="0" u="none" strike="noStrike">
                          <a:solidFill>
                            <a:srgbClr val="000000"/>
                          </a:solidFill>
                          <a:latin typeface="Calibri"/>
                        </a:rPr>
                        <a:t>1,125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Calibri"/>
                        </a:rPr>
                        <a:t>MW</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Calibri"/>
                        </a:rPr>
                        <a:t>$5.335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69A"/>
                    </a:solidFill>
                  </a:tcPr>
                </a:tc>
                <a:tc>
                  <a:txBody>
                    <a:bodyPr/>
                    <a:lstStyle/>
                    <a:p>
                      <a:pPr algn="l" fontAlgn="ctr"/>
                      <a:r>
                        <a:rPr lang="en-US" sz="800" b="0" i="0" u="none" strike="noStrike">
                          <a:solidFill>
                            <a:srgbClr val="000000"/>
                          </a:solidFill>
                          <a:latin typeface="Calibri"/>
                        </a:rPr>
                        <a:t>$6,002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Calibri"/>
                        </a:rPr>
                        <a:t>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69A"/>
                    </a:solidFill>
                  </a:tcPr>
                </a:tc>
                <a:tc>
                  <a:txBody>
                    <a:bodyPr/>
                    <a:lstStyle/>
                    <a:p>
                      <a:pPr algn="l" fontAlgn="ctr"/>
                      <a:r>
                        <a:rPr lang="en-US" sz="800" b="0" i="0" u="none" strike="noStrike">
                          <a:solidFill>
                            <a:srgbClr val="000000"/>
                          </a:solidFill>
                          <a:latin typeface="Calibri"/>
                        </a:rPr>
                        <a:t>$72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Calibri"/>
                        </a:rPr>
                        <a:t>20.0%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Calibri"/>
                        </a:rPr>
                        <a:t>80.0%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Calibri"/>
                        </a:rPr>
                        <a:t>0.480%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a:solidFill>
                            <a:srgbClr val="000000"/>
                          </a:solidFill>
                          <a:latin typeface="Calibri"/>
                        </a:rPr>
                        <a:t>0.120%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a:solidFill>
                            <a:srgbClr val="000000"/>
                          </a:solidFill>
                          <a:latin typeface="Calibri"/>
                        </a:rPr>
                        <a:t>0.012%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a:solidFill>
                            <a:srgbClr val="000000"/>
                          </a:solidFill>
                          <a:latin typeface="Calibri"/>
                        </a:rPr>
                        <a:t>0.240%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a:solidFill>
                            <a:srgbClr val="000000"/>
                          </a:solidFill>
                          <a:latin typeface="Calibri"/>
                        </a:rPr>
                        <a:t>0.300%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a:solidFill>
                            <a:srgbClr val="000000"/>
                          </a:solidFill>
                          <a:latin typeface="Calibri"/>
                        </a:rPr>
                        <a:t>0.001%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a:solidFill>
                            <a:srgbClr val="000000"/>
                          </a:solidFill>
                          <a:latin typeface="Calibri"/>
                        </a:rPr>
                        <a:t>0.024%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dirty="0">
                          <a:solidFill>
                            <a:srgbClr val="000000"/>
                          </a:solidFill>
                          <a:latin typeface="Calibri"/>
                        </a:rPr>
                        <a:t>0.023%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US" b="1" dirty="0" smtClean="0"/>
              <a:t>Power </a:t>
            </a:r>
            <a:br>
              <a:rPr lang="en-US" b="1" dirty="0" smtClean="0"/>
            </a:br>
            <a:r>
              <a:rPr lang="en-US" sz="1600" b="1" dirty="0" smtClean="0"/>
              <a:t> (combined cycle gas turbine, CCGT)</a:t>
            </a:r>
          </a:p>
        </p:txBody>
      </p:sp>
      <p:sp>
        <p:nvSpPr>
          <p:cNvPr id="6" name="Content Placeholder 5"/>
          <p:cNvSpPr>
            <a:spLocks noGrp="1"/>
          </p:cNvSpPr>
          <p:nvPr>
            <p:ph idx="1"/>
          </p:nvPr>
        </p:nvSpPr>
        <p:spPr>
          <a:xfrm>
            <a:off x="381000" y="1447800"/>
            <a:ext cx="8229600" cy="2895600"/>
          </a:xfrm>
        </p:spPr>
        <p:txBody>
          <a:bodyPr/>
          <a:lstStyle/>
          <a:p>
            <a:pPr algn="just"/>
            <a:r>
              <a:rPr lang="en-US" sz="1800" dirty="0" smtClean="0"/>
              <a:t>Natural gas combined cycle power generation is growing.  Major drivers include  efficiencies beyond 60% for the latest generation plants, record low prices and record high availability for natural gas fuel, and short construction cycles.  The rapid ramp up/ramp down capabilities for gas turbines also make this power source an ideal backup for intermittent renewable energy systems based on wind or solar power.  Sizes are  available to meet  peak and base-load requirements.</a:t>
            </a:r>
          </a:p>
          <a:p>
            <a:pPr algn="just"/>
            <a:r>
              <a:rPr lang="en-US" sz="1800" dirty="0" smtClean="0"/>
              <a:t>The Total Investment Value (TIV) for  CCGT systems is in the range of $750-million for a 600 MW plant, but will vary substantially based on plant MW rating which can cover a wide range depending on the number of gas turbines and heat recovery steam generators (HRSGs).  </a:t>
            </a:r>
            <a:endParaRPr lang="en-US" sz="1800" dirty="0"/>
          </a:p>
        </p:txBody>
      </p:sp>
      <p:sp>
        <p:nvSpPr>
          <p:cNvPr id="5" name="Slide Number Placeholder 4"/>
          <p:cNvSpPr>
            <a:spLocks noGrp="1"/>
          </p:cNvSpPr>
          <p:nvPr>
            <p:ph type="sldNum" sz="quarter" idx="12"/>
          </p:nvPr>
        </p:nvSpPr>
        <p:spPr/>
        <p:txBody>
          <a:bodyPr/>
          <a:lstStyle/>
          <a:p>
            <a:pPr>
              <a:defRPr/>
            </a:pPr>
            <a:fld id="{8965780D-CF9A-4A14-89D2-C218BF955677}" type="slidenum">
              <a:rPr lang="en-US" smtClean="0"/>
              <a:pPr>
                <a:defRPr/>
              </a:pPr>
              <a:t>16</a:t>
            </a:fld>
            <a:endParaRPr lang="en-US" dirty="0"/>
          </a:p>
        </p:txBody>
      </p:sp>
      <p:graphicFrame>
        <p:nvGraphicFramePr>
          <p:cNvPr id="7" name="Table 6"/>
          <p:cNvGraphicFramePr>
            <a:graphicFrameLocks noGrp="1"/>
          </p:cNvGraphicFramePr>
          <p:nvPr/>
        </p:nvGraphicFramePr>
        <p:xfrm>
          <a:off x="685800" y="4648200"/>
          <a:ext cx="7848598" cy="1447539"/>
        </p:xfrm>
        <a:graphic>
          <a:graphicData uri="http://schemas.openxmlformats.org/drawingml/2006/table">
            <a:tbl>
              <a:tblPr/>
              <a:tblGrid>
                <a:gridCol w="1048626"/>
                <a:gridCol w="533512"/>
                <a:gridCol w="450726"/>
                <a:gridCol w="533512"/>
                <a:gridCol w="570305"/>
                <a:gridCol w="441527"/>
                <a:gridCol w="450726"/>
                <a:gridCol w="432328"/>
                <a:gridCol w="434628"/>
                <a:gridCol w="379437"/>
                <a:gridCol w="434628"/>
                <a:gridCol w="379437"/>
                <a:gridCol w="358740"/>
                <a:gridCol w="351841"/>
                <a:gridCol w="351841"/>
                <a:gridCol w="358740"/>
                <a:gridCol w="338044"/>
              </a:tblGrid>
              <a:tr h="685802">
                <a:tc rowSpan="4">
                  <a:txBody>
                    <a:bodyPr/>
                    <a:lstStyle/>
                    <a:p>
                      <a:pPr algn="l" fontAlgn="t"/>
                      <a:r>
                        <a:rPr lang="en-US" sz="800" b="1" i="0" u="none" strike="noStrike" dirty="0">
                          <a:solidFill>
                            <a:srgbClr val="000000"/>
                          </a:solidFill>
                          <a:latin typeface="Calibri"/>
                        </a:rPr>
                        <a:t>Plant 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4">
                  <a:txBody>
                    <a:bodyPr/>
                    <a:lstStyle/>
                    <a:p>
                      <a:pPr algn="l" fontAlgn="t"/>
                      <a:r>
                        <a:rPr lang="en-US" sz="800" b="1" i="0" u="none" strike="noStrike" dirty="0">
                          <a:solidFill>
                            <a:srgbClr val="000000"/>
                          </a:solidFill>
                          <a:latin typeface="Calibri"/>
                        </a:rPr>
                        <a:t>Output Capacity per Plant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dirty="0">
                          <a:solidFill>
                            <a:srgbClr val="000000"/>
                          </a:solidFill>
                          <a:latin typeface="Calibri"/>
                        </a:rPr>
                        <a:t>Output Capacity, Unit of Measure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rowSpan="4">
                  <a:txBody>
                    <a:bodyPr/>
                    <a:lstStyle/>
                    <a:p>
                      <a:pPr algn="l" fontAlgn="t"/>
                      <a:r>
                        <a:rPr lang="en-US" sz="800" b="1" i="0" u="none" strike="noStrike" dirty="0">
                          <a:solidFill>
                            <a:srgbClr val="000000"/>
                          </a:solidFill>
                          <a:latin typeface="Calibri"/>
                        </a:rPr>
                        <a:t>Investment Cost per Unit of Measure,                     Mil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4">
                  <a:txBody>
                    <a:bodyPr/>
                    <a:lstStyle/>
                    <a:p>
                      <a:pPr algn="l" fontAlgn="t"/>
                      <a:r>
                        <a:rPr lang="en-US" sz="800" b="1" i="0" u="none" strike="noStrike" dirty="0">
                          <a:solidFill>
                            <a:srgbClr val="000000"/>
                          </a:solidFill>
                          <a:latin typeface="Calibri"/>
                        </a:rPr>
                        <a:t>Total Plant Investment Value (TIV),       Mil $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4">
                  <a:txBody>
                    <a:bodyPr/>
                    <a:lstStyle/>
                    <a:p>
                      <a:pPr algn="l" fontAlgn="t"/>
                      <a:r>
                        <a:rPr lang="en-US" sz="800" b="1" i="0" u="none" strike="noStrike" dirty="0">
                          <a:solidFill>
                            <a:srgbClr val="000000"/>
                          </a:solidFill>
                          <a:latin typeface="Calibri"/>
                        </a:rPr>
                        <a:t>Total Valve Spend per Plant,  % of  TIV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4">
                  <a:txBody>
                    <a:bodyPr/>
                    <a:lstStyle/>
                    <a:p>
                      <a:pPr algn="l" fontAlgn="t"/>
                      <a:r>
                        <a:rPr lang="en-US" sz="800" b="1" i="0" u="none" strike="noStrike" dirty="0">
                          <a:solidFill>
                            <a:srgbClr val="000000"/>
                          </a:solidFill>
                          <a:latin typeface="Calibri"/>
                        </a:rPr>
                        <a:t>Total Valve Spend Per Plant,              Mil $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gridSpan="2">
                  <a:txBody>
                    <a:bodyPr/>
                    <a:lstStyle/>
                    <a:p>
                      <a:pPr algn="ctr" fontAlgn="t"/>
                      <a:r>
                        <a:rPr lang="en-US" sz="800" b="1" i="0" u="none" strike="noStrike" dirty="0">
                          <a:solidFill>
                            <a:srgbClr val="000000"/>
                          </a:solidFill>
                          <a:latin typeface="Calibri"/>
                        </a:rPr>
                        <a:t>Valve Function                                (% of Valves Per Function)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hMerge="1">
                  <a:txBody>
                    <a:bodyPr/>
                    <a:lstStyle/>
                    <a:p>
                      <a:endParaRPr lang="en-US"/>
                    </a:p>
                  </a:txBody>
                  <a:tcPr/>
                </a:tc>
                <a:tc gridSpan="8">
                  <a:txBody>
                    <a:bodyPr/>
                    <a:lstStyle/>
                    <a:p>
                      <a:pPr algn="ctr" fontAlgn="t"/>
                      <a:r>
                        <a:rPr lang="en-US" sz="800" b="1" i="0" u="none" strike="noStrike" dirty="0">
                          <a:solidFill>
                            <a:srgbClr val="000000"/>
                          </a:solidFill>
                          <a:latin typeface="Calibri"/>
                        </a:rPr>
                        <a:t>Valve Spend Per Valve Type, % of Plant TIV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35049">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3">
                  <a:txBody>
                    <a:bodyPr/>
                    <a:lstStyle/>
                    <a:p>
                      <a:pPr algn="l" fontAlgn="t"/>
                      <a:r>
                        <a:rPr lang="en-US" sz="800" b="1" i="0" u="none" strike="noStrike">
                          <a:solidFill>
                            <a:srgbClr val="000000"/>
                          </a:solidFill>
                          <a:latin typeface="Calibri"/>
                        </a:rPr>
                        <a:t>Control</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3">
                  <a:txBody>
                    <a:bodyPr/>
                    <a:lstStyle/>
                    <a:p>
                      <a:pPr algn="l" fontAlgn="t"/>
                      <a:r>
                        <a:rPr lang="en-US" sz="800" b="1" i="0" u="none" strike="noStrike">
                          <a:solidFill>
                            <a:srgbClr val="000000"/>
                          </a:solidFill>
                          <a:latin typeface="Calibri"/>
                        </a:rPr>
                        <a:t>On/Off, Isolation, Bypass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gridSpan="3">
                  <a:txBody>
                    <a:bodyPr/>
                    <a:lstStyle/>
                    <a:p>
                      <a:pPr algn="ctr" fontAlgn="t"/>
                      <a:r>
                        <a:rPr lang="en-US" sz="800" b="1" i="0" u="none" strike="noStrike" dirty="0">
                          <a:solidFill>
                            <a:srgbClr val="000000"/>
                          </a:solidFill>
                          <a:latin typeface="Calibri"/>
                        </a:rPr>
                        <a:t>1/4 Turn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hMerge="1">
                  <a:txBody>
                    <a:bodyPr/>
                    <a:lstStyle/>
                    <a:p>
                      <a:endParaRPr lang="en-US"/>
                    </a:p>
                  </a:txBody>
                  <a:tcPr/>
                </a:tc>
                <a:tc hMerge="1">
                  <a:txBody>
                    <a:bodyPr/>
                    <a:lstStyle/>
                    <a:p>
                      <a:endParaRPr lang="en-US"/>
                    </a:p>
                  </a:txBody>
                  <a:tcPr/>
                </a:tc>
                <a:tc gridSpan="3">
                  <a:txBody>
                    <a:bodyPr/>
                    <a:lstStyle/>
                    <a:p>
                      <a:pPr algn="ctr" fontAlgn="t"/>
                      <a:r>
                        <a:rPr lang="en-US" sz="800" b="1" i="0" u="none" strike="noStrike" dirty="0">
                          <a:solidFill>
                            <a:srgbClr val="000000"/>
                          </a:solidFill>
                          <a:latin typeface="Calibri"/>
                        </a:rPr>
                        <a:t>Multi-Turn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hMerge="1">
                  <a:txBody>
                    <a:bodyPr/>
                    <a:lstStyle/>
                    <a:p>
                      <a:endParaRPr lang="en-US"/>
                    </a:p>
                  </a:txBody>
                  <a:tcPr/>
                </a:tc>
                <a:tc hMerge="1">
                  <a:txBody>
                    <a:bodyPr/>
                    <a:lstStyle/>
                    <a:p>
                      <a:endParaRPr lang="en-US"/>
                    </a:p>
                  </a:txBody>
                  <a:tcPr/>
                </a:tc>
                <a:tc rowSpan="3">
                  <a:txBody>
                    <a:bodyPr/>
                    <a:lstStyle/>
                    <a:p>
                      <a:pPr algn="l" fontAlgn="t"/>
                      <a:r>
                        <a:rPr lang="en-US" sz="800" b="1" i="0" u="none" strike="noStrike" dirty="0">
                          <a:solidFill>
                            <a:srgbClr val="000000"/>
                          </a:solidFill>
                          <a:latin typeface="Calibri"/>
                        </a:rPr>
                        <a:t>Press Relief</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3">
                  <a:txBody>
                    <a:bodyPr/>
                    <a:lstStyle/>
                    <a:p>
                      <a:pPr algn="l" fontAlgn="t"/>
                      <a:r>
                        <a:rPr lang="en-US" sz="800" b="1" i="0" u="none" strike="noStrike" dirty="0">
                          <a:solidFill>
                            <a:srgbClr val="000000"/>
                          </a:solidFill>
                          <a:latin typeface="Calibri"/>
                        </a:rPr>
                        <a:t>Check</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202384">
                <a:tc vMerge="1">
                  <a:txBody>
                    <a:bodyPr/>
                    <a:lstStyle/>
                    <a:p>
                      <a:endParaRPr lang="en-US"/>
                    </a:p>
                  </a:txBody>
                  <a:tcPr/>
                </a:tc>
                <a:tc vMerge="1">
                  <a:txBody>
                    <a:bodyPr/>
                    <a:lstStyle/>
                    <a:p>
                      <a:endParaRPr lang="en-US"/>
                    </a:p>
                  </a:txBody>
                  <a:tcPr/>
                </a:tc>
                <a:tc>
                  <a:txBody>
                    <a:bodyPr/>
                    <a:lstStyle/>
                    <a:p>
                      <a:pPr algn="l" fontAlgn="t"/>
                      <a:r>
                        <a:rPr lang="en-US" sz="8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a:solidFill>
                            <a:srgbClr val="000000"/>
                          </a:solidFill>
                          <a:latin typeface="Calibri"/>
                        </a:rPr>
                        <a:t>Ball</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a:solidFill>
                            <a:srgbClr val="000000"/>
                          </a:solidFill>
                          <a:latin typeface="Calibri"/>
                        </a:rPr>
                        <a:t>Butterfly</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a:solidFill>
                            <a:srgbClr val="000000"/>
                          </a:solidFill>
                          <a:latin typeface="Calibri"/>
                        </a:rPr>
                        <a:t>Plug</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a:solidFill>
                            <a:srgbClr val="000000"/>
                          </a:solidFill>
                          <a:latin typeface="Calibri"/>
                        </a:rPr>
                        <a:t>Gate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dirty="0">
                          <a:solidFill>
                            <a:srgbClr val="000000"/>
                          </a:solidFill>
                          <a:latin typeface="Calibri"/>
                        </a:rPr>
                        <a:t>Globe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dirty="0">
                          <a:solidFill>
                            <a:srgbClr val="000000"/>
                          </a:solidFill>
                          <a:latin typeface="Calibri"/>
                        </a:rPr>
                        <a:t>Choke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dirty="0">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dirty="0">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0">
                <a:tc vMerge="1">
                  <a:txBody>
                    <a:bodyPr/>
                    <a:lstStyle/>
                    <a:p>
                      <a:endParaRPr lang="en-US"/>
                    </a:p>
                  </a:txBody>
                  <a:tcPr/>
                </a:tc>
                <a:tc vMerge="1">
                  <a:txBody>
                    <a:bodyPr/>
                    <a:lstStyle/>
                    <a:p>
                      <a:endParaRPr lang="en-US"/>
                    </a:p>
                  </a:txBody>
                  <a:tcPr/>
                </a:tc>
                <a:tc>
                  <a:txBody>
                    <a:bodyPr/>
                    <a:lstStyle/>
                    <a:p>
                      <a:pPr algn="l" fontAlgn="t"/>
                      <a:r>
                        <a:rPr lang="en-US" sz="800" b="0" i="0" u="none" strike="noStrike" dirty="0">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dirty="0">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en-US"/>
                    </a:p>
                  </a:txBody>
                  <a:tcPr/>
                </a:tc>
                <a:tc vMerge="1">
                  <a:txBody>
                    <a:bodyPr/>
                    <a:lstStyle/>
                    <a:p>
                      <a:endParaRPr lang="en-US"/>
                    </a:p>
                  </a:txBody>
                  <a:tcPr/>
                </a:tc>
              </a:tr>
              <a:tr h="202384">
                <a:tc>
                  <a:txBody>
                    <a:bodyPr/>
                    <a:lstStyle/>
                    <a:p>
                      <a:pPr algn="l" fontAlgn="ctr"/>
                      <a:r>
                        <a:rPr lang="en-US" sz="800" b="0" i="0" u="none" strike="noStrike" dirty="0">
                          <a:solidFill>
                            <a:srgbClr val="000000"/>
                          </a:solidFill>
                          <a:latin typeface="Calibri"/>
                        </a:rPr>
                        <a:t>Power - CCGT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l" fontAlgn="ctr"/>
                      <a:r>
                        <a:rPr lang="en-US" sz="800" b="0" i="0" u="none" strike="noStrike">
                          <a:solidFill>
                            <a:srgbClr val="000000"/>
                          </a:solidFill>
                          <a:latin typeface="Calibri"/>
                        </a:rPr>
                        <a:t>615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Calibri"/>
                        </a:rPr>
                        <a:t>MW</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Calibri"/>
                        </a:rPr>
                        <a:t>$1.230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69A"/>
                    </a:solidFill>
                  </a:tcPr>
                </a:tc>
                <a:tc>
                  <a:txBody>
                    <a:bodyPr/>
                    <a:lstStyle/>
                    <a:p>
                      <a:pPr algn="l" fontAlgn="ctr"/>
                      <a:r>
                        <a:rPr lang="en-US" sz="800" b="0" i="0" u="none" strike="noStrike">
                          <a:solidFill>
                            <a:srgbClr val="000000"/>
                          </a:solidFill>
                          <a:latin typeface="Calibri"/>
                        </a:rPr>
                        <a:t>$756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Calibri"/>
                        </a:rPr>
                        <a:t>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69A"/>
                    </a:solidFill>
                  </a:tcPr>
                </a:tc>
                <a:tc>
                  <a:txBody>
                    <a:bodyPr/>
                    <a:lstStyle/>
                    <a:p>
                      <a:pPr algn="l" fontAlgn="ctr"/>
                      <a:r>
                        <a:rPr lang="en-US" sz="800" b="0" i="0" u="none" strike="noStrike">
                          <a:solidFill>
                            <a:srgbClr val="000000"/>
                          </a:solidFill>
                          <a:latin typeface="Calibri"/>
                        </a:rPr>
                        <a:t>$15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Calibri"/>
                        </a:rPr>
                        <a:t>20.0%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Calibri"/>
                        </a:rPr>
                        <a:t>80.0%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Calibri"/>
                        </a:rPr>
                        <a:t>0.800%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a:solidFill>
                            <a:srgbClr val="000000"/>
                          </a:solidFill>
                          <a:latin typeface="Calibri"/>
                        </a:rPr>
                        <a:t>0.300%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a:solidFill>
                            <a:srgbClr val="000000"/>
                          </a:solidFill>
                          <a:latin typeface="Calibri"/>
                        </a:rPr>
                        <a:t>0.020%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a:solidFill>
                            <a:srgbClr val="000000"/>
                          </a:solidFill>
                          <a:latin typeface="Calibri"/>
                        </a:rPr>
                        <a:t>0.400%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a:solidFill>
                            <a:srgbClr val="000000"/>
                          </a:solidFill>
                          <a:latin typeface="Calibri"/>
                        </a:rPr>
                        <a:t>0.400%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a:solidFill>
                            <a:srgbClr val="000000"/>
                          </a:solidFill>
                          <a:latin typeface="Calibri"/>
                        </a:rPr>
                        <a:t>0.002%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a:solidFill>
                            <a:srgbClr val="000000"/>
                          </a:solidFill>
                          <a:latin typeface="Calibri"/>
                        </a:rPr>
                        <a:t>0.040%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dirty="0">
                          <a:solidFill>
                            <a:srgbClr val="000000"/>
                          </a:solidFill>
                          <a:latin typeface="Calibri"/>
                        </a:rPr>
                        <a:t>0.038%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US" b="1" dirty="0" smtClean="0"/>
              <a:t>Power </a:t>
            </a:r>
            <a:br>
              <a:rPr lang="en-US" b="1" dirty="0" smtClean="0"/>
            </a:br>
            <a:r>
              <a:rPr lang="en-US" sz="1600" b="1" dirty="0" smtClean="0"/>
              <a:t> (simple cycle gas turbine)</a:t>
            </a:r>
          </a:p>
        </p:txBody>
      </p:sp>
      <p:sp>
        <p:nvSpPr>
          <p:cNvPr id="6" name="Content Placeholder 5"/>
          <p:cNvSpPr>
            <a:spLocks noGrp="1"/>
          </p:cNvSpPr>
          <p:nvPr>
            <p:ph idx="1"/>
          </p:nvPr>
        </p:nvSpPr>
        <p:spPr>
          <a:xfrm>
            <a:off x="457200" y="1905000"/>
            <a:ext cx="8229600" cy="1752600"/>
          </a:xfrm>
        </p:spPr>
        <p:txBody>
          <a:bodyPr/>
          <a:lstStyle/>
          <a:p>
            <a:pPr algn="just"/>
            <a:r>
              <a:rPr lang="en-US" sz="1800" dirty="0" smtClean="0"/>
              <a:t>The simple cycle gas turbine (without heat recovery steam generation) is widely applied for peaking power applications.    </a:t>
            </a:r>
          </a:p>
          <a:p>
            <a:pPr algn="just"/>
            <a:r>
              <a:rPr lang="en-US" sz="1800" dirty="0" smtClean="0"/>
              <a:t>The Total Investment Value (TIV) for a simple cycle gas turbine system is in the range of  $150-million per plant.  </a:t>
            </a:r>
            <a:endParaRPr lang="en-US" sz="1800" dirty="0"/>
          </a:p>
        </p:txBody>
      </p:sp>
      <p:sp>
        <p:nvSpPr>
          <p:cNvPr id="5" name="Slide Number Placeholder 4"/>
          <p:cNvSpPr>
            <a:spLocks noGrp="1"/>
          </p:cNvSpPr>
          <p:nvPr>
            <p:ph type="sldNum" sz="quarter" idx="12"/>
          </p:nvPr>
        </p:nvSpPr>
        <p:spPr/>
        <p:txBody>
          <a:bodyPr/>
          <a:lstStyle/>
          <a:p>
            <a:pPr>
              <a:defRPr/>
            </a:pPr>
            <a:fld id="{8965780D-CF9A-4A14-89D2-C218BF955677}" type="slidenum">
              <a:rPr lang="en-US" smtClean="0"/>
              <a:pPr>
                <a:defRPr/>
              </a:pPr>
              <a:t>17</a:t>
            </a:fld>
            <a:endParaRPr lang="en-US" dirty="0"/>
          </a:p>
        </p:txBody>
      </p:sp>
      <p:graphicFrame>
        <p:nvGraphicFramePr>
          <p:cNvPr id="7" name="Table 6"/>
          <p:cNvGraphicFramePr>
            <a:graphicFrameLocks noGrp="1"/>
          </p:cNvGraphicFramePr>
          <p:nvPr/>
        </p:nvGraphicFramePr>
        <p:xfrm>
          <a:off x="762000" y="4038600"/>
          <a:ext cx="7848598" cy="1447539"/>
        </p:xfrm>
        <a:graphic>
          <a:graphicData uri="http://schemas.openxmlformats.org/drawingml/2006/table">
            <a:tbl>
              <a:tblPr/>
              <a:tblGrid>
                <a:gridCol w="1048626"/>
                <a:gridCol w="533512"/>
                <a:gridCol w="450726"/>
                <a:gridCol w="533512"/>
                <a:gridCol w="570305"/>
                <a:gridCol w="441527"/>
                <a:gridCol w="450726"/>
                <a:gridCol w="432328"/>
                <a:gridCol w="434628"/>
                <a:gridCol w="379437"/>
                <a:gridCol w="434628"/>
                <a:gridCol w="379437"/>
                <a:gridCol w="358740"/>
                <a:gridCol w="351841"/>
                <a:gridCol w="351841"/>
                <a:gridCol w="358740"/>
                <a:gridCol w="338044"/>
              </a:tblGrid>
              <a:tr h="685802">
                <a:tc rowSpan="4">
                  <a:txBody>
                    <a:bodyPr/>
                    <a:lstStyle/>
                    <a:p>
                      <a:pPr algn="l" fontAlgn="t"/>
                      <a:r>
                        <a:rPr lang="en-US" sz="800" b="1" i="0" u="none" strike="noStrike" dirty="0">
                          <a:solidFill>
                            <a:srgbClr val="000000"/>
                          </a:solidFill>
                          <a:latin typeface="Calibri"/>
                        </a:rPr>
                        <a:t>Plant 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4">
                  <a:txBody>
                    <a:bodyPr/>
                    <a:lstStyle/>
                    <a:p>
                      <a:pPr algn="l" fontAlgn="t"/>
                      <a:r>
                        <a:rPr lang="en-US" sz="800" b="1" i="0" u="none" strike="noStrike" dirty="0">
                          <a:solidFill>
                            <a:srgbClr val="000000"/>
                          </a:solidFill>
                          <a:latin typeface="Calibri"/>
                        </a:rPr>
                        <a:t>Output Capacity per Plant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dirty="0">
                          <a:solidFill>
                            <a:srgbClr val="000000"/>
                          </a:solidFill>
                          <a:latin typeface="Calibri"/>
                        </a:rPr>
                        <a:t>Output Capacity, Unit of Measure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rowSpan="4">
                  <a:txBody>
                    <a:bodyPr/>
                    <a:lstStyle/>
                    <a:p>
                      <a:pPr algn="l" fontAlgn="t"/>
                      <a:r>
                        <a:rPr lang="en-US" sz="800" b="1" i="0" u="none" strike="noStrike" dirty="0">
                          <a:solidFill>
                            <a:srgbClr val="000000"/>
                          </a:solidFill>
                          <a:latin typeface="Calibri"/>
                        </a:rPr>
                        <a:t>Investment Cost per Unit of Measure,                     Mil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4">
                  <a:txBody>
                    <a:bodyPr/>
                    <a:lstStyle/>
                    <a:p>
                      <a:pPr algn="l" fontAlgn="t"/>
                      <a:r>
                        <a:rPr lang="en-US" sz="800" b="1" i="0" u="none" strike="noStrike" dirty="0">
                          <a:solidFill>
                            <a:srgbClr val="000000"/>
                          </a:solidFill>
                          <a:latin typeface="Calibri"/>
                        </a:rPr>
                        <a:t>Total Plant Investment Value (TIV),       Mil $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4">
                  <a:txBody>
                    <a:bodyPr/>
                    <a:lstStyle/>
                    <a:p>
                      <a:pPr algn="l" fontAlgn="t"/>
                      <a:r>
                        <a:rPr lang="en-US" sz="800" b="1" i="0" u="none" strike="noStrike" dirty="0">
                          <a:solidFill>
                            <a:srgbClr val="000000"/>
                          </a:solidFill>
                          <a:latin typeface="Calibri"/>
                        </a:rPr>
                        <a:t>Total Valve Spend per Plant,  % of  TIV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4">
                  <a:txBody>
                    <a:bodyPr/>
                    <a:lstStyle/>
                    <a:p>
                      <a:pPr algn="l" fontAlgn="t"/>
                      <a:r>
                        <a:rPr lang="en-US" sz="800" b="1" i="0" u="none" strike="noStrike" dirty="0">
                          <a:solidFill>
                            <a:srgbClr val="000000"/>
                          </a:solidFill>
                          <a:latin typeface="Calibri"/>
                        </a:rPr>
                        <a:t>Total Valve Spend Per Plant,              Mil $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gridSpan="2">
                  <a:txBody>
                    <a:bodyPr/>
                    <a:lstStyle/>
                    <a:p>
                      <a:pPr algn="ctr" fontAlgn="t"/>
                      <a:r>
                        <a:rPr lang="en-US" sz="800" b="1" i="0" u="none" strike="noStrike" dirty="0">
                          <a:solidFill>
                            <a:srgbClr val="000000"/>
                          </a:solidFill>
                          <a:latin typeface="Calibri"/>
                        </a:rPr>
                        <a:t>Valve Function                                (% of Valves Per Function)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hMerge="1">
                  <a:txBody>
                    <a:bodyPr/>
                    <a:lstStyle/>
                    <a:p>
                      <a:endParaRPr lang="en-US"/>
                    </a:p>
                  </a:txBody>
                  <a:tcPr/>
                </a:tc>
                <a:tc gridSpan="8">
                  <a:txBody>
                    <a:bodyPr/>
                    <a:lstStyle/>
                    <a:p>
                      <a:pPr algn="ctr" fontAlgn="t"/>
                      <a:r>
                        <a:rPr lang="en-US" sz="800" b="1" i="0" u="none" strike="noStrike" dirty="0">
                          <a:solidFill>
                            <a:srgbClr val="000000"/>
                          </a:solidFill>
                          <a:latin typeface="Calibri"/>
                        </a:rPr>
                        <a:t>Valve Spend Per Valve Type, % of Plant TIV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35049">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3">
                  <a:txBody>
                    <a:bodyPr/>
                    <a:lstStyle/>
                    <a:p>
                      <a:pPr algn="l" fontAlgn="t"/>
                      <a:r>
                        <a:rPr lang="en-US" sz="800" b="1" i="0" u="none" strike="noStrike">
                          <a:solidFill>
                            <a:srgbClr val="000000"/>
                          </a:solidFill>
                          <a:latin typeface="Calibri"/>
                        </a:rPr>
                        <a:t>Control</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3">
                  <a:txBody>
                    <a:bodyPr/>
                    <a:lstStyle/>
                    <a:p>
                      <a:pPr algn="l" fontAlgn="t"/>
                      <a:r>
                        <a:rPr lang="en-US" sz="800" b="1" i="0" u="none" strike="noStrike" dirty="0">
                          <a:solidFill>
                            <a:srgbClr val="000000"/>
                          </a:solidFill>
                          <a:latin typeface="Calibri"/>
                        </a:rPr>
                        <a:t>On/Off, Isolation, Bypass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gridSpan="3">
                  <a:txBody>
                    <a:bodyPr/>
                    <a:lstStyle/>
                    <a:p>
                      <a:pPr algn="ctr" fontAlgn="t"/>
                      <a:r>
                        <a:rPr lang="en-US" sz="800" b="1" i="0" u="none" strike="noStrike" dirty="0">
                          <a:solidFill>
                            <a:srgbClr val="000000"/>
                          </a:solidFill>
                          <a:latin typeface="Calibri"/>
                        </a:rPr>
                        <a:t>1/4 Turn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hMerge="1">
                  <a:txBody>
                    <a:bodyPr/>
                    <a:lstStyle/>
                    <a:p>
                      <a:endParaRPr lang="en-US"/>
                    </a:p>
                  </a:txBody>
                  <a:tcPr/>
                </a:tc>
                <a:tc hMerge="1">
                  <a:txBody>
                    <a:bodyPr/>
                    <a:lstStyle/>
                    <a:p>
                      <a:endParaRPr lang="en-US"/>
                    </a:p>
                  </a:txBody>
                  <a:tcPr/>
                </a:tc>
                <a:tc gridSpan="3">
                  <a:txBody>
                    <a:bodyPr/>
                    <a:lstStyle/>
                    <a:p>
                      <a:pPr algn="ctr" fontAlgn="t"/>
                      <a:r>
                        <a:rPr lang="en-US" sz="800" b="1" i="0" u="none" strike="noStrike" dirty="0">
                          <a:solidFill>
                            <a:srgbClr val="000000"/>
                          </a:solidFill>
                          <a:latin typeface="Calibri"/>
                        </a:rPr>
                        <a:t>Multi-Turn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hMerge="1">
                  <a:txBody>
                    <a:bodyPr/>
                    <a:lstStyle/>
                    <a:p>
                      <a:endParaRPr lang="en-US"/>
                    </a:p>
                  </a:txBody>
                  <a:tcPr/>
                </a:tc>
                <a:tc hMerge="1">
                  <a:txBody>
                    <a:bodyPr/>
                    <a:lstStyle/>
                    <a:p>
                      <a:endParaRPr lang="en-US"/>
                    </a:p>
                  </a:txBody>
                  <a:tcPr/>
                </a:tc>
                <a:tc rowSpan="3">
                  <a:txBody>
                    <a:bodyPr/>
                    <a:lstStyle/>
                    <a:p>
                      <a:pPr algn="l" fontAlgn="t"/>
                      <a:r>
                        <a:rPr lang="en-US" sz="800" b="1" i="0" u="none" strike="noStrike" dirty="0">
                          <a:solidFill>
                            <a:srgbClr val="000000"/>
                          </a:solidFill>
                          <a:latin typeface="Calibri"/>
                        </a:rPr>
                        <a:t>Press Relief</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3">
                  <a:txBody>
                    <a:bodyPr/>
                    <a:lstStyle/>
                    <a:p>
                      <a:pPr algn="l" fontAlgn="t"/>
                      <a:r>
                        <a:rPr lang="en-US" sz="800" b="1" i="0" u="none" strike="noStrike" dirty="0">
                          <a:solidFill>
                            <a:srgbClr val="000000"/>
                          </a:solidFill>
                          <a:latin typeface="Calibri"/>
                        </a:rPr>
                        <a:t>Check</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202384">
                <a:tc vMerge="1">
                  <a:txBody>
                    <a:bodyPr/>
                    <a:lstStyle/>
                    <a:p>
                      <a:endParaRPr lang="en-US"/>
                    </a:p>
                  </a:txBody>
                  <a:tcPr/>
                </a:tc>
                <a:tc vMerge="1">
                  <a:txBody>
                    <a:bodyPr/>
                    <a:lstStyle/>
                    <a:p>
                      <a:endParaRPr lang="en-US"/>
                    </a:p>
                  </a:txBody>
                  <a:tcPr/>
                </a:tc>
                <a:tc>
                  <a:txBody>
                    <a:bodyPr/>
                    <a:lstStyle/>
                    <a:p>
                      <a:pPr algn="l" fontAlgn="t"/>
                      <a:r>
                        <a:rPr lang="en-US" sz="8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a:solidFill>
                            <a:srgbClr val="000000"/>
                          </a:solidFill>
                          <a:latin typeface="Calibri"/>
                        </a:rPr>
                        <a:t>Ball</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a:solidFill>
                            <a:srgbClr val="000000"/>
                          </a:solidFill>
                          <a:latin typeface="Calibri"/>
                        </a:rPr>
                        <a:t>Butterfly</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a:solidFill>
                            <a:srgbClr val="000000"/>
                          </a:solidFill>
                          <a:latin typeface="Calibri"/>
                        </a:rPr>
                        <a:t>Plug</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a:solidFill>
                            <a:srgbClr val="000000"/>
                          </a:solidFill>
                          <a:latin typeface="Calibri"/>
                        </a:rPr>
                        <a:t>Gate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dirty="0">
                          <a:solidFill>
                            <a:srgbClr val="000000"/>
                          </a:solidFill>
                          <a:latin typeface="Calibri"/>
                        </a:rPr>
                        <a:t>Globe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dirty="0">
                          <a:solidFill>
                            <a:srgbClr val="000000"/>
                          </a:solidFill>
                          <a:latin typeface="Calibri"/>
                        </a:rPr>
                        <a:t>Choke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dirty="0">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dirty="0">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0">
                <a:tc vMerge="1">
                  <a:txBody>
                    <a:bodyPr/>
                    <a:lstStyle/>
                    <a:p>
                      <a:endParaRPr lang="en-US"/>
                    </a:p>
                  </a:txBody>
                  <a:tcPr/>
                </a:tc>
                <a:tc vMerge="1">
                  <a:txBody>
                    <a:bodyPr/>
                    <a:lstStyle/>
                    <a:p>
                      <a:endParaRPr lang="en-US"/>
                    </a:p>
                  </a:txBody>
                  <a:tcPr/>
                </a:tc>
                <a:tc>
                  <a:txBody>
                    <a:bodyPr/>
                    <a:lstStyle/>
                    <a:p>
                      <a:pPr algn="l" fontAlgn="t"/>
                      <a:r>
                        <a:rPr lang="en-US" sz="800" b="0" i="0" u="none" strike="noStrike" dirty="0">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dirty="0">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en-US"/>
                    </a:p>
                  </a:txBody>
                  <a:tcPr/>
                </a:tc>
                <a:tc vMerge="1">
                  <a:txBody>
                    <a:bodyPr/>
                    <a:lstStyle/>
                    <a:p>
                      <a:endParaRPr lang="en-US"/>
                    </a:p>
                  </a:txBody>
                  <a:tcPr/>
                </a:tc>
              </a:tr>
              <a:tr h="202384">
                <a:tc>
                  <a:txBody>
                    <a:bodyPr/>
                    <a:lstStyle/>
                    <a:p>
                      <a:pPr algn="l" fontAlgn="ctr"/>
                      <a:r>
                        <a:rPr lang="en-US" sz="800" b="0" i="0" u="none" strike="noStrike" dirty="0">
                          <a:solidFill>
                            <a:srgbClr val="000000"/>
                          </a:solidFill>
                          <a:latin typeface="Calibri"/>
                        </a:rPr>
                        <a:t>Power - GT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l" fontAlgn="ctr"/>
                      <a:r>
                        <a:rPr lang="en-US" sz="800" b="0" i="0" u="none" strike="noStrike" dirty="0">
                          <a:solidFill>
                            <a:srgbClr val="000000"/>
                          </a:solidFill>
                          <a:latin typeface="Calibri"/>
                        </a:rPr>
                        <a:t>210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Calibri"/>
                        </a:rPr>
                        <a:t>MW</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Calibri"/>
                        </a:rPr>
                        <a:t>$0.651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69A"/>
                    </a:solidFill>
                  </a:tcPr>
                </a:tc>
                <a:tc>
                  <a:txBody>
                    <a:bodyPr/>
                    <a:lstStyle/>
                    <a:p>
                      <a:pPr algn="l" fontAlgn="ctr"/>
                      <a:r>
                        <a:rPr lang="en-US" sz="800" b="0" i="0" u="none" strike="noStrike">
                          <a:solidFill>
                            <a:srgbClr val="000000"/>
                          </a:solidFill>
                          <a:latin typeface="Calibri"/>
                        </a:rPr>
                        <a:t>$137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Calibri"/>
                        </a:rPr>
                        <a:t>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69A"/>
                    </a:solidFill>
                  </a:tcPr>
                </a:tc>
                <a:tc>
                  <a:txBody>
                    <a:bodyPr/>
                    <a:lstStyle/>
                    <a:p>
                      <a:pPr algn="l" fontAlgn="ctr"/>
                      <a:r>
                        <a:rPr lang="en-US" sz="800" b="0" i="0" u="none" strike="noStrike">
                          <a:solidFill>
                            <a:srgbClr val="000000"/>
                          </a:solidFill>
                          <a:latin typeface="Calibri"/>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Calibri"/>
                        </a:rPr>
                        <a:t>20.0%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Calibri"/>
                        </a:rPr>
                        <a:t>80.0%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Calibri"/>
                        </a:rPr>
                        <a:t>0.300%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a:solidFill>
                            <a:srgbClr val="000000"/>
                          </a:solidFill>
                          <a:latin typeface="Calibri"/>
                        </a:rPr>
                        <a:t>0.600%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a:solidFill>
                            <a:srgbClr val="000000"/>
                          </a:solidFill>
                          <a:latin typeface="Calibri"/>
                        </a:rPr>
                        <a:t>0.008%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dirty="0">
                          <a:solidFill>
                            <a:srgbClr val="000000"/>
                          </a:solidFill>
                          <a:latin typeface="Calibri"/>
                        </a:rPr>
                        <a:t>0.240%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dirty="0">
                          <a:solidFill>
                            <a:srgbClr val="000000"/>
                          </a:solidFill>
                          <a:latin typeface="Calibri"/>
                        </a:rPr>
                        <a:t>0.315%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dirty="0">
                          <a:solidFill>
                            <a:srgbClr val="000000"/>
                          </a:solidFill>
                          <a:latin typeface="Calibri"/>
                        </a:rPr>
                        <a:t>0.002%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dirty="0">
                          <a:solidFill>
                            <a:srgbClr val="000000"/>
                          </a:solidFill>
                          <a:latin typeface="Calibri"/>
                        </a:rPr>
                        <a:t>0.008%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dirty="0">
                          <a:solidFill>
                            <a:srgbClr val="000000"/>
                          </a:solidFill>
                          <a:latin typeface="Calibri"/>
                        </a:rPr>
                        <a:t>0.029%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Power Valve Revenues $ millions-type</a:t>
            </a:r>
            <a:br>
              <a:rPr lang="en-US" dirty="0"/>
            </a:br>
            <a:endParaRPr lang="en-US" dirty="0"/>
          </a:p>
        </p:txBody>
      </p:sp>
      <p:pic>
        <p:nvPicPr>
          <p:cNvPr id="1026" name="Picture 2"/>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l="35128" r="35584" b="12984"/>
          <a:stretch/>
        </p:blipFill>
        <p:spPr bwMode="auto">
          <a:xfrm>
            <a:off x="2743200" y="1554480"/>
            <a:ext cx="3657600" cy="396437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3428174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Power Valve Revenues $millions-region</a:t>
            </a:r>
            <a:endParaRPr lang="en-US" dirty="0"/>
          </a:p>
        </p:txBody>
      </p:sp>
      <p:pic>
        <p:nvPicPr>
          <p:cNvPr id="2050" name="Picture 2"/>
          <p:cNvPicPr>
            <a:picLocks noGrp="1" noChangeAspect="1" noChangeArrowheads="1"/>
          </p:cNvPicPr>
          <p:nvPr>
            <p:ph idx="1"/>
          </p:nvPr>
        </p:nvPicPr>
        <p:blipFill rotWithShape="1">
          <a:blip r:embed="rId3" cstate="print">
            <a:extLst>
              <a:ext uri="{28A0092B-C50C-407E-A947-70E740481C1C}">
                <a14:useLocalDpi xmlns:a14="http://schemas.microsoft.com/office/drawing/2010/main" xmlns="" val="0"/>
              </a:ext>
            </a:extLst>
          </a:blip>
          <a:srcRect l="29659" r="29962" b="11264"/>
          <a:stretch/>
        </p:blipFill>
        <p:spPr bwMode="auto">
          <a:xfrm>
            <a:off x="2743200" y="2438400"/>
            <a:ext cx="3657600" cy="319064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3049466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East Asia Power  Valve Revenues $ millions-type</a:t>
            </a:r>
            <a:endParaRPr lang="en-US" dirty="0"/>
          </a:p>
        </p:txBody>
      </p:sp>
      <p:pic>
        <p:nvPicPr>
          <p:cNvPr id="3075" name="Picture 3"/>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l="35735" r="35735" b="13400"/>
          <a:stretch/>
        </p:blipFill>
        <p:spPr bwMode="auto">
          <a:xfrm>
            <a:off x="3017520" y="2133596"/>
            <a:ext cx="3108960" cy="344280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41610835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East Asia Power Valve Revenues $ millions-country</a:t>
            </a:r>
            <a:endParaRPr lang="en-US" dirty="0"/>
          </a:p>
        </p:txBody>
      </p:sp>
      <p:pic>
        <p:nvPicPr>
          <p:cNvPr id="4098" name="Picture 2"/>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l="34672" r="34825" b="8657"/>
          <a:stretch/>
        </p:blipFill>
        <p:spPr bwMode="auto">
          <a:xfrm>
            <a:off x="3352800" y="1813257"/>
            <a:ext cx="2505251" cy="41303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6500597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Many </a:t>
            </a:r>
            <a:r>
              <a:rPr lang="en-GB" dirty="0" smtClean="0"/>
              <a:t>Routes </a:t>
            </a:r>
            <a:r>
              <a:rPr lang="en-GB" dirty="0"/>
              <a:t>to Clean Coal</a:t>
            </a:r>
            <a:endParaRPr lang="en-US" dirty="0"/>
          </a:p>
        </p:txBody>
      </p:sp>
      <p:sp>
        <p:nvSpPr>
          <p:cNvPr id="3" name="Content Placeholder 2"/>
          <p:cNvSpPr>
            <a:spLocks noGrp="1"/>
          </p:cNvSpPr>
          <p:nvPr>
            <p:ph idx="1"/>
          </p:nvPr>
        </p:nvSpPr>
        <p:spPr/>
        <p:txBody>
          <a:bodyPr>
            <a:normAutofit/>
          </a:bodyPr>
          <a:lstStyle/>
          <a:p>
            <a:r>
              <a:rPr lang="en-US" sz="2400" dirty="0" smtClean="0"/>
              <a:t>A combination of coal and biomass can be burned in an oxy combustion system.   All the gases (CO2) are sequestered and used for enhanced oil recovery.  </a:t>
            </a:r>
          </a:p>
          <a:p>
            <a:pPr marL="742950" lvl="2" indent="-342900"/>
            <a:r>
              <a:rPr lang="en-US" sz="1600" dirty="0" smtClean="0"/>
              <a:t>There are no emissions and there is a net reduction in the world’s CO2 in the atmosphere for every unit of energy generated.</a:t>
            </a:r>
            <a:endParaRPr lang="en-US" sz="2400" dirty="0" smtClean="0"/>
          </a:p>
          <a:p>
            <a:r>
              <a:rPr lang="en-GB" sz="2400" dirty="0" smtClean="0"/>
              <a:t>If </a:t>
            </a:r>
            <a:r>
              <a:rPr lang="en-GB" sz="2400" dirty="0"/>
              <a:t>combustion takes place at the pressures experienced by separating the oxygen from the air, there are multiple benefits including total parasitic energy reduction.</a:t>
            </a:r>
            <a:endParaRPr lang="en-US" sz="2400" dirty="0" smtClean="0"/>
          </a:p>
          <a:p>
            <a:endParaRPr lang="en-US" sz="2400" dirty="0"/>
          </a:p>
          <a:p>
            <a:pPr marL="457200" lvl="1" indent="0">
              <a:buNone/>
            </a:pPr>
            <a:endParaRPr lang="en-US" sz="2000" dirty="0"/>
          </a:p>
        </p:txBody>
      </p:sp>
    </p:spTree>
    <p:extLst>
      <p:ext uri="{BB962C8B-B14F-4D97-AF65-F5344CB8AC3E}">
        <p14:creationId xmlns:p14="http://schemas.microsoft.com/office/powerpoint/2010/main" xmlns="" val="32082490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sz="2400" dirty="0"/>
              <a:t>The co-location of sewage treatment plants and coal-fired generators should be the wave of the future.  </a:t>
            </a:r>
            <a:endParaRPr lang="en-US" sz="2400" dirty="0"/>
          </a:p>
          <a:p>
            <a:r>
              <a:rPr lang="en-GB" sz="2400" dirty="0"/>
              <a:t>Many of the old coal-fired power plants are located in areas where there is a need to dispose of large quantities of municipal solid waste.  This waste can be </a:t>
            </a:r>
            <a:r>
              <a:rPr lang="en-GB" sz="2400" dirty="0" err="1"/>
              <a:t>gasified</a:t>
            </a:r>
            <a:r>
              <a:rPr lang="en-GB" sz="2400" dirty="0"/>
              <a:t> and used as a </a:t>
            </a:r>
            <a:r>
              <a:rPr lang="en-GB" sz="2400" dirty="0" err="1"/>
              <a:t>reburn</a:t>
            </a:r>
            <a:r>
              <a:rPr lang="en-GB" sz="2400" dirty="0"/>
              <a:t> fuel in coal-fired </a:t>
            </a:r>
            <a:r>
              <a:rPr lang="en-GB" sz="2400" dirty="0" smtClean="0"/>
              <a:t>boilers</a:t>
            </a:r>
          </a:p>
          <a:p>
            <a:r>
              <a:rPr lang="en-GB" sz="2400" dirty="0"/>
              <a:t>Rare earths can be extracted from </a:t>
            </a:r>
            <a:r>
              <a:rPr lang="en-GB" sz="2400" dirty="0" err="1"/>
              <a:t>flyash</a:t>
            </a:r>
            <a:r>
              <a:rPr lang="en-GB" sz="2400" dirty="0"/>
              <a:t>. </a:t>
            </a:r>
            <a:r>
              <a:rPr lang="en-GB" sz="2400" dirty="0" err="1"/>
              <a:t>Sulfuric</a:t>
            </a:r>
            <a:r>
              <a:rPr lang="en-GB" sz="2400" dirty="0"/>
              <a:t> acid, hydrochloric acid, magnesium hydroxide and gypsum can all be economically produced along with power</a:t>
            </a:r>
            <a:endParaRPr lang="en-US" sz="2400" dirty="0"/>
          </a:p>
        </p:txBody>
      </p:sp>
    </p:spTree>
    <p:extLst>
      <p:ext uri="{BB962C8B-B14F-4D97-AF65-F5344CB8AC3E}">
        <p14:creationId xmlns:p14="http://schemas.microsoft.com/office/powerpoint/2010/main" xmlns="" val="22735873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Huge coal fired retrofit and upgrade market in the U.S. and </a:t>
            </a:r>
            <a:r>
              <a:rPr lang="en-US" dirty="0" smtClean="0"/>
              <a:t>Europe</a:t>
            </a:r>
            <a:endParaRPr lang="en-US" dirty="0"/>
          </a:p>
        </p:txBody>
      </p:sp>
      <p:sp>
        <p:nvSpPr>
          <p:cNvPr id="3" name="Content Placeholder 2"/>
          <p:cNvSpPr>
            <a:spLocks noGrp="1"/>
          </p:cNvSpPr>
          <p:nvPr>
            <p:ph idx="1"/>
          </p:nvPr>
        </p:nvSpPr>
        <p:spPr/>
        <p:txBody>
          <a:bodyPr>
            <a:normAutofit fontScale="92500" lnSpcReduction="10000"/>
          </a:bodyPr>
          <a:lstStyle/>
          <a:p>
            <a:r>
              <a:rPr lang="en-US" sz="2000" dirty="0" smtClean="0"/>
              <a:t>Improving efficiency , reducing operating costs and meeting environmental regulations will result in  a huge retrofit and upgrade investment at coal fired power plants in the U.S. and Europe.</a:t>
            </a:r>
          </a:p>
          <a:p>
            <a:endParaRPr lang="en-US" sz="2000" dirty="0"/>
          </a:p>
          <a:p>
            <a:endParaRPr lang="en-US" sz="2000" dirty="0" smtClean="0"/>
          </a:p>
          <a:p>
            <a:endParaRPr lang="en-US" sz="2000" dirty="0"/>
          </a:p>
          <a:p>
            <a:endParaRPr lang="en-US" sz="2000" dirty="0" smtClean="0"/>
          </a:p>
          <a:p>
            <a:endParaRPr lang="en-US" sz="2000" dirty="0"/>
          </a:p>
          <a:p>
            <a:endParaRPr lang="en-US" sz="2000" dirty="0" smtClean="0"/>
          </a:p>
          <a:p>
            <a:endParaRPr lang="en-US" sz="2000" dirty="0"/>
          </a:p>
          <a:p>
            <a:r>
              <a:rPr lang="en-US" sz="2000" dirty="0" smtClean="0"/>
              <a:t>Despite </a:t>
            </a:r>
            <a:r>
              <a:rPr lang="en-US" sz="2000" dirty="0"/>
              <a:t>the low cost of natural gas at present, DOE predicts the U.S. will burn more coal in 2035 than at present. Coal consumption at European  utilities is up by substantially this year. </a:t>
            </a:r>
          </a:p>
          <a:p>
            <a:r>
              <a:rPr lang="en-US" sz="2000" dirty="0"/>
              <a:t>Coal is proving much more economical than alternatives in Europe.  Therefore there is a great incentive to burn coal cleanly and economically. </a:t>
            </a:r>
          </a:p>
        </p:txBody>
      </p:sp>
      <p:pic>
        <p:nvPicPr>
          <p:cNvPr id="5122"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838200" y="2667000"/>
            <a:ext cx="7311030" cy="20820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5644717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US" b="1" dirty="0" smtClean="0"/>
              <a:t>Power </a:t>
            </a:r>
            <a:br>
              <a:rPr lang="en-US" b="1" dirty="0" smtClean="0"/>
            </a:br>
            <a:r>
              <a:rPr lang="en-US" sz="1600" b="1" dirty="0" smtClean="0"/>
              <a:t> (coal-fired supercritical)</a:t>
            </a:r>
          </a:p>
        </p:txBody>
      </p:sp>
      <p:sp>
        <p:nvSpPr>
          <p:cNvPr id="6" name="Content Placeholder 5"/>
          <p:cNvSpPr>
            <a:spLocks noGrp="1"/>
          </p:cNvSpPr>
          <p:nvPr>
            <p:ph idx="1"/>
          </p:nvPr>
        </p:nvSpPr>
        <p:spPr>
          <a:xfrm>
            <a:off x="457200" y="1600201"/>
            <a:ext cx="8229600" cy="1752600"/>
          </a:xfrm>
        </p:spPr>
        <p:txBody>
          <a:bodyPr>
            <a:normAutofit lnSpcReduction="10000"/>
          </a:bodyPr>
          <a:lstStyle/>
          <a:p>
            <a:pPr algn="just"/>
            <a:r>
              <a:rPr lang="en-US" sz="1800" dirty="0" smtClean="0"/>
              <a:t>Coal-fired power provides the largest market opportunity for valves, in terms of total dollar spend per industry.  </a:t>
            </a:r>
          </a:p>
          <a:p>
            <a:pPr algn="just"/>
            <a:r>
              <a:rPr lang="en-US" sz="1800" dirty="0" smtClean="0"/>
              <a:t>Power plants offer wide opportunities for valves because of the involvement of water, steam, slurries, and chemicals.</a:t>
            </a:r>
          </a:p>
          <a:p>
            <a:pPr algn="just"/>
            <a:r>
              <a:rPr lang="en-US" sz="1800" dirty="0" smtClean="0"/>
              <a:t>The Total Investment Value (TIV) for an advanced  (supercritical) coal-fired power plant is in the range of $2.4-billion per plant.  </a:t>
            </a:r>
            <a:endParaRPr lang="en-US" sz="1800" dirty="0"/>
          </a:p>
        </p:txBody>
      </p:sp>
      <p:sp>
        <p:nvSpPr>
          <p:cNvPr id="5" name="Slide Number Placeholder 4"/>
          <p:cNvSpPr>
            <a:spLocks noGrp="1"/>
          </p:cNvSpPr>
          <p:nvPr>
            <p:ph type="sldNum" sz="quarter" idx="12"/>
          </p:nvPr>
        </p:nvSpPr>
        <p:spPr/>
        <p:txBody>
          <a:bodyPr/>
          <a:lstStyle/>
          <a:p>
            <a:pPr>
              <a:defRPr/>
            </a:pPr>
            <a:fld id="{8965780D-CF9A-4A14-89D2-C218BF955677}" type="slidenum">
              <a:rPr lang="en-US" smtClean="0"/>
              <a:pPr>
                <a:defRPr/>
              </a:pPr>
              <a:t>9</a:t>
            </a:fld>
            <a:endParaRPr lang="en-US" dirty="0"/>
          </a:p>
        </p:txBody>
      </p:sp>
      <p:graphicFrame>
        <p:nvGraphicFramePr>
          <p:cNvPr id="7" name="Table 6"/>
          <p:cNvGraphicFramePr>
            <a:graphicFrameLocks noGrp="1"/>
          </p:cNvGraphicFramePr>
          <p:nvPr/>
        </p:nvGraphicFramePr>
        <p:xfrm>
          <a:off x="762000" y="3733800"/>
          <a:ext cx="7848598" cy="1447539"/>
        </p:xfrm>
        <a:graphic>
          <a:graphicData uri="http://schemas.openxmlformats.org/drawingml/2006/table">
            <a:tbl>
              <a:tblPr/>
              <a:tblGrid>
                <a:gridCol w="1048626"/>
                <a:gridCol w="533512"/>
                <a:gridCol w="450726"/>
                <a:gridCol w="533512"/>
                <a:gridCol w="570305"/>
                <a:gridCol w="441527"/>
                <a:gridCol w="450726"/>
                <a:gridCol w="432328"/>
                <a:gridCol w="434628"/>
                <a:gridCol w="379437"/>
                <a:gridCol w="434628"/>
                <a:gridCol w="379437"/>
                <a:gridCol w="358740"/>
                <a:gridCol w="351841"/>
                <a:gridCol w="351841"/>
                <a:gridCol w="358740"/>
                <a:gridCol w="338044"/>
              </a:tblGrid>
              <a:tr h="685802">
                <a:tc rowSpan="4">
                  <a:txBody>
                    <a:bodyPr/>
                    <a:lstStyle/>
                    <a:p>
                      <a:pPr algn="l" fontAlgn="t"/>
                      <a:r>
                        <a:rPr lang="en-US" sz="800" b="1" i="0" u="none" strike="noStrike" dirty="0">
                          <a:solidFill>
                            <a:srgbClr val="000000"/>
                          </a:solidFill>
                          <a:latin typeface="Calibri"/>
                        </a:rPr>
                        <a:t>Plant 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4">
                  <a:txBody>
                    <a:bodyPr/>
                    <a:lstStyle/>
                    <a:p>
                      <a:pPr algn="l" fontAlgn="t"/>
                      <a:r>
                        <a:rPr lang="en-US" sz="800" b="1" i="0" u="none" strike="noStrike" dirty="0">
                          <a:solidFill>
                            <a:srgbClr val="000000"/>
                          </a:solidFill>
                          <a:latin typeface="Calibri"/>
                        </a:rPr>
                        <a:t>Output Capacity per Plant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dirty="0">
                          <a:solidFill>
                            <a:srgbClr val="000000"/>
                          </a:solidFill>
                          <a:latin typeface="Calibri"/>
                        </a:rPr>
                        <a:t>Output Capacity, Unit of Measure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rowSpan="4">
                  <a:txBody>
                    <a:bodyPr/>
                    <a:lstStyle/>
                    <a:p>
                      <a:pPr algn="l" fontAlgn="t"/>
                      <a:r>
                        <a:rPr lang="en-US" sz="800" b="1" i="0" u="none" strike="noStrike" dirty="0">
                          <a:solidFill>
                            <a:srgbClr val="000000"/>
                          </a:solidFill>
                          <a:latin typeface="Calibri"/>
                        </a:rPr>
                        <a:t>Investment Cost per Unit of Measure,                     Mil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4">
                  <a:txBody>
                    <a:bodyPr/>
                    <a:lstStyle/>
                    <a:p>
                      <a:pPr algn="l" fontAlgn="t"/>
                      <a:r>
                        <a:rPr lang="en-US" sz="800" b="1" i="0" u="none" strike="noStrike" dirty="0">
                          <a:solidFill>
                            <a:srgbClr val="000000"/>
                          </a:solidFill>
                          <a:latin typeface="Calibri"/>
                        </a:rPr>
                        <a:t>Total Plant Investment Value (TIV),       Mil $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4">
                  <a:txBody>
                    <a:bodyPr/>
                    <a:lstStyle/>
                    <a:p>
                      <a:pPr algn="l" fontAlgn="t"/>
                      <a:r>
                        <a:rPr lang="en-US" sz="800" b="1" i="0" u="none" strike="noStrike" dirty="0">
                          <a:solidFill>
                            <a:srgbClr val="000000"/>
                          </a:solidFill>
                          <a:latin typeface="Calibri"/>
                        </a:rPr>
                        <a:t>Total Valve Spend per Plant,  % of  TIV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4">
                  <a:txBody>
                    <a:bodyPr/>
                    <a:lstStyle/>
                    <a:p>
                      <a:pPr algn="l" fontAlgn="t"/>
                      <a:r>
                        <a:rPr lang="en-US" sz="800" b="1" i="0" u="none" strike="noStrike" dirty="0">
                          <a:solidFill>
                            <a:srgbClr val="000000"/>
                          </a:solidFill>
                          <a:latin typeface="Calibri"/>
                        </a:rPr>
                        <a:t>Total Valve Spend Per Plant,              Mil $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gridSpan="2">
                  <a:txBody>
                    <a:bodyPr/>
                    <a:lstStyle/>
                    <a:p>
                      <a:pPr algn="ctr" fontAlgn="t"/>
                      <a:r>
                        <a:rPr lang="en-US" sz="800" b="1" i="0" u="none" strike="noStrike" dirty="0">
                          <a:solidFill>
                            <a:srgbClr val="000000"/>
                          </a:solidFill>
                          <a:latin typeface="Calibri"/>
                        </a:rPr>
                        <a:t>Valve Function                                (% of Valves Per Function)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hMerge="1">
                  <a:txBody>
                    <a:bodyPr/>
                    <a:lstStyle/>
                    <a:p>
                      <a:endParaRPr lang="en-US"/>
                    </a:p>
                  </a:txBody>
                  <a:tcPr/>
                </a:tc>
                <a:tc gridSpan="8">
                  <a:txBody>
                    <a:bodyPr/>
                    <a:lstStyle/>
                    <a:p>
                      <a:pPr algn="ctr" fontAlgn="t"/>
                      <a:r>
                        <a:rPr lang="en-US" sz="800" b="1" i="0" u="none" strike="noStrike" dirty="0">
                          <a:solidFill>
                            <a:srgbClr val="000000"/>
                          </a:solidFill>
                          <a:latin typeface="Calibri"/>
                        </a:rPr>
                        <a:t>Valve Spend Per Valve Type, % of Plant TIV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35049">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3">
                  <a:txBody>
                    <a:bodyPr/>
                    <a:lstStyle/>
                    <a:p>
                      <a:pPr algn="l" fontAlgn="t"/>
                      <a:r>
                        <a:rPr lang="en-US" sz="800" b="1" i="0" u="none" strike="noStrike">
                          <a:solidFill>
                            <a:srgbClr val="000000"/>
                          </a:solidFill>
                          <a:latin typeface="Calibri"/>
                        </a:rPr>
                        <a:t>Control</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3">
                  <a:txBody>
                    <a:bodyPr/>
                    <a:lstStyle/>
                    <a:p>
                      <a:pPr algn="l" fontAlgn="t"/>
                      <a:r>
                        <a:rPr lang="en-US" sz="800" b="1" i="0" u="none" strike="noStrike">
                          <a:solidFill>
                            <a:srgbClr val="000000"/>
                          </a:solidFill>
                          <a:latin typeface="Calibri"/>
                        </a:rPr>
                        <a:t>On/Off, Isolation, Bypass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gridSpan="3">
                  <a:txBody>
                    <a:bodyPr/>
                    <a:lstStyle/>
                    <a:p>
                      <a:pPr algn="ctr" fontAlgn="t"/>
                      <a:r>
                        <a:rPr lang="en-US" sz="800" b="1" i="0" u="none" strike="noStrike" dirty="0">
                          <a:solidFill>
                            <a:srgbClr val="000000"/>
                          </a:solidFill>
                          <a:latin typeface="Calibri"/>
                        </a:rPr>
                        <a:t>1/4 Turn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hMerge="1">
                  <a:txBody>
                    <a:bodyPr/>
                    <a:lstStyle/>
                    <a:p>
                      <a:endParaRPr lang="en-US"/>
                    </a:p>
                  </a:txBody>
                  <a:tcPr/>
                </a:tc>
                <a:tc hMerge="1">
                  <a:txBody>
                    <a:bodyPr/>
                    <a:lstStyle/>
                    <a:p>
                      <a:endParaRPr lang="en-US"/>
                    </a:p>
                  </a:txBody>
                  <a:tcPr/>
                </a:tc>
                <a:tc gridSpan="3">
                  <a:txBody>
                    <a:bodyPr/>
                    <a:lstStyle/>
                    <a:p>
                      <a:pPr algn="ctr" fontAlgn="t"/>
                      <a:r>
                        <a:rPr lang="en-US" sz="800" b="1" i="0" u="none" strike="noStrike" dirty="0">
                          <a:solidFill>
                            <a:srgbClr val="000000"/>
                          </a:solidFill>
                          <a:latin typeface="Calibri"/>
                        </a:rPr>
                        <a:t>Multi-Turn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hMerge="1">
                  <a:txBody>
                    <a:bodyPr/>
                    <a:lstStyle/>
                    <a:p>
                      <a:endParaRPr lang="en-US"/>
                    </a:p>
                  </a:txBody>
                  <a:tcPr/>
                </a:tc>
                <a:tc hMerge="1">
                  <a:txBody>
                    <a:bodyPr/>
                    <a:lstStyle/>
                    <a:p>
                      <a:endParaRPr lang="en-US"/>
                    </a:p>
                  </a:txBody>
                  <a:tcPr/>
                </a:tc>
                <a:tc rowSpan="3">
                  <a:txBody>
                    <a:bodyPr/>
                    <a:lstStyle/>
                    <a:p>
                      <a:pPr algn="l" fontAlgn="t"/>
                      <a:r>
                        <a:rPr lang="en-US" sz="800" b="1" i="0" u="none" strike="noStrike" dirty="0">
                          <a:solidFill>
                            <a:srgbClr val="000000"/>
                          </a:solidFill>
                          <a:latin typeface="Calibri"/>
                        </a:rPr>
                        <a:t>Press Relief</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3">
                  <a:txBody>
                    <a:bodyPr/>
                    <a:lstStyle/>
                    <a:p>
                      <a:pPr algn="l" fontAlgn="t"/>
                      <a:r>
                        <a:rPr lang="en-US" sz="800" b="1" i="0" u="none" strike="noStrike" dirty="0">
                          <a:solidFill>
                            <a:srgbClr val="000000"/>
                          </a:solidFill>
                          <a:latin typeface="Calibri"/>
                        </a:rPr>
                        <a:t>Check</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202384">
                <a:tc vMerge="1">
                  <a:txBody>
                    <a:bodyPr/>
                    <a:lstStyle/>
                    <a:p>
                      <a:endParaRPr lang="en-US"/>
                    </a:p>
                  </a:txBody>
                  <a:tcPr/>
                </a:tc>
                <a:tc vMerge="1">
                  <a:txBody>
                    <a:bodyPr/>
                    <a:lstStyle/>
                    <a:p>
                      <a:endParaRPr lang="en-US"/>
                    </a:p>
                  </a:txBody>
                  <a:tcPr/>
                </a:tc>
                <a:tc>
                  <a:txBody>
                    <a:bodyPr/>
                    <a:lstStyle/>
                    <a:p>
                      <a:pPr algn="l" fontAlgn="t"/>
                      <a:r>
                        <a:rPr lang="en-US" sz="8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a:solidFill>
                            <a:srgbClr val="000000"/>
                          </a:solidFill>
                          <a:latin typeface="Calibri"/>
                        </a:rPr>
                        <a:t>Ball</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a:solidFill>
                            <a:srgbClr val="000000"/>
                          </a:solidFill>
                          <a:latin typeface="Calibri"/>
                        </a:rPr>
                        <a:t>Butterfly</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a:solidFill>
                            <a:srgbClr val="000000"/>
                          </a:solidFill>
                          <a:latin typeface="Calibri"/>
                        </a:rPr>
                        <a:t>Plug</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a:solidFill>
                            <a:srgbClr val="000000"/>
                          </a:solidFill>
                          <a:latin typeface="Calibri"/>
                        </a:rPr>
                        <a:t>Gate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dirty="0">
                          <a:solidFill>
                            <a:srgbClr val="000000"/>
                          </a:solidFill>
                          <a:latin typeface="Calibri"/>
                        </a:rPr>
                        <a:t>Globe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l" fontAlgn="t"/>
                      <a:r>
                        <a:rPr lang="en-US" sz="800" b="1" i="0" u="none" strike="noStrike" dirty="0">
                          <a:solidFill>
                            <a:srgbClr val="000000"/>
                          </a:solidFill>
                          <a:latin typeface="Calibri"/>
                        </a:rPr>
                        <a:t>Choke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dirty="0">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dirty="0">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0">
                <a:tc vMerge="1">
                  <a:txBody>
                    <a:bodyPr/>
                    <a:lstStyle/>
                    <a:p>
                      <a:endParaRPr lang="en-US"/>
                    </a:p>
                  </a:txBody>
                  <a:tcPr/>
                </a:tc>
                <a:tc vMerge="1">
                  <a:txBody>
                    <a:bodyPr/>
                    <a:lstStyle/>
                    <a:p>
                      <a:endParaRPr lang="en-US"/>
                    </a:p>
                  </a:txBody>
                  <a:tcPr/>
                </a:tc>
                <a:tc>
                  <a:txBody>
                    <a:bodyPr/>
                    <a:lstStyle/>
                    <a:p>
                      <a:pPr algn="l" fontAlgn="t"/>
                      <a:r>
                        <a:rPr lang="en-US" sz="800" b="0" i="0" u="none" strike="noStrike" dirty="0">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l" fontAlgn="t"/>
                      <a:endParaRPr lang="en-US" sz="800" b="1" i="0" u="none" strike="noStrike" dirty="0">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en-US"/>
                    </a:p>
                  </a:txBody>
                  <a:tcPr/>
                </a:tc>
                <a:tc vMerge="1">
                  <a:txBody>
                    <a:bodyPr/>
                    <a:lstStyle/>
                    <a:p>
                      <a:endParaRPr lang="en-US"/>
                    </a:p>
                  </a:txBody>
                  <a:tcPr/>
                </a:tc>
              </a:tr>
              <a:tr h="202384">
                <a:tc>
                  <a:txBody>
                    <a:bodyPr/>
                    <a:lstStyle/>
                    <a:p>
                      <a:pPr algn="l" fontAlgn="ctr"/>
                      <a:r>
                        <a:rPr lang="en-US" sz="800" b="0" i="0" u="none" strike="noStrike">
                          <a:solidFill>
                            <a:srgbClr val="000000"/>
                          </a:solidFill>
                          <a:latin typeface="Calibri"/>
                        </a:rPr>
                        <a:t>Power - PC/supercritical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l" fontAlgn="ctr"/>
                      <a:r>
                        <a:rPr lang="en-US" sz="800" b="0" i="0" u="none" strike="noStrike">
                          <a:solidFill>
                            <a:srgbClr val="000000"/>
                          </a:solidFill>
                          <a:latin typeface="Calibri"/>
                        </a:rPr>
                        <a:t>800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Calibri"/>
                        </a:rPr>
                        <a:t>MW</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Calibri"/>
                        </a:rPr>
                        <a:t>$3.040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69A"/>
                    </a:solidFill>
                  </a:tcPr>
                </a:tc>
                <a:tc>
                  <a:txBody>
                    <a:bodyPr/>
                    <a:lstStyle/>
                    <a:p>
                      <a:pPr algn="l" fontAlgn="ctr"/>
                      <a:r>
                        <a:rPr lang="en-US" sz="800" b="0" i="0" u="none" strike="noStrike">
                          <a:solidFill>
                            <a:srgbClr val="000000"/>
                          </a:solidFill>
                          <a:latin typeface="Calibri"/>
                        </a:rPr>
                        <a:t>$2,432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Calibri"/>
                        </a:rPr>
                        <a:t>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69A"/>
                    </a:solidFill>
                  </a:tcPr>
                </a:tc>
                <a:tc>
                  <a:txBody>
                    <a:bodyPr/>
                    <a:lstStyle/>
                    <a:p>
                      <a:pPr algn="l" fontAlgn="ctr"/>
                      <a:r>
                        <a:rPr lang="en-US" sz="800" b="0" i="0" u="none" strike="noStrike">
                          <a:solidFill>
                            <a:srgbClr val="000000"/>
                          </a:solidFill>
                          <a:latin typeface="Calibri"/>
                        </a:rPr>
                        <a:t>$49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Calibri"/>
                        </a:rPr>
                        <a:t>20.0%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Calibri"/>
                        </a:rPr>
                        <a:t>80.0%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Calibri"/>
                        </a:rPr>
                        <a:t>0.800%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a:solidFill>
                            <a:srgbClr val="000000"/>
                          </a:solidFill>
                          <a:latin typeface="Calibri"/>
                        </a:rPr>
                        <a:t>0.200%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a:solidFill>
                            <a:srgbClr val="000000"/>
                          </a:solidFill>
                          <a:latin typeface="Calibri"/>
                        </a:rPr>
                        <a:t>0.020%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a:solidFill>
                            <a:srgbClr val="000000"/>
                          </a:solidFill>
                          <a:latin typeface="Calibri"/>
                        </a:rPr>
                        <a:t>0.400%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a:solidFill>
                            <a:srgbClr val="000000"/>
                          </a:solidFill>
                          <a:latin typeface="Calibri"/>
                        </a:rPr>
                        <a:t>0.500%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a:solidFill>
                            <a:srgbClr val="000000"/>
                          </a:solidFill>
                          <a:latin typeface="Calibri"/>
                        </a:rPr>
                        <a:t>0.002%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dirty="0">
                          <a:solidFill>
                            <a:srgbClr val="000000"/>
                          </a:solidFill>
                          <a:latin typeface="Calibri"/>
                        </a:rPr>
                        <a:t>0.040%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en-US" sz="800" b="0" i="0" u="none" strike="noStrike" dirty="0">
                          <a:solidFill>
                            <a:srgbClr val="000000"/>
                          </a:solidFill>
                          <a:latin typeface="Calibri"/>
                        </a:rPr>
                        <a:t>0.038%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474</TotalTime>
  <Words>1562</Words>
  <Application>Microsoft Office PowerPoint</Application>
  <PresentationFormat>On-screen Show (4:3)</PresentationFormat>
  <Paragraphs>257</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Power Speech by Bob McIlvaine</vt:lpstr>
      <vt:lpstr>Power Valve Revenues $ millions-type </vt:lpstr>
      <vt:lpstr>Power Valve Revenues $millions-region</vt:lpstr>
      <vt:lpstr>East Asia Power  Valve Revenues $ millions-type</vt:lpstr>
      <vt:lpstr>East Asia Power Valve Revenues $ millions-country</vt:lpstr>
      <vt:lpstr>Many Routes to Clean Coal</vt:lpstr>
      <vt:lpstr>Slide 7</vt:lpstr>
      <vt:lpstr>Huge coal fired retrofit and upgrade market in the U.S. and Europe</vt:lpstr>
      <vt:lpstr>Power   (coal-fired supercritical)</vt:lpstr>
      <vt:lpstr>2000 Industrial Boilers Will Spend Between $4 and $12 Billion to Meet the New Industrial Boiler MACT Rule</vt:lpstr>
      <vt:lpstr>Nuclear Valve Types</vt:lpstr>
      <vt:lpstr>Nuclear valve applications</vt:lpstr>
      <vt:lpstr>Valves in the Nuclear Island</vt:lpstr>
      <vt:lpstr>Balance-of-Plant Valves</vt:lpstr>
      <vt:lpstr>Power   (nuclear)</vt:lpstr>
      <vt:lpstr>Power   (combined cycle gas turbine, CCGT)</vt:lpstr>
      <vt:lpstr>Power   (simple cycle gas turbine)</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dc:title>
  <dc:creator>Zachary Fox</dc:creator>
  <cp:lastModifiedBy>.</cp:lastModifiedBy>
  <cp:revision>47</cp:revision>
  <dcterms:created xsi:type="dcterms:W3CDTF">2013-06-18T17:50:57Z</dcterms:created>
  <dcterms:modified xsi:type="dcterms:W3CDTF">2013-06-28T18:05:10Z</dcterms:modified>
</cp:coreProperties>
</file>