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1" r:id="rId2"/>
    <p:sldId id="279" r:id="rId3"/>
    <p:sldId id="257" r:id="rId4"/>
    <p:sldId id="258" r:id="rId5"/>
    <p:sldId id="259" r:id="rId6"/>
    <p:sldId id="261" r:id="rId7"/>
    <p:sldId id="262" r:id="rId8"/>
    <p:sldId id="260" r:id="rId9"/>
    <p:sldId id="263" r:id="rId10"/>
    <p:sldId id="264" r:id="rId11"/>
    <p:sldId id="280"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Server01\share01\GE%20Valve%20Study\GE%20Valve%20StudyR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erver01\share01\GE%20Valve%20Study\GE%20Valve%20StudyR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erver01\share01\GE%20Valve%20Study\GE%20Valve%20StudyR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200" dirty="0"/>
              <a:t>Investment Value per </a:t>
            </a:r>
            <a:r>
              <a:rPr lang="en-US" sz="1200" dirty="0" smtClean="0"/>
              <a:t>Plant (New Plants), </a:t>
            </a:r>
            <a:r>
              <a:rPr lang="en-US" sz="1200" dirty="0"/>
              <a:t>Mil $</a:t>
            </a:r>
            <a:endParaRPr lang="en-US" dirty="0"/>
          </a:p>
        </c:rich>
      </c:tx>
      <c:layout/>
    </c:title>
    <c:plotArea>
      <c:layout/>
      <c:barChart>
        <c:barDir val="col"/>
        <c:grouping val="clustered"/>
        <c:ser>
          <c:idx val="0"/>
          <c:order val="0"/>
          <c:cat>
            <c:strRef>
              <c:f>'Valve Data'!$A$7:$A$15</c:f>
              <c:strCache>
                <c:ptCount val="9"/>
                <c:pt idx="0">
                  <c:v>Power - PC/supercritical </c:v>
                </c:pt>
                <c:pt idx="1">
                  <c:v>Power - nuclear </c:v>
                </c:pt>
                <c:pt idx="2">
                  <c:v>Power - CCGT</c:v>
                </c:pt>
                <c:pt idx="3">
                  <c:v>Power - GT </c:v>
                </c:pt>
                <c:pt idx="4">
                  <c:v>Refinery</c:v>
                </c:pt>
                <c:pt idx="5">
                  <c:v>Petrochemical</c:v>
                </c:pt>
                <c:pt idx="6">
                  <c:v>Gas processing</c:v>
                </c:pt>
                <c:pt idx="7">
                  <c:v>LNG - liquefaction</c:v>
                </c:pt>
                <c:pt idx="8">
                  <c:v>GTL</c:v>
                </c:pt>
              </c:strCache>
            </c:strRef>
          </c:cat>
          <c:val>
            <c:numRef>
              <c:f>'Valve Data'!$E$7:$E$15</c:f>
              <c:numCache>
                <c:formatCode>"$"#,##0</c:formatCode>
                <c:ptCount val="9"/>
                <c:pt idx="0">
                  <c:v>2432</c:v>
                </c:pt>
                <c:pt idx="1">
                  <c:v>6001.875</c:v>
                </c:pt>
                <c:pt idx="2">
                  <c:v>756.44999999999948</c:v>
                </c:pt>
                <c:pt idx="3">
                  <c:v>136.70999999999998</c:v>
                </c:pt>
                <c:pt idx="4">
                  <c:v>3600</c:v>
                </c:pt>
                <c:pt idx="5">
                  <c:v>3750</c:v>
                </c:pt>
                <c:pt idx="6">
                  <c:v>150</c:v>
                </c:pt>
                <c:pt idx="7">
                  <c:v>8300</c:v>
                </c:pt>
                <c:pt idx="8">
                  <c:v>15000</c:v>
                </c:pt>
              </c:numCache>
            </c:numRef>
          </c:val>
        </c:ser>
        <c:ser>
          <c:idx val="1"/>
          <c:order val="1"/>
          <c:tx>
            <c:v>a</c:v>
          </c:tx>
          <c:cat>
            <c:strRef>
              <c:f>'Valve Data'!$A$7:$A$15</c:f>
              <c:strCache>
                <c:ptCount val="9"/>
                <c:pt idx="0">
                  <c:v>Power - PC/supercritical </c:v>
                </c:pt>
                <c:pt idx="1">
                  <c:v>Power - nuclear </c:v>
                </c:pt>
                <c:pt idx="2">
                  <c:v>Power - CCGT</c:v>
                </c:pt>
                <c:pt idx="3">
                  <c:v>Power - GT </c:v>
                </c:pt>
                <c:pt idx="4">
                  <c:v>Refinery</c:v>
                </c:pt>
                <c:pt idx="5">
                  <c:v>Petrochemical</c:v>
                </c:pt>
                <c:pt idx="6">
                  <c:v>Gas processing</c:v>
                </c:pt>
                <c:pt idx="7">
                  <c:v>LNG - liquefaction</c:v>
                </c:pt>
                <c:pt idx="8">
                  <c:v>GTL</c:v>
                </c:pt>
              </c:strCache>
            </c:strRef>
          </c:cat>
          <c:val>
            <c:numLit>
              <c:formatCode>General</c:formatCode>
              <c:ptCount val="1"/>
              <c:pt idx="0">
                <c:v>1</c:v>
              </c:pt>
            </c:numLit>
          </c:val>
        </c:ser>
        <c:dLbls/>
        <c:axId val="103744640"/>
        <c:axId val="103746176"/>
      </c:barChart>
      <c:catAx>
        <c:axId val="103744640"/>
        <c:scaling>
          <c:orientation val="minMax"/>
        </c:scaling>
        <c:axPos val="b"/>
        <c:tickLblPos val="nextTo"/>
        <c:crossAx val="103746176"/>
        <c:crosses val="autoZero"/>
        <c:auto val="1"/>
        <c:lblAlgn val="ctr"/>
        <c:lblOffset val="100"/>
      </c:catAx>
      <c:valAx>
        <c:axId val="103746176"/>
        <c:scaling>
          <c:orientation val="minMax"/>
        </c:scaling>
        <c:axPos val="l"/>
        <c:majorGridlines/>
        <c:numFmt formatCode="&quot;$&quot;#,##0" sourceLinked="1"/>
        <c:tickLblPos val="nextTo"/>
        <c:crossAx val="103744640"/>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200"/>
              <a:t>Total Valve Spend per Plant, Mil $</a:t>
            </a:r>
            <a:endParaRPr lang="en-US"/>
          </a:p>
        </c:rich>
      </c:tx>
      <c:layout>
        <c:manualLayout>
          <c:xMode val="edge"/>
          <c:yMode val="edge"/>
          <c:x val="0.39274337196614506"/>
          <c:y val="4.0133779264214048E-2"/>
        </c:manualLayout>
      </c:layout>
    </c:title>
    <c:plotArea>
      <c:layout>
        <c:manualLayout>
          <c:layoutTarget val="inner"/>
          <c:xMode val="edge"/>
          <c:yMode val="edge"/>
          <c:x val="0.16903302712160981"/>
          <c:y val="0.13295157085297449"/>
          <c:w val="0.79629615048118985"/>
          <c:h val="0.57522687172464648"/>
        </c:manualLayout>
      </c:layout>
      <c:barChart>
        <c:barDir val="col"/>
        <c:grouping val="clustered"/>
        <c:ser>
          <c:idx val="0"/>
          <c:order val="0"/>
          <c:cat>
            <c:strRef>
              <c:f>'Valve Data'!$A$7:$A$15</c:f>
              <c:strCache>
                <c:ptCount val="9"/>
                <c:pt idx="0">
                  <c:v>Power - PC/supercritical </c:v>
                </c:pt>
                <c:pt idx="1">
                  <c:v>Power - nuclear </c:v>
                </c:pt>
                <c:pt idx="2">
                  <c:v>Power - CCGT</c:v>
                </c:pt>
                <c:pt idx="3">
                  <c:v>Power - GT </c:v>
                </c:pt>
                <c:pt idx="4">
                  <c:v>Refinery</c:v>
                </c:pt>
                <c:pt idx="5">
                  <c:v>Petrochemical</c:v>
                </c:pt>
                <c:pt idx="6">
                  <c:v>Gas processing</c:v>
                </c:pt>
                <c:pt idx="7">
                  <c:v>LNG - liquefaction</c:v>
                </c:pt>
                <c:pt idx="8">
                  <c:v>GTL</c:v>
                </c:pt>
              </c:strCache>
            </c:strRef>
          </c:cat>
          <c:val>
            <c:numRef>
              <c:f>'Valve Data'!$G$7:$G$15</c:f>
              <c:numCache>
                <c:formatCode>"$"#,##0</c:formatCode>
                <c:ptCount val="9"/>
                <c:pt idx="0">
                  <c:v>48.64</c:v>
                </c:pt>
                <c:pt idx="1">
                  <c:v>72.022500000000008</c:v>
                </c:pt>
                <c:pt idx="2">
                  <c:v>15.129000000000001</c:v>
                </c:pt>
                <c:pt idx="3">
                  <c:v>2.050649999999997</c:v>
                </c:pt>
                <c:pt idx="4">
                  <c:v>72</c:v>
                </c:pt>
                <c:pt idx="5">
                  <c:v>37.5</c:v>
                </c:pt>
                <c:pt idx="6">
                  <c:v>4.5</c:v>
                </c:pt>
                <c:pt idx="7">
                  <c:v>83</c:v>
                </c:pt>
                <c:pt idx="8">
                  <c:v>150</c:v>
                </c:pt>
              </c:numCache>
            </c:numRef>
          </c:val>
        </c:ser>
        <c:ser>
          <c:idx val="1"/>
          <c:order val="1"/>
          <c:tx>
            <c:v>a</c:v>
          </c:tx>
          <c:cat>
            <c:strRef>
              <c:f>'Valve Data'!$A$7:$A$15</c:f>
              <c:strCache>
                <c:ptCount val="9"/>
                <c:pt idx="0">
                  <c:v>Power - PC/supercritical </c:v>
                </c:pt>
                <c:pt idx="1">
                  <c:v>Power - nuclear </c:v>
                </c:pt>
                <c:pt idx="2">
                  <c:v>Power - CCGT</c:v>
                </c:pt>
                <c:pt idx="3">
                  <c:v>Power - GT </c:v>
                </c:pt>
                <c:pt idx="4">
                  <c:v>Refinery</c:v>
                </c:pt>
                <c:pt idx="5">
                  <c:v>Petrochemical</c:v>
                </c:pt>
                <c:pt idx="6">
                  <c:v>Gas processing</c:v>
                </c:pt>
                <c:pt idx="7">
                  <c:v>LNG - liquefaction</c:v>
                </c:pt>
                <c:pt idx="8">
                  <c:v>GTL</c:v>
                </c:pt>
              </c:strCache>
            </c:strRef>
          </c:cat>
          <c:val>
            <c:numLit>
              <c:formatCode>General</c:formatCode>
              <c:ptCount val="1"/>
              <c:pt idx="0">
                <c:v>1</c:v>
              </c:pt>
            </c:numLit>
          </c:val>
        </c:ser>
        <c:dLbls/>
        <c:axId val="103804928"/>
        <c:axId val="103806464"/>
      </c:barChart>
      <c:catAx>
        <c:axId val="103804928"/>
        <c:scaling>
          <c:orientation val="minMax"/>
        </c:scaling>
        <c:axPos val="b"/>
        <c:tickLblPos val="nextTo"/>
        <c:crossAx val="103806464"/>
        <c:crosses val="autoZero"/>
        <c:auto val="1"/>
        <c:lblAlgn val="ctr"/>
        <c:lblOffset val="100"/>
      </c:catAx>
      <c:valAx>
        <c:axId val="103806464"/>
        <c:scaling>
          <c:orientation val="minMax"/>
        </c:scaling>
        <c:axPos val="l"/>
        <c:majorGridlines/>
        <c:numFmt formatCode="&quot;$&quot;#,##0" sourceLinked="1"/>
        <c:tickLblPos val="nextTo"/>
        <c:crossAx val="103804928"/>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200" dirty="0"/>
              <a:t>Total Valve Spend per </a:t>
            </a:r>
            <a:r>
              <a:rPr lang="en-US" sz="1200" dirty="0" smtClean="0"/>
              <a:t>Industry (New Plants), </a:t>
            </a:r>
            <a:r>
              <a:rPr lang="en-US" sz="1200" dirty="0"/>
              <a:t>Mil $</a:t>
            </a:r>
            <a:endParaRPr lang="en-US" dirty="0"/>
          </a:p>
        </c:rich>
      </c:tx>
      <c:layout/>
    </c:title>
    <c:plotArea>
      <c:layout/>
      <c:barChart>
        <c:barDir val="col"/>
        <c:grouping val="clustered"/>
        <c:ser>
          <c:idx val="0"/>
          <c:order val="0"/>
          <c:cat>
            <c:strRef>
              <c:f>'Valve Data'!$A$7:$A$15</c:f>
              <c:strCache>
                <c:ptCount val="9"/>
                <c:pt idx="0">
                  <c:v>Power - PC/supercritical </c:v>
                </c:pt>
                <c:pt idx="1">
                  <c:v>Power - nuclear </c:v>
                </c:pt>
                <c:pt idx="2">
                  <c:v>Power - CCGT</c:v>
                </c:pt>
                <c:pt idx="3">
                  <c:v>Power - GT </c:v>
                </c:pt>
                <c:pt idx="4">
                  <c:v>Refinery</c:v>
                </c:pt>
                <c:pt idx="5">
                  <c:v>Petrochemical</c:v>
                </c:pt>
                <c:pt idx="6">
                  <c:v>Gas processing</c:v>
                </c:pt>
                <c:pt idx="7">
                  <c:v>LNG - liquefaction</c:v>
                </c:pt>
                <c:pt idx="8">
                  <c:v>GTL</c:v>
                </c:pt>
              </c:strCache>
            </c:strRef>
          </c:cat>
          <c:val>
            <c:numRef>
              <c:f>'Valve Data'!$R$7:$R$15</c:f>
              <c:numCache>
                <c:formatCode>"$"#,##0</c:formatCode>
                <c:ptCount val="9"/>
                <c:pt idx="0">
                  <c:v>4864</c:v>
                </c:pt>
                <c:pt idx="1">
                  <c:v>504.15750000000008</c:v>
                </c:pt>
                <c:pt idx="2">
                  <c:v>3025.8</c:v>
                </c:pt>
                <c:pt idx="3">
                  <c:v>102.5325</c:v>
                </c:pt>
                <c:pt idx="4">
                  <c:v>1800</c:v>
                </c:pt>
                <c:pt idx="5">
                  <c:v>562.5</c:v>
                </c:pt>
                <c:pt idx="6">
                  <c:v>135</c:v>
                </c:pt>
                <c:pt idx="7">
                  <c:v>830</c:v>
                </c:pt>
                <c:pt idx="8">
                  <c:v>300</c:v>
                </c:pt>
              </c:numCache>
            </c:numRef>
          </c:val>
        </c:ser>
        <c:ser>
          <c:idx val="1"/>
          <c:order val="1"/>
          <c:tx>
            <c:v>a</c:v>
          </c:tx>
          <c:cat>
            <c:strRef>
              <c:f>'Valve Data'!$A$7:$A$15</c:f>
              <c:strCache>
                <c:ptCount val="9"/>
                <c:pt idx="0">
                  <c:v>Power - PC/supercritical </c:v>
                </c:pt>
                <c:pt idx="1">
                  <c:v>Power - nuclear </c:v>
                </c:pt>
                <c:pt idx="2">
                  <c:v>Power - CCGT</c:v>
                </c:pt>
                <c:pt idx="3">
                  <c:v>Power - GT </c:v>
                </c:pt>
                <c:pt idx="4">
                  <c:v>Refinery</c:v>
                </c:pt>
                <c:pt idx="5">
                  <c:v>Petrochemical</c:v>
                </c:pt>
                <c:pt idx="6">
                  <c:v>Gas processing</c:v>
                </c:pt>
                <c:pt idx="7">
                  <c:v>LNG - liquefaction</c:v>
                </c:pt>
                <c:pt idx="8">
                  <c:v>GTL</c:v>
                </c:pt>
              </c:strCache>
            </c:strRef>
          </c:cat>
          <c:val>
            <c:numLit>
              <c:formatCode>General</c:formatCode>
              <c:ptCount val="1"/>
              <c:pt idx="0">
                <c:v>1</c:v>
              </c:pt>
            </c:numLit>
          </c:val>
        </c:ser>
        <c:dLbls/>
        <c:axId val="103594624"/>
        <c:axId val="103600512"/>
      </c:barChart>
      <c:catAx>
        <c:axId val="103594624"/>
        <c:scaling>
          <c:orientation val="minMax"/>
        </c:scaling>
        <c:axPos val="b"/>
        <c:tickLblPos val="nextTo"/>
        <c:crossAx val="103600512"/>
        <c:crosses val="autoZero"/>
        <c:auto val="1"/>
        <c:lblAlgn val="ctr"/>
        <c:lblOffset val="100"/>
      </c:catAx>
      <c:valAx>
        <c:axId val="103600512"/>
        <c:scaling>
          <c:orientation val="minMax"/>
        </c:scaling>
        <c:axPos val="l"/>
        <c:majorGridlines/>
        <c:numFmt formatCode="&quot;$&quot;#,##0" sourceLinked="1"/>
        <c:tickLblPos val="nextTo"/>
        <c:crossAx val="103594624"/>
        <c:crosses val="autoZero"/>
        <c:crossBetween val="between"/>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CD1788-5628-47C4-8591-675A94630D24}" type="datetimeFigureOut">
              <a:rPr lang="en-US" smtClean="0"/>
              <a:pPr/>
              <a:t>6/28/2013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3F5F0C-3578-4262-9627-CA79425AEAC3}" type="slidenum">
              <a:rPr lang="en-US" smtClean="0"/>
              <a:pPr/>
              <a:t>‹#›</a:t>
            </a:fld>
            <a:endParaRPr lang="en-US"/>
          </a:p>
        </p:txBody>
      </p:sp>
    </p:spTree>
    <p:extLst>
      <p:ext uri="{BB962C8B-B14F-4D97-AF65-F5344CB8AC3E}">
        <p14:creationId xmlns:p14="http://schemas.microsoft.com/office/powerpoint/2010/main" xmlns="" val="3912247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3F5F0C-3578-4262-9627-CA79425AEAC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8F622B-105B-4542-82BE-80BD6A50DDC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6CCBC-9197-47C1-A1D6-4F567EE843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F622B-105B-4542-82BE-80BD6A50DDC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6CCBC-9197-47C1-A1D6-4F567EE843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F622B-105B-4542-82BE-80BD6A50DDC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6CCBC-9197-47C1-A1D6-4F567EE843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F622B-105B-4542-82BE-80BD6A50DDC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6CCBC-9197-47C1-A1D6-4F567EE843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8F622B-105B-4542-82BE-80BD6A50DDC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6CCBC-9197-47C1-A1D6-4F567EE843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F622B-105B-4542-82BE-80BD6A50DDC6}" type="datetimeFigureOut">
              <a:rPr lang="en-US" smtClean="0"/>
              <a:pPr/>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6CCBC-9197-47C1-A1D6-4F567EE843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8F622B-105B-4542-82BE-80BD6A50DDC6}" type="datetimeFigureOut">
              <a:rPr lang="en-US" smtClean="0"/>
              <a:pPr/>
              <a:t>6/28/2013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6CCBC-9197-47C1-A1D6-4F567EE843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F622B-105B-4542-82BE-80BD6A50DDC6}" type="datetimeFigureOut">
              <a:rPr lang="en-US" smtClean="0"/>
              <a:pPr/>
              <a:t>6/28/2013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6CCBC-9197-47C1-A1D6-4F567EE843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F622B-105B-4542-82BE-80BD6A50DDC6}" type="datetimeFigureOut">
              <a:rPr lang="en-US" smtClean="0"/>
              <a:pPr/>
              <a:t>6/28/2013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6CCBC-9197-47C1-A1D6-4F567EE843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F622B-105B-4542-82BE-80BD6A50DDC6}" type="datetimeFigureOut">
              <a:rPr lang="en-US" smtClean="0"/>
              <a:pPr/>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6CCBC-9197-47C1-A1D6-4F567EE843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F622B-105B-4542-82BE-80BD6A50DDC6}" type="datetimeFigureOut">
              <a:rPr lang="en-US" smtClean="0"/>
              <a:pPr/>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6CCBC-9197-47C1-A1D6-4F567EE843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F622B-105B-4542-82BE-80BD6A50DDC6}" type="datetimeFigureOut">
              <a:rPr lang="en-US" smtClean="0"/>
              <a:pPr/>
              <a:t>6/28/2013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6CCBC-9197-47C1-A1D6-4F567EE843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76400"/>
            <a:ext cx="7623175" cy="1828800"/>
          </a:xfrm>
        </p:spPr>
        <p:txBody>
          <a:bodyPr/>
          <a:lstStyle/>
          <a:p>
            <a:r>
              <a:rPr lang="en-US" sz="3600" dirty="0"/>
              <a:t>High Growth </a:t>
            </a:r>
            <a:r>
              <a:rPr lang="en-US" sz="3600" dirty="0" smtClean="0"/>
              <a:t>Markets</a:t>
            </a:r>
            <a:br>
              <a:rPr lang="en-US" sz="3600" dirty="0" smtClean="0"/>
            </a:br>
            <a:r>
              <a:rPr lang="en-US" sz="2000" dirty="0" smtClean="0"/>
              <a:t>Speech by Bob McIlvaine</a:t>
            </a:r>
            <a:endParaRPr lang="en-US" sz="2000" b="1" dirty="0">
              <a:solidFill>
                <a:schemeClr val="tx1"/>
              </a:solidFill>
            </a:endParaRPr>
          </a:p>
        </p:txBody>
      </p:sp>
      <p:sp>
        <p:nvSpPr>
          <p:cNvPr id="3" name="Subtitle 2"/>
          <p:cNvSpPr>
            <a:spLocks noGrp="1"/>
          </p:cNvSpPr>
          <p:nvPr>
            <p:ph type="subTitle" idx="1"/>
          </p:nvPr>
        </p:nvSpPr>
        <p:spPr>
          <a:xfrm>
            <a:off x="1066800" y="4267200"/>
            <a:ext cx="7467600" cy="609600"/>
          </a:xfrm>
        </p:spPr>
        <p:txBody>
          <a:bodyPr>
            <a:normAutofit fontScale="32500" lnSpcReduction="20000"/>
          </a:bodyPr>
          <a:lstStyle/>
          <a:p>
            <a:r>
              <a:rPr lang="en-US" sz="5000" b="1" dirty="0" smtClean="0">
                <a:solidFill>
                  <a:schemeClr val="tx1"/>
                </a:solidFill>
              </a:rPr>
              <a:t>Valve World Expo				June 25 2013</a:t>
            </a:r>
          </a:p>
          <a:p>
            <a:endParaRPr lang="en-US" dirty="0" smtClean="0"/>
          </a:p>
          <a:p>
            <a:r>
              <a:rPr lang="en-US" sz="2400" b="1" dirty="0" smtClean="0"/>
              <a:t>		</a:t>
            </a:r>
            <a:endParaRPr lang="en-US" dirty="0"/>
          </a:p>
        </p:txBody>
      </p:sp>
      <p:pic>
        <p:nvPicPr>
          <p:cNvPr id="4" name="Picture 3" descr="http://www.mcilvainecompany.com/logosmall.gif"/>
          <p:cNvPicPr>
            <a:picLocks noChangeAspect="1" noChangeArrowheads="1"/>
          </p:cNvPicPr>
          <p:nvPr/>
        </p:nvPicPr>
        <p:blipFill>
          <a:blip r:embed="rId3" cstate="print"/>
          <a:srcRect/>
          <a:stretch>
            <a:fillRect/>
          </a:stretch>
        </p:blipFill>
        <p:spPr bwMode="auto">
          <a:xfrm>
            <a:off x="685800" y="5257800"/>
            <a:ext cx="1219200" cy="847725"/>
          </a:xfrm>
          <a:prstGeom prst="rect">
            <a:avLst/>
          </a:prstGeom>
          <a:noFill/>
          <a:ln w="9525">
            <a:noFill/>
            <a:miter lim="800000"/>
            <a:headEnd/>
            <a:tailEnd/>
          </a:ln>
        </p:spPr>
      </p:pic>
      <p:sp>
        <p:nvSpPr>
          <p:cNvPr id="5" name="TextBox 4"/>
          <p:cNvSpPr txBox="1"/>
          <p:nvPr/>
        </p:nvSpPr>
        <p:spPr>
          <a:xfrm>
            <a:off x="2133600" y="5257800"/>
            <a:ext cx="38100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McIlvaine Company</a:t>
            </a:r>
          </a:p>
          <a:p>
            <a:r>
              <a:rPr lang="en-US" sz="2800" dirty="0" smtClean="0">
                <a:latin typeface="Times New Roman" pitchFamily="18" charset="0"/>
                <a:cs typeface="Times New Roman" pitchFamily="18" charset="0"/>
              </a:rPr>
              <a:t>Northfield, IL</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7985201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Shares by Valve </a:t>
            </a:r>
            <a:r>
              <a:rPr lang="en-US" dirty="0"/>
              <a:t>T</a:t>
            </a:r>
            <a:r>
              <a:rPr lang="en-US" dirty="0" smtClean="0"/>
              <a:t>ype</a:t>
            </a:r>
            <a:endParaRPr lang="en-US" dirty="0"/>
          </a:p>
        </p:txBody>
      </p:sp>
      <p:sp>
        <p:nvSpPr>
          <p:cNvPr id="3" name="Content Placeholder 2"/>
          <p:cNvSpPr>
            <a:spLocks noGrp="1"/>
          </p:cNvSpPr>
          <p:nvPr>
            <p:ph idx="1"/>
          </p:nvPr>
        </p:nvSpPr>
        <p:spPr/>
        <p:txBody>
          <a:bodyPr>
            <a:normAutofit/>
          </a:bodyPr>
          <a:lstStyle/>
          <a:p>
            <a:r>
              <a:rPr lang="en-GB" sz="1800" dirty="0"/>
              <a:t>Globe valves will be the leader by valve type. Ball valves will be second on the leader list.</a:t>
            </a:r>
            <a:endParaRPr lang="en-US" sz="1800" dirty="0"/>
          </a:p>
          <a:p>
            <a:endParaRPr lang="en-US" sz="1800" dirty="0"/>
          </a:p>
        </p:txBody>
      </p:sp>
      <p:pic>
        <p:nvPicPr>
          <p:cNvPr id="3074"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5438" r="35735" b="6653"/>
          <a:stretch/>
        </p:blipFill>
        <p:spPr bwMode="auto">
          <a:xfrm>
            <a:off x="3352799" y="2514598"/>
            <a:ext cx="2011680" cy="39988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Valve Spend per Energy Segment</a:t>
            </a:r>
            <a:endParaRPr lang="en-US" b="1" dirty="0" smtClean="0"/>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11</a:t>
            </a:fld>
            <a:endParaRPr lang="en-US" dirty="0"/>
          </a:p>
        </p:txBody>
      </p:sp>
      <p:sp>
        <p:nvSpPr>
          <p:cNvPr id="7" name="Content Placeholder 6"/>
          <p:cNvSpPr>
            <a:spLocks noGrp="1"/>
          </p:cNvSpPr>
          <p:nvPr>
            <p:ph idx="1"/>
          </p:nvPr>
        </p:nvSpPr>
        <p:spPr>
          <a:xfrm>
            <a:off x="457200" y="1371600"/>
            <a:ext cx="8229600" cy="990600"/>
          </a:xfrm>
        </p:spPr>
        <p:txBody>
          <a:bodyPr/>
          <a:lstStyle/>
          <a:p>
            <a:pPr lvl="0" algn="just"/>
            <a:r>
              <a:rPr lang="en-US" sz="1600" b="1" dirty="0" smtClean="0"/>
              <a:t>The largest opportunity for valve sales by industry  </a:t>
            </a:r>
            <a:r>
              <a:rPr lang="en-US" sz="1600" dirty="0" smtClean="0"/>
              <a:t>is in coal-fired power.  This relates not so much to the highest concentration (or highest cost) of valves per plant, but to the larger  number of new-plant builds relative to other industries.  Major opportunities are in Asia.</a:t>
            </a:r>
          </a:p>
          <a:p>
            <a:pPr lvl="0"/>
            <a:endParaRPr lang="en-US" sz="1600" dirty="0" smtClean="0"/>
          </a:p>
          <a:p>
            <a:pPr lvl="0"/>
            <a:endParaRPr lang="en-US" sz="1600" dirty="0" smtClean="0"/>
          </a:p>
          <a:p>
            <a:pPr lvl="0"/>
            <a:endParaRPr lang="en-US" sz="1600" dirty="0" smtClean="0"/>
          </a:p>
          <a:p>
            <a:pPr lvl="0"/>
            <a:endParaRPr lang="en-US" sz="1600" b="1" dirty="0" smtClean="0"/>
          </a:p>
          <a:p>
            <a:pPr lvl="0"/>
            <a:endParaRPr lang="en-US" sz="1600" b="1" dirty="0" smtClean="0"/>
          </a:p>
          <a:p>
            <a:endParaRPr lang="en-US" dirty="0"/>
          </a:p>
        </p:txBody>
      </p:sp>
      <p:graphicFrame>
        <p:nvGraphicFramePr>
          <p:cNvPr id="8" name="Chart 7"/>
          <p:cNvGraphicFramePr/>
          <p:nvPr/>
        </p:nvGraphicFramePr>
        <p:xfrm>
          <a:off x="1600200" y="2514600"/>
          <a:ext cx="5867400" cy="37973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Pfizer is largest UPW user</a:t>
            </a:r>
            <a:endParaRPr lang="en-US" dirty="0"/>
          </a:p>
        </p:txBody>
      </p:sp>
      <p:sp>
        <p:nvSpPr>
          <p:cNvPr id="3" name="Content Placeholder 2"/>
          <p:cNvSpPr>
            <a:spLocks noGrp="1"/>
          </p:cNvSpPr>
          <p:nvPr>
            <p:ph idx="1"/>
          </p:nvPr>
        </p:nvSpPr>
        <p:spPr/>
        <p:txBody>
          <a:bodyPr>
            <a:normAutofit/>
          </a:bodyPr>
          <a:lstStyle/>
          <a:p>
            <a:r>
              <a:rPr lang="en-US" sz="2000" dirty="0"/>
              <a:t>Pfizer is the largest purchaser of UPW for pharmaceutical applications. It is also is the largest company judged by sales revenue. It is has close to 7% of the world market</a:t>
            </a:r>
          </a:p>
        </p:txBody>
      </p:sp>
      <p:pic>
        <p:nvPicPr>
          <p:cNvPr id="1025" name="Picture 1"/>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878" t="2134" r="34054"/>
          <a:stretch/>
        </p:blipFill>
        <p:spPr bwMode="auto">
          <a:xfrm>
            <a:off x="2697480" y="2667000"/>
            <a:ext cx="3749040" cy="3821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8175285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Generics lower revenues not UPW</a:t>
            </a:r>
            <a:endParaRPr lang="en-US" dirty="0"/>
          </a:p>
        </p:txBody>
      </p:sp>
      <p:sp>
        <p:nvSpPr>
          <p:cNvPr id="3" name="Content Placeholder 2"/>
          <p:cNvSpPr>
            <a:spLocks noGrp="1"/>
          </p:cNvSpPr>
          <p:nvPr>
            <p:ph idx="1"/>
          </p:nvPr>
        </p:nvSpPr>
        <p:spPr/>
        <p:txBody>
          <a:bodyPr>
            <a:normAutofit/>
          </a:bodyPr>
          <a:lstStyle/>
          <a:p>
            <a:r>
              <a:rPr lang="en-US" sz="2000" dirty="0"/>
              <a:t>The lower price per $ of revenue (and gallon of UPW) is reflected in lower expected revenues by the major companies</a:t>
            </a:r>
          </a:p>
        </p:txBody>
      </p:sp>
      <p:pic>
        <p:nvPicPr>
          <p:cNvPr id="2050"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1945" r="32222" b="14184"/>
          <a:stretch/>
        </p:blipFill>
        <p:spPr bwMode="auto">
          <a:xfrm>
            <a:off x="2560320" y="2743200"/>
            <a:ext cx="4023360" cy="34200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8120120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share growing</a:t>
            </a:r>
            <a:endParaRPr lang="en-US" dirty="0"/>
          </a:p>
        </p:txBody>
      </p:sp>
      <p:sp>
        <p:nvSpPr>
          <p:cNvPr id="3" name="Content Placeholder 2"/>
          <p:cNvSpPr>
            <a:spLocks noGrp="1"/>
          </p:cNvSpPr>
          <p:nvPr>
            <p:ph idx="1"/>
          </p:nvPr>
        </p:nvSpPr>
        <p:spPr/>
        <p:txBody>
          <a:bodyPr>
            <a:normAutofit/>
          </a:bodyPr>
          <a:lstStyle/>
          <a:p>
            <a:r>
              <a:rPr lang="en-US" sz="2000" dirty="0"/>
              <a:t>Generics are making significant penetration worldwide. In the U.S. generics captured 25% of the market in 2012</a:t>
            </a:r>
          </a:p>
        </p:txBody>
      </p:sp>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23673" r="23746" b="19281"/>
          <a:stretch/>
        </p:blipFill>
        <p:spPr bwMode="auto">
          <a:xfrm>
            <a:off x="1828800" y="3048001"/>
            <a:ext cx="5486400" cy="2316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2933655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a:t>
            </a:r>
            <a:r>
              <a:rPr lang="en-US" dirty="0" err="1" smtClean="0"/>
              <a:t>pharma</a:t>
            </a:r>
            <a:r>
              <a:rPr lang="en-US" dirty="0" smtClean="0"/>
              <a:t> revenues down</a:t>
            </a:r>
            <a:endParaRPr lang="en-US" dirty="0"/>
          </a:p>
        </p:txBody>
      </p:sp>
      <p:sp>
        <p:nvSpPr>
          <p:cNvPr id="3" name="Content Placeholder 2"/>
          <p:cNvSpPr>
            <a:spLocks noGrp="1"/>
          </p:cNvSpPr>
          <p:nvPr>
            <p:ph idx="1"/>
          </p:nvPr>
        </p:nvSpPr>
        <p:spPr/>
        <p:txBody>
          <a:bodyPr>
            <a:normAutofit/>
          </a:bodyPr>
          <a:lstStyle/>
          <a:p>
            <a:r>
              <a:rPr lang="en-US" sz="2000" dirty="0"/>
              <a:t>There was a 7% negative impact on sales of the top 3 brand name companies in the U.S. in 2012</a:t>
            </a:r>
          </a:p>
        </p:txBody>
      </p:sp>
      <p:pic>
        <p:nvPicPr>
          <p:cNvPr id="3074"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24306" r="24444" b="13859"/>
          <a:stretch/>
        </p:blipFill>
        <p:spPr bwMode="auto">
          <a:xfrm>
            <a:off x="2377440" y="2971800"/>
            <a:ext cx="4389120" cy="26800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4139620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Merck largest in U.S.</a:t>
            </a:r>
            <a:endParaRPr lang="en-US" dirty="0"/>
          </a:p>
        </p:txBody>
      </p:sp>
      <p:sp>
        <p:nvSpPr>
          <p:cNvPr id="3" name="Content Placeholder 2"/>
          <p:cNvSpPr>
            <a:spLocks noGrp="1"/>
          </p:cNvSpPr>
          <p:nvPr>
            <p:ph idx="1"/>
          </p:nvPr>
        </p:nvSpPr>
        <p:spPr/>
        <p:txBody>
          <a:bodyPr>
            <a:normAutofit/>
          </a:bodyPr>
          <a:lstStyle/>
          <a:p>
            <a:r>
              <a:rPr lang="en-US" sz="2000" dirty="0"/>
              <a:t>Merck was the largest brand name supplier in the U.S. in 2012</a:t>
            </a:r>
          </a:p>
        </p:txBody>
      </p:sp>
      <p:sp>
        <p:nvSpPr>
          <p:cNvPr id="4" name="TextBox 3"/>
          <p:cNvSpPr txBox="1"/>
          <p:nvPr/>
        </p:nvSpPr>
        <p:spPr>
          <a:xfrm>
            <a:off x="1737360" y="5696653"/>
            <a:ext cx="5669280" cy="278496"/>
          </a:xfrm>
          <a:prstGeom prst="rect">
            <a:avLst/>
          </a:prstGeom>
          <a:noFill/>
        </p:spPr>
        <p:txBody>
          <a:bodyPr wrap="square" rtlCol="0">
            <a:spAutoFit/>
          </a:bodyPr>
          <a:lstStyle/>
          <a:p>
            <a:r>
              <a:rPr lang="en-US" sz="1200" dirty="0" smtClean="0">
                <a:solidFill>
                  <a:schemeClr val="accent1"/>
                </a:solidFill>
              </a:rPr>
              <a:t>US Brand Name Pharmaceutical </a:t>
            </a:r>
            <a:r>
              <a:rPr lang="en-US" sz="1200" dirty="0">
                <a:solidFill>
                  <a:schemeClr val="accent1"/>
                </a:solidFill>
              </a:rPr>
              <a:t>I</a:t>
            </a:r>
            <a:r>
              <a:rPr lang="en-US" sz="1200" dirty="0" smtClean="0">
                <a:solidFill>
                  <a:schemeClr val="accent1"/>
                </a:solidFill>
              </a:rPr>
              <a:t>ndustry </a:t>
            </a:r>
            <a:r>
              <a:rPr lang="en-US" sz="1200" dirty="0">
                <a:solidFill>
                  <a:schemeClr val="accent1"/>
                </a:solidFill>
              </a:rPr>
              <a:t>M</a:t>
            </a:r>
            <a:r>
              <a:rPr lang="en-US" sz="1200" dirty="0" smtClean="0">
                <a:solidFill>
                  <a:schemeClr val="accent1"/>
                </a:solidFill>
              </a:rPr>
              <a:t>arket Share</a:t>
            </a:r>
            <a:endParaRPr lang="en-US" sz="1200" dirty="0">
              <a:solidFill>
                <a:schemeClr val="accent1"/>
              </a:solidFill>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37360" y="2288803"/>
            <a:ext cx="5669280" cy="3407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0968256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Teva</a:t>
            </a:r>
            <a:r>
              <a:rPr lang="en-US" dirty="0" smtClean="0"/>
              <a:t> is top U.S. Generic</a:t>
            </a:r>
            <a:endParaRPr lang="en-US" dirty="0"/>
          </a:p>
        </p:txBody>
      </p:sp>
      <p:sp>
        <p:nvSpPr>
          <p:cNvPr id="3" name="Content Placeholder 2"/>
          <p:cNvSpPr>
            <a:spLocks noGrp="1"/>
          </p:cNvSpPr>
          <p:nvPr>
            <p:ph idx="1"/>
          </p:nvPr>
        </p:nvSpPr>
        <p:spPr/>
        <p:txBody>
          <a:bodyPr/>
          <a:lstStyle/>
          <a:p>
            <a:r>
              <a:rPr lang="en-US" sz="2000" dirty="0" err="1"/>
              <a:t>Teva</a:t>
            </a:r>
            <a:r>
              <a:rPr lang="en-US" sz="2000" dirty="0"/>
              <a:t> and Watson were the largest suppliers of generics in the U.S. each had a 5% market share in 2012</a:t>
            </a:r>
          </a:p>
          <a:p>
            <a:endParaRPr lang="en-US" dirty="0"/>
          </a:p>
        </p:txBody>
      </p:sp>
      <p:pic>
        <p:nvPicPr>
          <p:cNvPr id="7170"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20031" r="20141"/>
          <a:stretch/>
        </p:blipFill>
        <p:spPr bwMode="auto">
          <a:xfrm>
            <a:off x="2194560" y="2514600"/>
            <a:ext cx="4937760" cy="36705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1009206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BRIC-MT is fastest growing</a:t>
            </a:r>
            <a:endParaRPr lang="en-US" dirty="0"/>
          </a:p>
        </p:txBody>
      </p:sp>
      <p:sp>
        <p:nvSpPr>
          <p:cNvPr id="3" name="Content Placeholder 2"/>
          <p:cNvSpPr>
            <a:spLocks noGrp="1"/>
          </p:cNvSpPr>
          <p:nvPr>
            <p:ph idx="1"/>
          </p:nvPr>
        </p:nvSpPr>
        <p:spPr/>
        <p:txBody>
          <a:bodyPr>
            <a:normAutofit/>
          </a:bodyPr>
          <a:lstStyle/>
          <a:p>
            <a:r>
              <a:rPr lang="en-US" sz="2000" dirty="0"/>
              <a:t>The fastest growing pharmaceutical segment is BRIC-MT.  This includes Brazil, Russia, India, China, Mexico and Turkey.  Pfizer experienced a 16% growth in these countries last </a:t>
            </a:r>
            <a:r>
              <a:rPr lang="en-US" sz="2000" dirty="0" smtClean="0"/>
              <a:t>year</a:t>
            </a:r>
            <a:endParaRPr lang="en-US" sz="2000" dirty="0"/>
          </a:p>
        </p:txBody>
      </p:sp>
      <p:pic>
        <p:nvPicPr>
          <p:cNvPr id="5122"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27500" r="30139"/>
          <a:stretch/>
        </p:blipFill>
        <p:spPr bwMode="auto">
          <a:xfrm>
            <a:off x="2651760" y="2895600"/>
            <a:ext cx="3840480" cy="34446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646706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digit growth in Russia</a:t>
            </a:r>
            <a:endParaRPr lang="en-US" dirty="0"/>
          </a:p>
        </p:txBody>
      </p:sp>
      <p:sp>
        <p:nvSpPr>
          <p:cNvPr id="3" name="Content Placeholder 2"/>
          <p:cNvSpPr>
            <a:spLocks noGrp="1"/>
          </p:cNvSpPr>
          <p:nvPr>
            <p:ph idx="1"/>
          </p:nvPr>
        </p:nvSpPr>
        <p:spPr/>
        <p:txBody>
          <a:bodyPr>
            <a:normAutofit/>
          </a:bodyPr>
          <a:lstStyle/>
          <a:p>
            <a:r>
              <a:rPr lang="en-US" sz="2000" dirty="0"/>
              <a:t>The pharmaceutical industry in Russia has been witnessing double-digit growth rate recently</a:t>
            </a:r>
            <a:r>
              <a:rPr lang="en-US" sz="2000" dirty="0" smtClean="0"/>
              <a:t>.</a:t>
            </a:r>
          </a:p>
          <a:p>
            <a:r>
              <a:rPr lang="en-US" sz="2000" dirty="0"/>
              <a:t>According to the new regulations that will be enforced in Russia from 2014, it will be imperative for the pharmaceutical companies to pursue GM-compliant production procedures</a:t>
            </a:r>
            <a:r>
              <a:rPr lang="en-US" sz="2000" dirty="0" smtClean="0"/>
              <a:t>.</a:t>
            </a:r>
          </a:p>
          <a:p>
            <a:r>
              <a:rPr lang="en-US" sz="2000" dirty="0"/>
              <a:t>The Russian pharmaceutical market is expected to reach $10.7 billion value by 2014</a:t>
            </a:r>
            <a:r>
              <a:rPr lang="en-US" sz="2000" dirty="0" smtClean="0"/>
              <a:t>.</a:t>
            </a:r>
          </a:p>
          <a:p>
            <a:r>
              <a:rPr lang="en-US" sz="2000" dirty="0"/>
              <a:t>In December 2010, Novartis announced a five-year, $500 million investment program in Russia, including construction of a state-of-the-art manufacturing plant in St. Petersburg.</a:t>
            </a:r>
          </a:p>
        </p:txBody>
      </p:sp>
    </p:spTree>
    <p:extLst>
      <p:ext uri="{BB962C8B-B14F-4D97-AF65-F5344CB8AC3E}">
        <p14:creationId xmlns:p14="http://schemas.microsoft.com/office/powerpoint/2010/main" xmlns="" val="7198804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Largest regional valve markets</a:t>
            </a:r>
            <a:endParaRPr lang="en-US" dirty="0"/>
          </a:p>
        </p:txBody>
      </p:sp>
      <p:sp>
        <p:nvSpPr>
          <p:cNvPr id="3" name="Content Placeholder 2"/>
          <p:cNvSpPr>
            <a:spLocks noGrp="1"/>
          </p:cNvSpPr>
          <p:nvPr>
            <p:ph idx="1"/>
          </p:nvPr>
        </p:nvSpPr>
        <p:spPr/>
        <p:txBody>
          <a:bodyPr>
            <a:normAutofit/>
          </a:bodyPr>
          <a:lstStyle/>
          <a:p>
            <a:r>
              <a:rPr lang="en-GB" sz="1800" dirty="0"/>
              <a:t>The total world valve revenues last </a:t>
            </a:r>
            <a:r>
              <a:rPr lang="en-GB" sz="1800"/>
              <a:t>year </a:t>
            </a:r>
            <a:r>
              <a:rPr lang="en-GB" sz="1800" smtClean="0"/>
              <a:t>were </a:t>
            </a:r>
            <a:r>
              <a:rPr lang="en-GB" sz="1800" dirty="0"/>
              <a:t>over $53 billion. Asia accounted for 42 percent of the market.</a:t>
            </a:r>
            <a:endParaRPr lang="en-US" sz="1800" dirty="0"/>
          </a:p>
          <a:p>
            <a:endParaRPr lang="en-US" sz="1800"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3162" r="33278" b="10789"/>
          <a:stretch/>
        </p:blipFill>
        <p:spPr bwMode="auto">
          <a:xfrm>
            <a:off x="2834640" y="2743200"/>
            <a:ext cx="3474720" cy="3679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3276600" y="2320785"/>
            <a:ext cx="2590800" cy="615553"/>
          </a:xfrm>
          <a:prstGeom prst="rect">
            <a:avLst/>
          </a:prstGeom>
          <a:noFill/>
        </p:spPr>
        <p:txBody>
          <a:bodyPr wrap="square" rtlCol="0">
            <a:spAutoFit/>
          </a:bodyPr>
          <a:lstStyle/>
          <a:p>
            <a:r>
              <a:rPr lang="en-GB" sz="1600" dirty="0"/>
              <a:t>Valve Revenues ($ Millions) *</a:t>
            </a:r>
            <a:endParaRPr lang="en-US" sz="1600"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Country projects A-C</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sz="2000" dirty="0"/>
              <a:t>Despite the growth in the developing </a:t>
            </a:r>
            <a:r>
              <a:rPr lang="en-US" sz="2000" dirty="0" smtClean="0"/>
              <a:t>countries, </a:t>
            </a:r>
            <a:r>
              <a:rPr lang="en-US" sz="2000" dirty="0"/>
              <a:t>the production of </a:t>
            </a:r>
            <a:r>
              <a:rPr lang="en-US" sz="2000" dirty="0" smtClean="0"/>
              <a:t>Ultrapure Water </a:t>
            </a:r>
            <a:r>
              <a:rPr lang="en-US" sz="2000" dirty="0"/>
              <a:t>is still concentrated in the developed countries</a:t>
            </a:r>
            <a:r>
              <a:rPr lang="en-US" sz="2000" dirty="0" smtClean="0"/>
              <a:t>.</a:t>
            </a:r>
          </a:p>
          <a:p>
            <a:r>
              <a:rPr lang="en-US" sz="2000" dirty="0" smtClean="0"/>
              <a:t>Local </a:t>
            </a:r>
            <a:r>
              <a:rPr lang="en-US" sz="2000" dirty="0"/>
              <a:t>production of pharmaceuticals is falling behind demand.</a:t>
            </a:r>
          </a:p>
        </p:txBody>
      </p:sp>
      <p:graphicFrame>
        <p:nvGraphicFramePr>
          <p:cNvPr id="4" name="Table 3"/>
          <p:cNvGraphicFramePr>
            <a:graphicFrameLocks noGrp="1"/>
          </p:cNvGraphicFramePr>
          <p:nvPr>
            <p:extLst>
              <p:ext uri="{D42A27DB-BD31-4B8C-83A1-F6EECF244321}">
                <p14:modId xmlns:p14="http://schemas.microsoft.com/office/powerpoint/2010/main" xmlns="" val="2330542897"/>
              </p:ext>
            </p:extLst>
          </p:nvPr>
        </p:nvGraphicFramePr>
        <p:xfrm>
          <a:off x="1371600" y="2590800"/>
          <a:ext cx="6291071" cy="4023362"/>
        </p:xfrm>
        <a:graphic>
          <a:graphicData uri="http://schemas.openxmlformats.org/drawingml/2006/table">
            <a:tbl>
              <a:tblPr firstRow="1" bandRow="1"/>
              <a:tblGrid>
                <a:gridCol w="751585"/>
                <a:gridCol w="1140337"/>
                <a:gridCol w="1723463"/>
                <a:gridCol w="1179213"/>
                <a:gridCol w="1496473"/>
              </a:tblGrid>
              <a:tr h="396351">
                <a:tc>
                  <a:txBody>
                    <a:bodyPr/>
                    <a:lstStyle/>
                    <a:p>
                      <a:pPr marL="0" marR="0">
                        <a:lnSpc>
                          <a:spcPct val="115000"/>
                        </a:lnSpc>
                        <a:spcBef>
                          <a:spcPts val="0"/>
                        </a:spcBef>
                        <a:spcAft>
                          <a:spcPts val="0"/>
                        </a:spcAft>
                      </a:pPr>
                      <a:r>
                        <a:rPr lang="en-US" sz="1100" b="1" dirty="0">
                          <a:solidFill>
                            <a:srgbClr val="FFFFFF"/>
                          </a:solidFill>
                          <a:effectLst/>
                          <a:latin typeface="Calibri"/>
                          <a:ea typeface="Times New Roman"/>
                          <a:cs typeface="Times New Roman"/>
                        </a:rPr>
                        <a:t>LOCATION</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a:solidFill>
                            <a:srgbClr val="FFFFFF"/>
                          </a:solidFill>
                          <a:effectLst/>
                          <a:latin typeface="Calibri"/>
                          <a:ea typeface="Times New Roman"/>
                          <a:cs typeface="Times New Roman"/>
                        </a:rPr>
                        <a:t>CITY</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a:solidFill>
                            <a:srgbClr val="FFFFFF"/>
                          </a:solidFill>
                          <a:effectLst/>
                          <a:latin typeface="Calibri"/>
                          <a:ea typeface="Times New Roman"/>
                          <a:cs typeface="Times New Roman"/>
                        </a:rPr>
                        <a:t>PROJECT TITLE</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a:solidFill>
                            <a:srgbClr val="FFFFFF"/>
                          </a:solidFill>
                          <a:effectLst/>
                          <a:latin typeface="Calibri"/>
                          <a:ea typeface="Times New Roman"/>
                          <a:cs typeface="Times New Roman"/>
                        </a:rPr>
                        <a:t>SIC DESCRIPTION</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a:solidFill>
                            <a:srgbClr val="FFFFFF"/>
                          </a:solidFill>
                          <a:effectLst/>
                          <a:latin typeface="Calibri"/>
                          <a:ea typeface="Times New Roman"/>
                          <a:cs typeface="Times New Roman"/>
                        </a:rPr>
                        <a:t>PRODUCT</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r>
              <a:tr h="186441">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Algeria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dirty="0" err="1">
                          <a:solidFill>
                            <a:srgbClr val="000000"/>
                          </a:solidFill>
                          <a:effectLst/>
                          <a:latin typeface="Calibri"/>
                          <a:ea typeface="Times New Roman"/>
                          <a:cs typeface="Times New Roman"/>
                        </a:rPr>
                        <a:t>Saidal</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Sanofi Aventis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360319">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Belarus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Minsk</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National Academy of Sciences of Belarus (NASB)</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Biotechnology</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Genetics and R&amp;D</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360319">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Cameroon</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Times New Roman"/>
                        </a:rPr>
                        <a:t>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Sandoz/Cinpharm/1A Pharma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Times New Roman"/>
                        </a:rPr>
                        <a:t>P</a:t>
                      </a:r>
                      <a:r>
                        <a:rPr lang="en-US" sz="1000">
                          <a:solidFill>
                            <a:srgbClr val="000000"/>
                          </a:solidFill>
                          <a:effectLst/>
                          <a:latin typeface="Calibri"/>
                          <a:ea typeface="Times New Roman"/>
                          <a:cs typeface="Times New Roman"/>
                        </a:rPr>
                        <a:t>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 Ingredients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186441">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Beijing</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RNL</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Biotechnology</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Adult Stem Cell R&amp;D</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198176">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Chengdu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Chengdu Wagott</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Times New Roman"/>
                        </a:rPr>
                        <a:t>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Biotanical Extractions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720640">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 Medical City (CMC), Taizhou, Jiangsu Province</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AstraZeneca-11</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Biopharmaceuticals &amp; Generics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540480">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Conghua City, Guangdong Province</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AstraZeneca/Guangdong BeiKang Pharma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Generic Pharmaceuticals</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533715">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Dunhau, Jilin Province</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Asymchem Laboratories/Jilin Asymchem Laboratories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Active Pharmaceuticals Ingredients</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540480">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Hangzhou and Beijing</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Sanofi-Aventis/BMP Sunstone</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Pharmaceuticals and Consumer Health Products</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bl>
          </a:graphicData>
        </a:graphic>
      </p:graphicFrame>
    </p:spTree>
    <p:extLst>
      <p:ext uri="{BB962C8B-B14F-4D97-AF65-F5344CB8AC3E}">
        <p14:creationId xmlns:p14="http://schemas.microsoft.com/office/powerpoint/2010/main" xmlns="" val="414201387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Country Projects C-G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67093661"/>
              </p:ext>
            </p:extLst>
          </p:nvPr>
        </p:nvGraphicFramePr>
        <p:xfrm>
          <a:off x="758952" y="1645920"/>
          <a:ext cx="7543800" cy="4147639"/>
        </p:xfrm>
        <a:graphic>
          <a:graphicData uri="http://schemas.openxmlformats.org/drawingml/2006/table">
            <a:tbl>
              <a:tblPr firstRow="1" bandRow="1"/>
              <a:tblGrid>
                <a:gridCol w="891121"/>
                <a:gridCol w="1352045"/>
                <a:gridCol w="2043433"/>
                <a:gridCol w="1398138"/>
                <a:gridCol w="1859063"/>
              </a:tblGrid>
              <a:tr h="411480">
                <a:tc>
                  <a:txBody>
                    <a:bodyPr/>
                    <a:lstStyle/>
                    <a:p>
                      <a:pPr marL="0" marR="0">
                        <a:lnSpc>
                          <a:spcPct val="115000"/>
                        </a:lnSpc>
                        <a:spcBef>
                          <a:spcPts val="0"/>
                        </a:spcBef>
                        <a:spcAft>
                          <a:spcPts val="0"/>
                        </a:spcAft>
                      </a:pPr>
                      <a:r>
                        <a:rPr lang="en-US" sz="1100" b="1" dirty="0">
                          <a:solidFill>
                            <a:schemeClr val="bg1"/>
                          </a:solidFill>
                          <a:effectLst/>
                          <a:latin typeface="Calibri"/>
                          <a:ea typeface="Times New Roman"/>
                          <a:cs typeface="Times New Roman"/>
                        </a:rPr>
                        <a:t>LOCATION</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CITY</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PROJECT TITLE</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SIC DESCRIPTION</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PRODUCT</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r>
              <a:tr h="787112">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Hangzhou Binjiang New Development Zone</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Sanofi-Aventis/</a:t>
                      </a:r>
                      <a:r>
                        <a:rPr lang="en-US" sz="1000" dirty="0" err="1">
                          <a:solidFill>
                            <a:srgbClr val="000000"/>
                          </a:solidFill>
                          <a:effectLst/>
                          <a:latin typeface="Calibri"/>
                          <a:ea typeface="Times New Roman"/>
                          <a:cs typeface="Times New Roman"/>
                        </a:rPr>
                        <a:t>Minsheng</a:t>
                      </a:r>
                      <a:r>
                        <a:rPr lang="en-US" sz="1000" dirty="0">
                          <a:solidFill>
                            <a:srgbClr val="000000"/>
                          </a:solidFill>
                          <a:effectLst/>
                          <a:latin typeface="Calibri"/>
                          <a:ea typeface="Times New Roman"/>
                          <a:cs typeface="Times New Roman"/>
                        </a:rPr>
                        <a:t> Pharmaceutical</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Pharmaceuticals</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251876">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Hunan Province</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Microbix Biosystems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Vaccines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482762">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Shanghai</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Bristrol-Myers Squibb/WuXi Pharma Tech</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Testing</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251876">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Shanghai</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Lundbeck</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Neuro Drugs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251876">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China</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Shanghai</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Newsummit</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Drug Development</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251876">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Shanghai</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Promega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Biotechnology</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Biological Products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251876">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Shenzhen</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Sanofi Pasteur-1</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Vaccines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724143">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China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Yizhuang, Beijing</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Sanofi-3</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Insulin Cartridge Production, Assembly and Packaging</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482762">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Georgia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Tbilisi</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Central Public Health Reference Library (CPHRL)</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nSpc>
                          <a:spcPct val="115000"/>
                        </a:lnSpc>
                        <a:spcBef>
                          <a:spcPts val="0"/>
                        </a:spcBef>
                        <a:spcAft>
                          <a:spcPts val="0"/>
                        </a:spcAft>
                      </a:pPr>
                      <a:r>
                        <a:rPr lang="en-US" sz="1000" dirty="0">
                          <a:solidFill>
                            <a:srgbClr val="000000"/>
                          </a:solidFill>
                          <a:effectLst/>
                          <a:latin typeface="Calibri"/>
                          <a:ea typeface="Times New Roman"/>
                          <a:cs typeface="Times New Roman"/>
                        </a:rPr>
                        <a:t>Research on Human Health</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bl>
          </a:graphicData>
        </a:graphic>
      </p:graphicFrame>
    </p:spTree>
    <p:extLst>
      <p:ext uri="{BB962C8B-B14F-4D97-AF65-F5344CB8AC3E}">
        <p14:creationId xmlns:p14="http://schemas.microsoft.com/office/powerpoint/2010/main" xmlns="" val="100944418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Country Projects I-M</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xmlns="" val="636376264"/>
              </p:ext>
            </p:extLst>
          </p:nvPr>
        </p:nvGraphicFramePr>
        <p:xfrm>
          <a:off x="758952" y="1645920"/>
          <a:ext cx="7543798" cy="4294721"/>
        </p:xfrm>
        <a:graphic>
          <a:graphicData uri="http://schemas.openxmlformats.org/drawingml/2006/table">
            <a:tbl>
              <a:tblPr firstRow="1" bandRow="1"/>
              <a:tblGrid>
                <a:gridCol w="889558"/>
                <a:gridCol w="1349673"/>
                <a:gridCol w="2039847"/>
                <a:gridCol w="1395685"/>
                <a:gridCol w="1869035"/>
              </a:tblGrid>
              <a:tr h="413234">
                <a:tc>
                  <a:txBody>
                    <a:bodyPr/>
                    <a:lstStyle/>
                    <a:p>
                      <a:pPr marL="0" marR="0">
                        <a:lnSpc>
                          <a:spcPct val="115000"/>
                        </a:lnSpc>
                        <a:spcBef>
                          <a:spcPts val="0"/>
                        </a:spcBef>
                        <a:spcAft>
                          <a:spcPts val="0"/>
                        </a:spcAft>
                      </a:pPr>
                      <a:r>
                        <a:rPr lang="en-US" sz="1100" b="1" dirty="0">
                          <a:solidFill>
                            <a:schemeClr val="bg1"/>
                          </a:solidFill>
                          <a:effectLst/>
                          <a:latin typeface="Calibri"/>
                          <a:ea typeface="Times New Roman"/>
                          <a:cs typeface="Times New Roman"/>
                        </a:rPr>
                        <a:t>LOCATION</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CITY</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PROJECT TITLE</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SIC DESCRIPTION</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PRODUCT</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r>
              <a:tr h="210651">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India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Akorn-2</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Injectable 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210651">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India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100" dirty="0" err="1">
                          <a:solidFill>
                            <a:srgbClr val="000000"/>
                          </a:solidFill>
                          <a:effectLst/>
                          <a:latin typeface="Calibri"/>
                          <a:ea typeface="Times New Roman"/>
                          <a:cs typeface="Times New Roman"/>
                        </a:rPr>
                        <a:t>Hikal</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383002">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India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Sanofi Pasteur/Shantha Biotechnics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Vaccines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383002">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India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Times New Roman"/>
                        </a:rPr>
                        <a:t>Maharashtra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dirty="0" err="1">
                          <a:solidFill>
                            <a:srgbClr val="000000"/>
                          </a:solidFill>
                          <a:effectLst/>
                          <a:latin typeface="Calibri"/>
                          <a:ea typeface="Times New Roman"/>
                          <a:cs typeface="Times New Roman"/>
                        </a:rPr>
                        <a:t>Omkar</a:t>
                      </a:r>
                      <a:r>
                        <a:rPr lang="en-US" sz="1000" dirty="0">
                          <a:solidFill>
                            <a:srgbClr val="000000"/>
                          </a:solidFill>
                          <a:effectLst/>
                          <a:latin typeface="Calibri"/>
                          <a:ea typeface="Times New Roman"/>
                          <a:cs typeface="Times New Roman"/>
                        </a:rPr>
                        <a:t> Specialty Chemicals (OSCL)</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Active Pharmaceutical Ingredients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996338">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India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Pharmacity Sp. Econ. Zone (SEZ) Vishakhapatnam, Andhra Pradesh and Gagillapur</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Granules/</a:t>
                      </a:r>
                      <a:r>
                        <a:rPr lang="en-US" sz="1000" dirty="0" err="1">
                          <a:solidFill>
                            <a:srgbClr val="000000"/>
                          </a:solidFill>
                          <a:effectLst/>
                          <a:latin typeface="Calibri"/>
                          <a:ea typeface="Times New Roman"/>
                          <a:cs typeface="Times New Roman"/>
                        </a:rPr>
                        <a:t>OmniChem</a:t>
                      </a:r>
                      <a:r>
                        <a:rPr lang="en-US" sz="1000" dirty="0">
                          <a:solidFill>
                            <a:srgbClr val="000000"/>
                          </a:solidFill>
                          <a:effectLst/>
                          <a:latin typeface="Calibri"/>
                          <a:ea typeface="Times New Roman"/>
                          <a:cs typeface="Times New Roman"/>
                        </a:rPr>
                        <a:t> Pharmaceuticals</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Advanced Pharmaceutical Ingredients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375669">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India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Punjab</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Nectar Lifesciences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 Ingredients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563503">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India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Sanand, Gujarat</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Teva/Procter &amp; Gamble</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Consumer Health and Over-the-Counter Products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375669">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India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State in Western India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Helvoet Pharma-2</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Packaging</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 Packaging</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383002">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Malaysia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Glycos Biotechnologies/Bio-XCell</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Biotechnology</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Biochemical &amp; Biotechnology R&amp;D</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bl>
          </a:graphicData>
        </a:graphic>
      </p:graphicFrame>
    </p:spTree>
    <p:extLst>
      <p:ext uri="{BB962C8B-B14F-4D97-AF65-F5344CB8AC3E}">
        <p14:creationId xmlns:p14="http://schemas.microsoft.com/office/powerpoint/2010/main" xmlns="" val="293139539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Country Projects M-U</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98230654"/>
              </p:ext>
            </p:extLst>
          </p:nvPr>
        </p:nvGraphicFramePr>
        <p:xfrm>
          <a:off x="758952" y="1645920"/>
          <a:ext cx="7543799" cy="4685345"/>
        </p:xfrm>
        <a:graphic>
          <a:graphicData uri="http://schemas.openxmlformats.org/drawingml/2006/table">
            <a:tbl>
              <a:tblPr firstRow="1" bandRow="1"/>
              <a:tblGrid>
                <a:gridCol w="891120"/>
                <a:gridCol w="1352045"/>
                <a:gridCol w="2043432"/>
                <a:gridCol w="1398138"/>
                <a:gridCol w="1859064"/>
              </a:tblGrid>
              <a:tr h="411480">
                <a:tc>
                  <a:txBody>
                    <a:bodyPr/>
                    <a:lstStyle/>
                    <a:p>
                      <a:pPr marL="0" marR="0">
                        <a:lnSpc>
                          <a:spcPct val="115000"/>
                        </a:lnSpc>
                        <a:spcBef>
                          <a:spcPts val="0"/>
                        </a:spcBef>
                        <a:spcAft>
                          <a:spcPts val="0"/>
                        </a:spcAft>
                      </a:pPr>
                      <a:r>
                        <a:rPr lang="en-US" sz="1100" b="1" dirty="0">
                          <a:solidFill>
                            <a:schemeClr val="bg1"/>
                          </a:solidFill>
                          <a:effectLst/>
                          <a:latin typeface="Calibri"/>
                          <a:ea typeface="Times New Roman"/>
                          <a:cs typeface="Times New Roman"/>
                        </a:rPr>
                        <a:t>LOCATION</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CITY</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PROJECT TITLE</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SIC DESCRIPTION</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c>
                  <a:txBody>
                    <a:bodyPr/>
                    <a:lstStyle/>
                    <a:p>
                      <a:pPr marL="0" marR="0" algn="ctr">
                        <a:lnSpc>
                          <a:spcPct val="115000"/>
                        </a:lnSpc>
                        <a:spcBef>
                          <a:spcPts val="0"/>
                        </a:spcBef>
                        <a:spcAft>
                          <a:spcPts val="0"/>
                        </a:spcAft>
                      </a:pPr>
                      <a:r>
                        <a:rPr lang="en-US" sz="1100" b="1" dirty="0">
                          <a:solidFill>
                            <a:schemeClr val="bg1"/>
                          </a:solidFill>
                          <a:effectLst/>
                          <a:latin typeface="Calibri"/>
                          <a:ea typeface="Times New Roman"/>
                          <a:cs typeface="Times New Roman"/>
                        </a:rPr>
                        <a:t>PRODUCT</a:t>
                      </a:r>
                      <a:endParaRPr lang="en-US" sz="1200" dirty="0">
                        <a:solidFill>
                          <a:schemeClr val="bg1"/>
                        </a:solidFill>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0504D"/>
                    </a:solidFill>
                  </a:tcPr>
                </a:tc>
              </a:tr>
              <a:tr h="614368">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Malaysia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Bio-Xcell Biotechnology Park</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Biocon</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Biopharmaceuticals and Biosimilars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516425">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Malaysia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Nusajaya, Wilayah Iskandar</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Malaysian Biotechnology</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Biotechnology</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Biotechnology</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409579">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Russia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Pfizer/ChemRar High Tech Center</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Times New Roman"/>
                        </a:rPr>
                        <a:t>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409579">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Russia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Moscow, Podolsk District</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Aurobindo/OJSC Diod/Aurospharma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Generic and Over-the-Counter Drugs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614368">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Russia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Novoorlovskaya Special Economic Zone</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Novartis-14</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409579">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Russia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Obninsk, Kaluga Oblast</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Ruswnano and Nearmedic Plus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463002">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Russia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Vorsino, Kaluga and St. Petersburg</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Times New Roman"/>
                        </a:rPr>
                        <a:t>AstraZeneca-12</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213693">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Russia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Yaroslavl</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Takeda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Pharmaceuticals</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r h="213693">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Russia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Yaroslavl</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Nycomed</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A7A6"/>
                    </a:solidFill>
                  </a:tcPr>
                </a:tc>
              </a:tr>
              <a:tr h="409579">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Uganda</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100">
                          <a:solidFill>
                            <a:srgbClr val="000000"/>
                          </a:solidFill>
                          <a:effectLst/>
                          <a:latin typeface="Calibri"/>
                          <a:ea typeface="Times New Roman"/>
                          <a:cs typeface="Times New Roman"/>
                        </a:rPr>
                        <a:t>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Quality Chemicals Industries  (QCI)-1</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a:solidFill>
                            <a:srgbClr val="000000"/>
                          </a:solidFill>
                          <a:effectLst/>
                          <a:latin typeface="Calibri"/>
                          <a:ea typeface="Times New Roman"/>
                          <a:cs typeface="Times New Roman"/>
                        </a:rPr>
                        <a:t>Pharmaceuticals </a:t>
                      </a:r>
                      <a:endParaRPr lang="en-US" sz="120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c>
                  <a:txBody>
                    <a:bodyPr/>
                    <a:lstStyle/>
                    <a:p>
                      <a:pPr marL="0" marR="0" algn="ctr">
                        <a:lnSpc>
                          <a:spcPct val="115000"/>
                        </a:lnSpc>
                        <a:spcBef>
                          <a:spcPts val="0"/>
                        </a:spcBef>
                        <a:spcAft>
                          <a:spcPts val="0"/>
                        </a:spcAft>
                      </a:pPr>
                      <a:r>
                        <a:rPr lang="en-US" sz="1000" dirty="0">
                          <a:solidFill>
                            <a:srgbClr val="000000"/>
                          </a:solidFill>
                          <a:effectLst/>
                          <a:latin typeface="Calibri"/>
                          <a:ea typeface="Times New Roman"/>
                          <a:cs typeface="Times New Roman"/>
                        </a:rPr>
                        <a:t>Pharmaceuticals</a:t>
                      </a:r>
                      <a:endParaRPr lang="en-US" sz="1200" dirty="0">
                        <a:effectLst/>
                        <a:latin typeface="Arial"/>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D3D2"/>
                    </a:solidFill>
                  </a:tcPr>
                </a:tc>
              </a:tr>
            </a:tbl>
          </a:graphicData>
        </a:graphic>
      </p:graphicFrame>
    </p:spTree>
    <p:extLst>
      <p:ext uri="{BB962C8B-B14F-4D97-AF65-F5344CB8AC3E}">
        <p14:creationId xmlns:p14="http://schemas.microsoft.com/office/powerpoint/2010/main" xmlns="" val="283198992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Progress With Smart Valves Will Lead to accelerated growth</a:t>
            </a:r>
            <a:endParaRPr lang="en-US" dirty="0"/>
          </a:p>
        </p:txBody>
      </p:sp>
      <p:sp>
        <p:nvSpPr>
          <p:cNvPr id="3" name="Content Placeholder 2"/>
          <p:cNvSpPr>
            <a:spLocks noGrp="1"/>
          </p:cNvSpPr>
          <p:nvPr>
            <p:ph idx="1"/>
          </p:nvPr>
        </p:nvSpPr>
        <p:spPr/>
        <p:txBody>
          <a:bodyPr>
            <a:normAutofit/>
          </a:bodyPr>
          <a:lstStyle/>
          <a:p>
            <a:r>
              <a:rPr lang="en-GB" sz="1800" dirty="0" err="1"/>
              <a:t>McIlvaine</a:t>
            </a:r>
            <a:r>
              <a:rPr lang="en-GB" sz="1800" dirty="0"/>
              <a:t> Company has revised its forecast for growth in the industrial valve industry  to 5.5 percent CAGR for the 2013-2017 period. The basis is the </a:t>
            </a:r>
            <a:r>
              <a:rPr lang="en-GB" sz="1800" dirty="0" smtClean="0"/>
              <a:t>increased </a:t>
            </a:r>
            <a:r>
              <a:rPr lang="en-GB" sz="1800" dirty="0"/>
              <a:t>anticipated revenues from the sales of smart valves</a:t>
            </a:r>
            <a:r>
              <a:rPr lang="en-GB" sz="1800" dirty="0" smtClean="0"/>
              <a:t>.</a:t>
            </a:r>
          </a:p>
          <a:p>
            <a:r>
              <a:rPr lang="en-GB" sz="1800" dirty="0"/>
              <a:t>The valve forecasts are defined to match the individual valve supplier revenues, so they include smart valve technology where it is sold by the valve supplier but not by an independent automation supplier</a:t>
            </a:r>
            <a:r>
              <a:rPr lang="en-GB" sz="1800" dirty="0" smtClean="0"/>
              <a:t>.</a:t>
            </a:r>
          </a:p>
          <a:p>
            <a:r>
              <a:rPr lang="en-GB" sz="1800" dirty="0"/>
              <a:t>The oil and gas sector is leading the way toward smart valves</a:t>
            </a:r>
            <a:r>
              <a:rPr lang="en-GB" sz="1800" dirty="0" smtClean="0"/>
              <a:t>.</a:t>
            </a:r>
          </a:p>
          <a:p>
            <a:r>
              <a:rPr lang="en-GB" sz="1800" dirty="0"/>
              <a:t>For sub-sea oil and gas, the use of intelligent control systems for valve trees is becoming a defining factor of intelligent well development. All electric </a:t>
            </a:r>
            <a:r>
              <a:rPr lang="en-GB" sz="1800" dirty="0" err="1"/>
              <a:t>subsea</a:t>
            </a:r>
            <a:r>
              <a:rPr lang="en-GB" sz="1800" dirty="0"/>
              <a:t> production control systems are replacing industry standard electro-hydraulic control systems, with the aim of making them more reliable, more responsive and more cost </a:t>
            </a:r>
            <a:r>
              <a:rPr lang="en-GB" sz="1800" dirty="0" smtClean="0"/>
              <a:t>effective</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1800" dirty="0"/>
              <a:t>The oil and gas industry is moving toward valve technology with embedded processor and networking capability to work alongside sophisticated monitoring technology coordinated through a central control station. </a:t>
            </a:r>
            <a:endParaRPr lang="en-GB" sz="1800" dirty="0" smtClean="0"/>
          </a:p>
          <a:p>
            <a:r>
              <a:rPr lang="en-GB" sz="1800" dirty="0" smtClean="0"/>
              <a:t>The </a:t>
            </a:r>
            <a:r>
              <a:rPr lang="en-GB" sz="1800" dirty="0"/>
              <a:t>goal has been to link control valves to an extended data network, coordinating control valve operation with the increasingly detailed data available on flow rates and operating conditions. </a:t>
            </a:r>
            <a:endParaRPr lang="en-GB" sz="1800" dirty="0" smtClean="0"/>
          </a:p>
          <a:p>
            <a:r>
              <a:rPr lang="en-GB" sz="1800" dirty="0" smtClean="0"/>
              <a:t>Connecting </a:t>
            </a:r>
            <a:r>
              <a:rPr lang="en-GB" sz="1800" dirty="0"/>
              <a:t>valves to a network allows distributed control, which can enable operators to reconfigure piping and networking systems so that a field can continue producing even if there is a blockage in, or damage to, the pipeline </a:t>
            </a:r>
            <a:r>
              <a:rPr lang="en-GB" sz="1800" dirty="0" smtClean="0"/>
              <a:t>network</a:t>
            </a:r>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1800" dirty="0"/>
              <a:t>Emerson Process  Fisher digital valves enable the implementation of customized valve designs to cope with the pressure, flow capacity and temperature demands of the world's first twin-mega-train LNG plant</a:t>
            </a:r>
            <a:r>
              <a:rPr lang="en-GB" sz="1800" dirty="0" smtClean="0"/>
              <a:t>.</a:t>
            </a:r>
          </a:p>
          <a:p>
            <a:r>
              <a:rPr lang="en-GB" sz="1800" dirty="0"/>
              <a:t>The Yokogawa </a:t>
            </a:r>
            <a:r>
              <a:rPr lang="en-GB" sz="1800" dirty="0" err="1"/>
              <a:t>Exaquantum</a:t>
            </a:r>
            <a:r>
              <a:rPr lang="en-GB" sz="1800" dirty="0"/>
              <a:t>/SSP provides continuously updated </a:t>
            </a:r>
            <a:r>
              <a:rPr lang="en-GB" sz="1800" dirty="0" err="1"/>
              <a:t>subsea</a:t>
            </a:r>
            <a:r>
              <a:rPr lang="en-GB" sz="1800" dirty="0"/>
              <a:t> valve information from FMC Technologies SSH (</a:t>
            </a:r>
            <a:r>
              <a:rPr lang="en-GB" sz="1800" dirty="0" err="1"/>
              <a:t>Subsea</a:t>
            </a:r>
            <a:r>
              <a:rPr lang="en-GB" sz="1800" dirty="0"/>
              <a:t> Historian). This timely information enables users to take appropriate action if problems are detected, avoiding lost production.</a:t>
            </a:r>
            <a:endParaRPr lang="en-US" sz="1800" dirty="0"/>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Plant Unit Cost</a:t>
            </a:r>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6</a:t>
            </a:fld>
            <a:endParaRPr lang="en-US" dirty="0"/>
          </a:p>
        </p:txBody>
      </p:sp>
      <p:sp>
        <p:nvSpPr>
          <p:cNvPr id="7" name="Content Placeholder 6"/>
          <p:cNvSpPr>
            <a:spLocks noGrp="1"/>
          </p:cNvSpPr>
          <p:nvPr>
            <p:ph idx="1"/>
          </p:nvPr>
        </p:nvSpPr>
        <p:spPr>
          <a:xfrm>
            <a:off x="609600" y="1371600"/>
            <a:ext cx="8229600" cy="4343400"/>
          </a:xfrm>
        </p:spPr>
        <p:txBody>
          <a:bodyPr/>
          <a:lstStyle/>
          <a:p>
            <a:pPr lvl="0"/>
            <a:endParaRPr lang="en-US" sz="1600" dirty="0" smtClean="0"/>
          </a:p>
          <a:p>
            <a:pPr lvl="0"/>
            <a:r>
              <a:rPr lang="en-US" sz="1600" b="1" dirty="0" smtClean="0"/>
              <a:t>The highest “unit” cost plants (TIV) </a:t>
            </a:r>
            <a:r>
              <a:rPr lang="en-US" sz="1600" dirty="0" smtClean="0"/>
              <a:t>are</a:t>
            </a:r>
            <a:r>
              <a:rPr lang="en-US" sz="1600" b="1" dirty="0" smtClean="0"/>
              <a:t> </a:t>
            </a:r>
            <a:r>
              <a:rPr lang="en-US" sz="1600" dirty="0" smtClean="0"/>
              <a:t>GTL, LNG, and nuclear power.</a:t>
            </a:r>
          </a:p>
          <a:p>
            <a:pPr lvl="0"/>
            <a:endParaRPr lang="en-US" sz="1600" b="1" dirty="0" smtClean="0"/>
          </a:p>
          <a:p>
            <a:pPr lvl="0"/>
            <a:endParaRPr lang="en-US" sz="1600" b="1" dirty="0" smtClean="0"/>
          </a:p>
          <a:p>
            <a:endParaRPr lang="en-US" dirty="0"/>
          </a:p>
        </p:txBody>
      </p:sp>
      <p:graphicFrame>
        <p:nvGraphicFramePr>
          <p:cNvPr id="6" name="Chart 5"/>
          <p:cNvGraphicFramePr/>
          <p:nvPr/>
        </p:nvGraphicFramePr>
        <p:xfrm>
          <a:off x="1447800" y="2286000"/>
          <a:ext cx="5638800" cy="3886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Valve Spend per Application</a:t>
            </a:r>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7</a:t>
            </a:fld>
            <a:endParaRPr lang="en-US" dirty="0"/>
          </a:p>
        </p:txBody>
      </p:sp>
      <p:sp>
        <p:nvSpPr>
          <p:cNvPr id="7" name="Content Placeholder 6"/>
          <p:cNvSpPr>
            <a:spLocks noGrp="1"/>
          </p:cNvSpPr>
          <p:nvPr>
            <p:ph idx="1"/>
          </p:nvPr>
        </p:nvSpPr>
        <p:spPr>
          <a:xfrm>
            <a:off x="609600" y="1371600"/>
            <a:ext cx="8229600" cy="4343400"/>
          </a:xfrm>
        </p:spPr>
        <p:txBody>
          <a:bodyPr/>
          <a:lstStyle/>
          <a:p>
            <a:pPr lvl="0"/>
            <a:endParaRPr lang="en-US" sz="1600" dirty="0" smtClean="0"/>
          </a:p>
          <a:p>
            <a:pPr lvl="0"/>
            <a:r>
              <a:rPr lang="en-US" sz="1600" b="1" dirty="0" smtClean="0"/>
              <a:t>The highest valve spend per plant is for GTL</a:t>
            </a:r>
            <a:r>
              <a:rPr lang="en-US" sz="1600" dirty="0" smtClean="0"/>
              <a:t>.  This is because a GTL plant is four plants in one: gas processing, </a:t>
            </a:r>
            <a:r>
              <a:rPr lang="en-US" sz="1600" dirty="0" err="1" smtClean="0"/>
              <a:t>syngas</a:t>
            </a:r>
            <a:r>
              <a:rPr lang="en-US" sz="1600" dirty="0" smtClean="0"/>
              <a:t>, </a:t>
            </a:r>
            <a:r>
              <a:rPr lang="en-US" sz="1600" dirty="0" err="1" smtClean="0"/>
              <a:t>syncrude</a:t>
            </a:r>
            <a:r>
              <a:rPr lang="en-US" sz="1600" dirty="0" smtClean="0"/>
              <a:t>, and refinery. </a:t>
            </a:r>
          </a:p>
          <a:p>
            <a:pPr lvl="0"/>
            <a:endParaRPr lang="en-US" sz="1600" b="1" dirty="0" smtClean="0"/>
          </a:p>
          <a:p>
            <a:pPr lvl="0"/>
            <a:endParaRPr lang="en-US" sz="1600" b="1" dirty="0" smtClean="0"/>
          </a:p>
          <a:p>
            <a:endParaRPr lang="en-US" dirty="0"/>
          </a:p>
        </p:txBody>
      </p:sp>
      <p:graphicFrame>
        <p:nvGraphicFramePr>
          <p:cNvPr id="8" name="Chart 7"/>
          <p:cNvGraphicFramePr/>
          <p:nvPr/>
        </p:nvGraphicFramePr>
        <p:xfrm>
          <a:off x="1143000" y="2514600"/>
          <a:ext cx="6781800" cy="37973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Mergers Create </a:t>
            </a:r>
            <a:r>
              <a:rPr lang="en-US" dirty="0"/>
              <a:t>N</a:t>
            </a:r>
            <a:r>
              <a:rPr lang="en-US" dirty="0" smtClean="0"/>
              <a:t>ew Leaders</a:t>
            </a:r>
            <a:endParaRPr lang="en-US" dirty="0"/>
          </a:p>
        </p:txBody>
      </p:sp>
      <p:sp>
        <p:nvSpPr>
          <p:cNvPr id="3" name="Content Placeholder 2"/>
          <p:cNvSpPr>
            <a:spLocks noGrp="1"/>
          </p:cNvSpPr>
          <p:nvPr>
            <p:ph idx="1"/>
          </p:nvPr>
        </p:nvSpPr>
        <p:spPr/>
        <p:txBody>
          <a:bodyPr>
            <a:normAutofit fontScale="92500" lnSpcReduction="20000"/>
          </a:bodyPr>
          <a:lstStyle/>
          <a:p>
            <a:r>
              <a:rPr lang="en-GB" sz="1800" dirty="0"/>
              <a:t>Pentair has emerged as the new leader in the market that treats and controls liquids and gases (including air). Ecolab/Nalco has moved into second place</a:t>
            </a:r>
            <a:r>
              <a:rPr lang="en-GB" sz="1800" dirty="0" smtClean="0"/>
              <a:t>.</a:t>
            </a:r>
          </a:p>
          <a:p>
            <a:endParaRPr lang="en-GB" sz="1800" dirty="0"/>
          </a:p>
          <a:p>
            <a:endParaRPr lang="en-GB" sz="1800" dirty="0" smtClean="0"/>
          </a:p>
          <a:p>
            <a:endParaRPr lang="en-GB" sz="1800" dirty="0"/>
          </a:p>
          <a:p>
            <a:endParaRPr lang="en-GB" sz="1800" dirty="0" smtClean="0"/>
          </a:p>
          <a:p>
            <a:endParaRPr lang="en-GB" sz="1800" dirty="0"/>
          </a:p>
          <a:p>
            <a:endParaRPr lang="en-GB" sz="1800" dirty="0" smtClean="0"/>
          </a:p>
          <a:p>
            <a:endParaRPr lang="en-GB" sz="1800" dirty="0" smtClean="0"/>
          </a:p>
          <a:p>
            <a:endParaRPr lang="en-GB" sz="1800" dirty="0"/>
          </a:p>
          <a:p>
            <a:endParaRPr lang="en-GB" sz="1800" dirty="0"/>
          </a:p>
          <a:p>
            <a:r>
              <a:rPr lang="en-GB" sz="1800" dirty="0"/>
              <a:t>With the addition of Tyco valve revenues, Pentair pump and filtration revenues generated a combined $7 billion in sales in 2012. The corporation anticipates a 3.5 percent increase in 2013. This will create revenues of $7.2 billion in the treatment and control sector.</a:t>
            </a:r>
            <a:endParaRPr lang="en-US" sz="1800" dirty="0"/>
          </a:p>
          <a:p>
            <a:r>
              <a:rPr lang="en-GB" sz="1800" dirty="0"/>
              <a:t>Ecolab has acquired Nalco. With an expected revenue increase of 5 percent in 2013, the company will move into second place with treatment and control revenues of over $5.2 billion. The former leader, </a:t>
            </a:r>
            <a:r>
              <a:rPr lang="en-GB" sz="1800" dirty="0" err="1"/>
              <a:t>Flowserve</a:t>
            </a:r>
            <a:r>
              <a:rPr lang="en-GB" sz="1800" dirty="0"/>
              <a:t>, will drop to third place.</a:t>
            </a:r>
            <a:endParaRPr lang="en-US" sz="1800" dirty="0"/>
          </a:p>
          <a:p>
            <a:pPr>
              <a:buNone/>
            </a:pPr>
            <a:endParaRPr lang="en-US" sz="1800" dirty="0"/>
          </a:p>
        </p:txBody>
      </p:sp>
      <p:graphicFrame>
        <p:nvGraphicFramePr>
          <p:cNvPr id="4" name="Table 3"/>
          <p:cNvGraphicFramePr>
            <a:graphicFrameLocks noGrp="1"/>
          </p:cNvGraphicFramePr>
          <p:nvPr/>
        </p:nvGraphicFramePr>
        <p:xfrm>
          <a:off x="1371600" y="2209800"/>
          <a:ext cx="6019799" cy="2057401"/>
        </p:xfrm>
        <a:graphic>
          <a:graphicData uri="http://schemas.openxmlformats.org/drawingml/2006/table">
            <a:tbl>
              <a:tblPr/>
              <a:tblGrid>
                <a:gridCol w="930143"/>
                <a:gridCol w="1128712"/>
                <a:gridCol w="1017235"/>
                <a:gridCol w="1313347"/>
                <a:gridCol w="1630362"/>
              </a:tblGrid>
              <a:tr h="603217">
                <a:tc>
                  <a:txBody>
                    <a:bodyPr/>
                    <a:lstStyle/>
                    <a:p>
                      <a:pPr marL="0" marR="0" algn="ctr">
                        <a:spcBef>
                          <a:spcPts val="1200"/>
                        </a:spcBef>
                        <a:spcAft>
                          <a:spcPts val="0"/>
                        </a:spcAft>
                      </a:pPr>
                      <a:r>
                        <a:rPr lang="en-US" sz="900" b="1" dirty="0">
                          <a:solidFill>
                            <a:srgbClr val="000000"/>
                          </a:solidFill>
                          <a:latin typeface="Times New Roman"/>
                          <a:ea typeface="Calibri"/>
                          <a:cs typeface="Times New Roman"/>
                        </a:rPr>
                        <a:t>Ranking</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b="1" dirty="0">
                          <a:solidFill>
                            <a:srgbClr val="000000"/>
                          </a:solidFill>
                          <a:latin typeface="Times New Roman"/>
                          <a:ea typeface="Calibri"/>
                          <a:cs typeface="Times New Roman"/>
                        </a:rPr>
                        <a:t>Company</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b="1">
                          <a:solidFill>
                            <a:srgbClr val="000000"/>
                          </a:solidFill>
                          <a:latin typeface="Times New Roman"/>
                          <a:ea typeface="Calibri"/>
                          <a:cs typeface="Times New Roman"/>
                        </a:rPr>
                        <a:t>2012 Sales </a:t>
                      </a:r>
                      <a:endParaRPr lang="en-US" sz="1100">
                        <a:latin typeface="Calibri"/>
                        <a:ea typeface="Calibri"/>
                        <a:cs typeface="Times New Roman"/>
                      </a:endParaRPr>
                    </a:p>
                    <a:p>
                      <a:pPr marL="0" marR="0" algn="ctr">
                        <a:spcBef>
                          <a:spcPts val="1200"/>
                        </a:spcBef>
                        <a:spcAft>
                          <a:spcPts val="0"/>
                        </a:spcAft>
                      </a:pPr>
                      <a:r>
                        <a:rPr lang="en-US" sz="900" b="1">
                          <a:solidFill>
                            <a:srgbClr val="000000"/>
                          </a:solidFill>
                          <a:latin typeface="Times New Roman"/>
                          <a:ea typeface="Calibri"/>
                          <a:cs typeface="Times New Roman"/>
                        </a:rPr>
                        <a:t>$ Millions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b="1">
                          <a:solidFill>
                            <a:srgbClr val="000000"/>
                          </a:solidFill>
                          <a:latin typeface="Times New Roman"/>
                          <a:ea typeface="Calibri"/>
                          <a:cs typeface="Times New Roman"/>
                        </a:rPr>
                        <a:t>2013 % </a:t>
                      </a:r>
                      <a:endParaRPr lang="en-US" sz="1100">
                        <a:latin typeface="Calibri"/>
                        <a:ea typeface="Calibri"/>
                        <a:cs typeface="Times New Roman"/>
                      </a:endParaRPr>
                    </a:p>
                    <a:p>
                      <a:pPr marL="0" marR="0" algn="ctr">
                        <a:spcBef>
                          <a:spcPts val="1200"/>
                        </a:spcBef>
                        <a:spcAft>
                          <a:spcPts val="0"/>
                        </a:spcAft>
                      </a:pPr>
                      <a:r>
                        <a:rPr lang="en-US" sz="900" b="1">
                          <a:solidFill>
                            <a:srgbClr val="000000"/>
                          </a:solidFill>
                          <a:latin typeface="Times New Roman"/>
                          <a:ea typeface="Calibri"/>
                          <a:cs typeface="Times New Roman"/>
                        </a:rPr>
                        <a:t>Increase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b="1">
                          <a:solidFill>
                            <a:srgbClr val="000000"/>
                          </a:solidFill>
                          <a:latin typeface="Times New Roman"/>
                          <a:ea typeface="Calibri"/>
                          <a:cs typeface="Times New Roman"/>
                        </a:rPr>
                        <a:t>2013 Projected Sales </a:t>
                      </a:r>
                      <a:endParaRPr lang="en-US" sz="1100">
                        <a:latin typeface="Calibri"/>
                        <a:ea typeface="Calibri"/>
                        <a:cs typeface="Times New Roman"/>
                      </a:endParaRPr>
                    </a:p>
                    <a:p>
                      <a:pPr marL="0" marR="0" algn="ctr">
                        <a:spcBef>
                          <a:spcPts val="1200"/>
                        </a:spcBef>
                        <a:spcAft>
                          <a:spcPts val="0"/>
                        </a:spcAft>
                      </a:pPr>
                      <a:r>
                        <a:rPr lang="en-US" sz="900" b="1">
                          <a:solidFill>
                            <a:srgbClr val="000000"/>
                          </a:solidFill>
                          <a:latin typeface="Times New Roman"/>
                          <a:ea typeface="Calibri"/>
                          <a:cs typeface="Times New Roman"/>
                        </a:rPr>
                        <a:t>$ Millions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64">
                <a:tc>
                  <a:txBody>
                    <a:bodyPr/>
                    <a:lstStyle/>
                    <a:p>
                      <a:pPr marL="0" marR="0" algn="ctr">
                        <a:spcBef>
                          <a:spcPts val="1200"/>
                        </a:spcBef>
                        <a:spcAft>
                          <a:spcPts val="0"/>
                        </a:spcAft>
                      </a:pPr>
                      <a:r>
                        <a:rPr lang="en-US" sz="900">
                          <a:solidFill>
                            <a:srgbClr val="000000"/>
                          </a:solidFill>
                          <a:latin typeface="Times New Roman"/>
                          <a:ea typeface="Calibri"/>
                          <a:cs typeface="Times New Roman"/>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Pentair</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7,000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dirty="0" smtClean="0">
                          <a:solidFill>
                            <a:srgbClr val="000000"/>
                          </a:solidFill>
                          <a:latin typeface="Times New Roman"/>
                          <a:ea typeface="Calibri"/>
                          <a:cs typeface="Times New Roman"/>
                        </a:rPr>
                        <a:t> </a:t>
                      </a:r>
                      <a:r>
                        <a:rPr lang="en-US" sz="900" dirty="0">
                          <a:solidFill>
                            <a:srgbClr val="000000"/>
                          </a:solidFill>
                          <a:latin typeface="Times New Roman"/>
                          <a:ea typeface="Calibri"/>
                          <a:cs typeface="Times New Roman"/>
                        </a:rPr>
                        <a:t>3.5%</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7,240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64">
                <a:tc>
                  <a:txBody>
                    <a:bodyPr/>
                    <a:lstStyle/>
                    <a:p>
                      <a:pPr marL="0" marR="0" algn="ctr">
                        <a:spcBef>
                          <a:spcPts val="1200"/>
                        </a:spcBef>
                        <a:spcAft>
                          <a:spcPts val="0"/>
                        </a:spcAft>
                      </a:pPr>
                      <a:r>
                        <a:rPr lang="en-US" sz="900">
                          <a:solidFill>
                            <a:srgbClr val="000000"/>
                          </a:solidFill>
                          <a:latin typeface="Times New Roman"/>
                          <a:ea typeface="Calibri"/>
                          <a:cs typeface="Times New Roman"/>
                        </a:rPr>
                        <a:t>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Ecolab/Nalco</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5,000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5.00%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5,250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64">
                <a:tc>
                  <a:txBody>
                    <a:bodyPr/>
                    <a:lstStyle/>
                    <a:p>
                      <a:pPr marL="0" marR="0" algn="ctr">
                        <a:spcBef>
                          <a:spcPts val="1200"/>
                        </a:spcBef>
                        <a:spcAft>
                          <a:spcPts val="0"/>
                        </a:spcAft>
                      </a:pPr>
                      <a:r>
                        <a:rPr lang="en-US" sz="900">
                          <a:solidFill>
                            <a:srgbClr val="000000"/>
                          </a:solidFill>
                          <a:latin typeface="Times New Roman"/>
                          <a:ea typeface="Calibri"/>
                          <a:cs typeface="Times New Roman"/>
                        </a:rPr>
                        <a:t>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Flowserve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4,400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7.19%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4,654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64">
                <a:tc>
                  <a:txBody>
                    <a:bodyPr/>
                    <a:lstStyle/>
                    <a:p>
                      <a:pPr marL="0" marR="0" algn="ctr">
                        <a:spcBef>
                          <a:spcPts val="1200"/>
                        </a:spcBef>
                        <a:spcAft>
                          <a:spcPts val="0"/>
                        </a:spcAft>
                      </a:pPr>
                      <a:r>
                        <a:rPr lang="en-US" sz="900">
                          <a:solidFill>
                            <a:srgbClr val="000000"/>
                          </a:solidFill>
                          <a:latin typeface="Times New Roman"/>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Xylem</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4,000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5.79%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4,230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64">
                <a:tc>
                  <a:txBody>
                    <a:bodyPr/>
                    <a:lstStyle/>
                    <a:p>
                      <a:pPr marL="0" marR="0" algn="ctr">
                        <a:spcBef>
                          <a:spcPts val="1200"/>
                        </a:spcBef>
                        <a:spcAft>
                          <a:spcPts val="0"/>
                        </a:spcAft>
                      </a:pPr>
                      <a:r>
                        <a:rPr lang="en-US" sz="900">
                          <a:solidFill>
                            <a:srgbClr val="000000"/>
                          </a:solidFill>
                          <a:latin typeface="Times New Roman"/>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GE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3,800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4.83%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3,983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64">
                <a:tc>
                  <a:txBody>
                    <a:bodyPr/>
                    <a:lstStyle/>
                    <a:p>
                      <a:pPr marL="0" marR="0" algn="ctr">
                        <a:spcBef>
                          <a:spcPts val="1200"/>
                        </a:spcBef>
                        <a:spcAft>
                          <a:spcPts val="0"/>
                        </a:spcAft>
                      </a:pPr>
                      <a:r>
                        <a:rPr lang="en-US" sz="900">
                          <a:solidFill>
                            <a:srgbClr val="000000"/>
                          </a:solidFill>
                          <a:latin typeface="Times New Roman"/>
                          <a:ea typeface="Calibri"/>
                          <a:cs typeface="Times New Roman"/>
                        </a:rPr>
                        <a:t>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Colfax</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2,000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a:solidFill>
                            <a:srgbClr val="000000"/>
                          </a:solidFill>
                          <a:latin typeface="Times New Roman"/>
                          <a:ea typeface="Calibri"/>
                          <a:cs typeface="Times New Roman"/>
                        </a:rPr>
                        <a:t>2.00%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0"/>
                        </a:spcAft>
                      </a:pPr>
                      <a:r>
                        <a:rPr lang="en-US" sz="900" dirty="0">
                          <a:solidFill>
                            <a:srgbClr val="000000"/>
                          </a:solidFill>
                          <a:latin typeface="Times New Roman"/>
                          <a:ea typeface="Calibri"/>
                          <a:cs typeface="Times New Roman"/>
                        </a:rPr>
                        <a:t>2,040</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585858"/>
                </a:solidFill>
                <a:effectLst/>
                <a:latin typeface="Arial" pitchFamily="34" charset="0"/>
                <a:ea typeface="Calibri"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Valve Market Shares</a:t>
            </a:r>
            <a:endParaRPr lang="en-US" dirty="0"/>
          </a:p>
        </p:txBody>
      </p:sp>
      <p:sp>
        <p:nvSpPr>
          <p:cNvPr id="3" name="Content Placeholder 2"/>
          <p:cNvSpPr>
            <a:spLocks noGrp="1"/>
          </p:cNvSpPr>
          <p:nvPr>
            <p:ph idx="1"/>
          </p:nvPr>
        </p:nvSpPr>
        <p:spPr/>
        <p:txBody>
          <a:bodyPr>
            <a:normAutofit/>
          </a:bodyPr>
          <a:lstStyle/>
          <a:p>
            <a:r>
              <a:rPr lang="en-GB" sz="1800" dirty="0"/>
              <a:t>The top three valve companies are U.S. based. Their penetration of the Asian market has been only half what it has been in other markets. Asian sales range from 20 to 22 percent of total sales for the individual companies.</a:t>
            </a:r>
            <a:endParaRPr lang="en-US" sz="1800" dirty="0"/>
          </a:p>
          <a:p>
            <a:r>
              <a:rPr lang="en-GB" sz="1800" dirty="0"/>
              <a:t>The international valve companies see this lack of Asian penetration as a growth opportunity.</a:t>
            </a:r>
            <a:endParaRPr lang="en-US" sz="1800" dirty="0"/>
          </a:p>
          <a:p>
            <a:r>
              <a:rPr lang="en-GB" sz="1800" dirty="0"/>
              <a:t> Suppliers both Asian and non-Asian have the opportunity to build a base in Asia which will allow them to compete more effectively in the rest of the world.</a:t>
            </a:r>
            <a:endParaRPr lang="en-US" sz="18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14400" y="3962400"/>
            <a:ext cx="6388980" cy="304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1377</TotalTime>
  <Words>1347</Words>
  <Application>Microsoft Office PowerPoint</Application>
  <PresentationFormat>On-screen Show (4:3)</PresentationFormat>
  <Paragraphs>351</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High Growth Markets Speech by Bob McIlvaine</vt:lpstr>
      <vt:lpstr>Largest regional valve markets</vt:lpstr>
      <vt:lpstr>Progress With Smart Valves Will Lead to accelerated growth</vt:lpstr>
      <vt:lpstr>Slide 4</vt:lpstr>
      <vt:lpstr>Slide 5</vt:lpstr>
      <vt:lpstr>Plant Unit Cost</vt:lpstr>
      <vt:lpstr>Valve Spend per Application</vt:lpstr>
      <vt:lpstr>Mergers Create New Leaders</vt:lpstr>
      <vt:lpstr>Valve Market Shares</vt:lpstr>
      <vt:lpstr>Shares by Valve Type</vt:lpstr>
      <vt:lpstr>Valve Spend per Energy Segment</vt:lpstr>
      <vt:lpstr>Pfizer is largest UPW user</vt:lpstr>
      <vt:lpstr>Generics lower revenues not UPW</vt:lpstr>
      <vt:lpstr>Generic share growing</vt:lpstr>
      <vt:lpstr>Big pharma revenues down</vt:lpstr>
      <vt:lpstr>Merck largest in U.S.</vt:lpstr>
      <vt:lpstr>Teva is top U.S. Generic</vt:lpstr>
      <vt:lpstr>BRIC-MT is fastest growing</vt:lpstr>
      <vt:lpstr>Double digit growth in Russia</vt:lpstr>
      <vt:lpstr>Developing Country projects A-C</vt:lpstr>
      <vt:lpstr>Developing Country Projects C-G</vt:lpstr>
      <vt:lpstr>Developing Country Projects I-M</vt:lpstr>
      <vt:lpstr>Developing Country Projects M-U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zacharyfox</dc:creator>
  <cp:lastModifiedBy>.</cp:lastModifiedBy>
  <cp:revision>30</cp:revision>
  <dcterms:created xsi:type="dcterms:W3CDTF">2013-06-19T19:58:57Z</dcterms:created>
  <dcterms:modified xsi:type="dcterms:W3CDTF">2013-06-28T18:04:09Z</dcterms:modified>
</cp:coreProperties>
</file>