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80" r:id="rId2"/>
    <p:sldId id="257" r:id="rId3"/>
    <p:sldId id="278" r:id="rId4"/>
    <p:sldId id="279" r:id="rId5"/>
    <p:sldId id="258" r:id="rId6"/>
    <p:sldId id="262" r:id="rId7"/>
    <p:sldId id="261" r:id="rId8"/>
    <p:sldId id="263" r:id="rId9"/>
    <p:sldId id="264" r:id="rId10"/>
    <p:sldId id="267" r:id="rId11"/>
    <p:sldId id="266" r:id="rId12"/>
    <p:sldId id="268" r:id="rId13"/>
    <p:sldId id="270" r:id="rId14"/>
    <p:sldId id="271" r:id="rId15"/>
    <p:sldId id="272" r:id="rId16"/>
    <p:sldId id="273" r:id="rId17"/>
    <p:sldId id="274" r:id="rId18"/>
    <p:sldId id="275" r:id="rId19"/>
    <p:sldId id="276"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2F0FAA-823A-4F40-A29F-9900F76EE129}" type="datetimeFigureOut">
              <a:rPr lang="en-US" smtClean="0"/>
              <a:t>6/28/2013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808B78-5C2A-4787-B3D1-9F93D0C4755F}" type="slidenum">
              <a:rPr lang="en-US" smtClean="0"/>
              <a:t>‹#›</a:t>
            </a:fld>
            <a:endParaRPr lang="en-US"/>
          </a:p>
        </p:txBody>
      </p:sp>
    </p:spTree>
    <p:extLst>
      <p:ext uri="{BB962C8B-B14F-4D97-AF65-F5344CB8AC3E}">
        <p14:creationId xmlns:p14="http://schemas.microsoft.com/office/powerpoint/2010/main" val="3195244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1A5A29-F899-476D-81CF-2F1E21A2B49B}"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1A5A29-F899-476D-81CF-2F1E21A2B49B}" type="slidenum">
              <a:rPr lang="en-US" smtClean="0"/>
              <a:pPr fontAlgn="base">
                <a:spcBef>
                  <a:spcPct val="0"/>
                </a:spcBef>
                <a:spcAft>
                  <a:spcPct val="0"/>
                </a:spcAft>
                <a:defRPr/>
              </a:pPr>
              <a:t>20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1A5A29-F899-476D-81CF-2F1E21A2B49B}" type="slidenum">
              <a:rPr lang="en-US" smtClean="0"/>
              <a:pPr fontAlgn="base">
                <a:spcBef>
                  <a:spcPct val="0"/>
                </a:spcBef>
                <a:spcAft>
                  <a:spcPct val="0"/>
                </a:spcAft>
                <a:defRPr/>
              </a:pPr>
              <a:t>10</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5F5CCB7-1979-4CB8-AE26-3EB5089011AD}" type="slidenum">
              <a:rPr lang="en-US" smtClean="0"/>
              <a:pPr fontAlgn="base">
                <a:spcBef>
                  <a:spcPct val="0"/>
                </a:spcBef>
                <a:spcAft>
                  <a:spcPct val="0"/>
                </a:spcAft>
                <a:defRPr/>
              </a:pPr>
              <a:t>13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1A5A29-F899-476D-81CF-2F1E21A2B49B}" type="slidenum">
              <a:rPr lang="en-US" smtClean="0"/>
              <a:pPr fontAlgn="base">
                <a:spcBef>
                  <a:spcPct val="0"/>
                </a:spcBef>
                <a:spcAft>
                  <a:spcPct val="0"/>
                </a:spcAft>
                <a:defRPr/>
              </a:pPr>
              <a:t>14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1A5A29-F899-476D-81CF-2F1E21A2B49B}" type="slidenum">
              <a:rPr lang="en-US" smtClean="0"/>
              <a:pPr fontAlgn="base">
                <a:spcBef>
                  <a:spcPct val="0"/>
                </a:spcBef>
                <a:spcAft>
                  <a:spcPct val="0"/>
                </a:spcAft>
                <a:defRPr/>
              </a:pPr>
              <a:t>15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1A5A29-F899-476D-81CF-2F1E21A2B49B}" type="slidenum">
              <a:rPr lang="en-US" smtClean="0"/>
              <a:pPr fontAlgn="base">
                <a:spcBef>
                  <a:spcPct val="0"/>
                </a:spcBef>
                <a:spcAft>
                  <a:spcPct val="0"/>
                </a:spcAft>
                <a:defRPr/>
              </a:pPr>
              <a:t>16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1A5A29-F899-476D-81CF-2F1E21A2B49B}" type="slidenum">
              <a:rPr lang="en-US" smtClean="0"/>
              <a:pPr fontAlgn="base">
                <a:spcBef>
                  <a:spcPct val="0"/>
                </a:spcBef>
                <a:spcAft>
                  <a:spcPct val="0"/>
                </a:spcAft>
                <a:defRPr/>
              </a:pPr>
              <a:t>17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1A5A29-F899-476D-81CF-2F1E21A2B49B}" type="slidenum">
              <a:rPr lang="en-US" smtClean="0"/>
              <a:pPr fontAlgn="base">
                <a:spcBef>
                  <a:spcPct val="0"/>
                </a:spcBef>
                <a:spcAft>
                  <a:spcPct val="0"/>
                </a:spcAft>
                <a:defRPr/>
              </a:pPr>
              <a:t>18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1A5A29-F899-476D-81CF-2F1E21A2B49B}" type="slidenum">
              <a:rPr lang="en-US" smtClean="0"/>
              <a:pPr fontAlgn="base">
                <a:spcBef>
                  <a:spcPct val="0"/>
                </a:spcBef>
                <a:spcAft>
                  <a:spcPct val="0"/>
                </a:spcAft>
                <a:defRPr/>
              </a:pPr>
              <a:t>19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0AEF0E-DD3B-44EC-87CA-1A5DEBE27E11}" type="datetimeFigureOut">
              <a:rPr lang="en-US" smtClean="0"/>
              <a:t>6/28/2013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F65B5-E37E-4982-B6B5-6B775A575B5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0AEF0E-DD3B-44EC-87CA-1A5DEBE27E11}" type="datetimeFigureOut">
              <a:rPr lang="en-US" smtClean="0"/>
              <a:t>6/28/2013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F65B5-E37E-4982-B6B5-6B775A575B5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0AEF0E-DD3B-44EC-87CA-1A5DEBE27E11}" type="datetimeFigureOut">
              <a:rPr lang="en-US" smtClean="0"/>
              <a:t>6/28/2013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F65B5-E37E-4982-B6B5-6B775A575B5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0AEF0E-DD3B-44EC-87CA-1A5DEBE27E11}" type="datetimeFigureOut">
              <a:rPr lang="en-US" smtClean="0"/>
              <a:t>6/28/2013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F65B5-E37E-4982-B6B5-6B775A575B5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0AEF0E-DD3B-44EC-87CA-1A5DEBE27E11}" type="datetimeFigureOut">
              <a:rPr lang="en-US" smtClean="0"/>
              <a:t>6/28/2013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F65B5-E37E-4982-B6B5-6B775A575B5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0AEF0E-DD3B-44EC-87CA-1A5DEBE27E11}" type="datetimeFigureOut">
              <a:rPr lang="en-US" smtClean="0"/>
              <a:t>6/28/2013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6F65B5-E37E-4982-B6B5-6B775A575B5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0AEF0E-DD3B-44EC-87CA-1A5DEBE27E11}" type="datetimeFigureOut">
              <a:rPr lang="en-US" smtClean="0"/>
              <a:t>6/28/2013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6F65B5-E37E-4982-B6B5-6B775A575B5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0AEF0E-DD3B-44EC-87CA-1A5DEBE27E11}" type="datetimeFigureOut">
              <a:rPr lang="en-US" smtClean="0"/>
              <a:t>6/28/2013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6F65B5-E37E-4982-B6B5-6B775A575B5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0AEF0E-DD3B-44EC-87CA-1A5DEBE27E11}" type="datetimeFigureOut">
              <a:rPr lang="en-US" smtClean="0"/>
              <a:t>6/28/2013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6F65B5-E37E-4982-B6B5-6B775A575B5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0AEF0E-DD3B-44EC-87CA-1A5DEBE27E11}" type="datetimeFigureOut">
              <a:rPr lang="en-US" smtClean="0"/>
              <a:t>6/28/2013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6F65B5-E37E-4982-B6B5-6B775A575B5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0AEF0E-DD3B-44EC-87CA-1A5DEBE27E11}" type="datetimeFigureOut">
              <a:rPr lang="en-US" smtClean="0"/>
              <a:t>6/28/2013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6F65B5-E37E-4982-B6B5-6B775A575B5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0AEF0E-DD3B-44EC-87CA-1A5DEBE27E11}" type="datetimeFigureOut">
              <a:rPr lang="en-US" smtClean="0"/>
              <a:t>6/28/2013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F65B5-E37E-4982-B6B5-6B775A575B5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gif"/></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676400"/>
            <a:ext cx="7623175" cy="1828800"/>
          </a:xfrm>
        </p:spPr>
        <p:txBody>
          <a:bodyPr/>
          <a:lstStyle/>
          <a:p>
            <a:r>
              <a:rPr lang="en-US" sz="3600" dirty="0"/>
              <a:t>Oil and Gas</a:t>
            </a:r>
            <a:r>
              <a:rPr lang="en-US" sz="3600" dirty="0" smtClean="0"/>
              <a:t/>
            </a:r>
            <a:br>
              <a:rPr lang="en-US" sz="3600" dirty="0" smtClean="0"/>
            </a:br>
            <a:r>
              <a:rPr lang="en-US" sz="2000" dirty="0" smtClean="0"/>
              <a:t>Speech by Bob McIlvaine</a:t>
            </a:r>
            <a:endParaRPr lang="en-US" sz="2000" b="1" dirty="0">
              <a:solidFill>
                <a:schemeClr val="tx1"/>
              </a:solidFill>
            </a:endParaRPr>
          </a:p>
        </p:txBody>
      </p:sp>
      <p:sp>
        <p:nvSpPr>
          <p:cNvPr id="3" name="Subtitle 2"/>
          <p:cNvSpPr>
            <a:spLocks noGrp="1"/>
          </p:cNvSpPr>
          <p:nvPr>
            <p:ph type="subTitle" idx="1"/>
          </p:nvPr>
        </p:nvSpPr>
        <p:spPr>
          <a:xfrm>
            <a:off x="1066800" y="4267200"/>
            <a:ext cx="7467600" cy="609600"/>
          </a:xfrm>
        </p:spPr>
        <p:txBody>
          <a:bodyPr>
            <a:normAutofit fontScale="32500" lnSpcReduction="20000"/>
          </a:bodyPr>
          <a:lstStyle/>
          <a:p>
            <a:r>
              <a:rPr lang="en-US" sz="5000" b="1" dirty="0" smtClean="0">
                <a:solidFill>
                  <a:schemeClr val="tx1"/>
                </a:solidFill>
              </a:rPr>
              <a:t>Valve World Expo				June 25 2013</a:t>
            </a:r>
          </a:p>
          <a:p>
            <a:endParaRPr lang="en-US" dirty="0" smtClean="0"/>
          </a:p>
          <a:p>
            <a:r>
              <a:rPr lang="en-US" sz="2400" b="1" dirty="0" smtClean="0"/>
              <a:t>		</a:t>
            </a:r>
            <a:endParaRPr lang="en-US" dirty="0"/>
          </a:p>
        </p:txBody>
      </p:sp>
      <p:pic>
        <p:nvPicPr>
          <p:cNvPr id="4" name="Picture 3" descr="http://www.mcilvainecompany.com/logosmall.gif"/>
          <p:cNvPicPr>
            <a:picLocks noChangeAspect="1" noChangeArrowheads="1"/>
          </p:cNvPicPr>
          <p:nvPr/>
        </p:nvPicPr>
        <p:blipFill>
          <a:blip r:embed="rId2" cstate="print"/>
          <a:srcRect/>
          <a:stretch>
            <a:fillRect/>
          </a:stretch>
        </p:blipFill>
        <p:spPr bwMode="auto">
          <a:xfrm>
            <a:off x="685800" y="5257800"/>
            <a:ext cx="1219200" cy="847725"/>
          </a:xfrm>
          <a:prstGeom prst="rect">
            <a:avLst/>
          </a:prstGeom>
          <a:noFill/>
          <a:ln w="9525">
            <a:noFill/>
            <a:miter lim="800000"/>
            <a:headEnd/>
            <a:tailEnd/>
          </a:ln>
        </p:spPr>
      </p:pic>
      <p:sp>
        <p:nvSpPr>
          <p:cNvPr id="5" name="TextBox 4"/>
          <p:cNvSpPr txBox="1"/>
          <p:nvPr/>
        </p:nvSpPr>
        <p:spPr>
          <a:xfrm>
            <a:off x="2133600" y="5257800"/>
            <a:ext cx="3810000" cy="954107"/>
          </a:xfrm>
          <a:prstGeom prst="rect">
            <a:avLst/>
          </a:prstGeom>
          <a:noFill/>
        </p:spPr>
        <p:txBody>
          <a:bodyPr wrap="square" rtlCol="0">
            <a:spAutoFit/>
          </a:bodyPr>
          <a:lstStyle/>
          <a:p>
            <a:r>
              <a:rPr lang="en-US" sz="2800" dirty="0" smtClean="0">
                <a:latin typeface="Times New Roman" pitchFamily="18" charset="0"/>
                <a:cs typeface="Times New Roman" pitchFamily="18" charset="0"/>
              </a:rPr>
              <a:t>McIlvaine Company</a:t>
            </a:r>
          </a:p>
          <a:p>
            <a:r>
              <a:rPr lang="en-US" sz="2800" dirty="0" smtClean="0">
                <a:latin typeface="Times New Roman" pitchFamily="18" charset="0"/>
                <a:cs typeface="Times New Roman" pitchFamily="18" charset="0"/>
              </a:rPr>
              <a:t>Northfield, IL</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564001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b="1" dirty="0" smtClean="0"/>
              <a:t>Application </a:t>
            </a:r>
            <a:br>
              <a:rPr lang="en-US" b="1" dirty="0" smtClean="0"/>
            </a:br>
            <a:r>
              <a:rPr lang="en-US" sz="2400" b="1" dirty="0" smtClean="0"/>
              <a:t>Natural Gas Pipeline</a:t>
            </a:r>
          </a:p>
        </p:txBody>
      </p:sp>
      <p:sp>
        <p:nvSpPr>
          <p:cNvPr id="5" name="Slide Number Placeholder 4"/>
          <p:cNvSpPr>
            <a:spLocks noGrp="1"/>
          </p:cNvSpPr>
          <p:nvPr>
            <p:ph type="sldNum" sz="quarter" idx="12"/>
          </p:nvPr>
        </p:nvSpPr>
        <p:spPr/>
        <p:txBody>
          <a:bodyPr/>
          <a:lstStyle/>
          <a:p>
            <a:pPr>
              <a:defRPr/>
            </a:pPr>
            <a:fld id="{8965780D-CF9A-4A14-89D2-C218BF955677}" type="slidenum">
              <a:rPr lang="en-US" smtClean="0"/>
              <a:pPr>
                <a:defRPr/>
              </a:pPr>
              <a:t>10</a:t>
            </a:fld>
            <a:endParaRPr lang="en-US" dirty="0"/>
          </a:p>
        </p:txBody>
      </p:sp>
      <p:pic>
        <p:nvPicPr>
          <p:cNvPr id="2050" name="Picture 2"/>
          <p:cNvPicPr>
            <a:picLocks noChangeAspect="1" noChangeArrowheads="1"/>
          </p:cNvPicPr>
          <p:nvPr/>
        </p:nvPicPr>
        <p:blipFill>
          <a:blip r:embed="rId3" cstate="print"/>
          <a:srcRect/>
          <a:stretch>
            <a:fillRect/>
          </a:stretch>
        </p:blipFill>
        <p:spPr bwMode="auto">
          <a:xfrm>
            <a:off x="838200" y="1371600"/>
            <a:ext cx="7519457" cy="3500437"/>
          </a:xfrm>
          <a:prstGeom prst="rect">
            <a:avLst/>
          </a:prstGeom>
          <a:noFill/>
          <a:ln w="9525">
            <a:solidFill>
              <a:schemeClr val="accent1"/>
            </a:solidFill>
            <a:miter lim="800000"/>
            <a:headEnd/>
            <a:tailEnd/>
          </a:ln>
        </p:spPr>
      </p:pic>
      <p:sp>
        <p:nvSpPr>
          <p:cNvPr id="13" name="TextBox 12"/>
          <p:cNvSpPr txBox="1"/>
          <p:nvPr/>
        </p:nvSpPr>
        <p:spPr>
          <a:xfrm>
            <a:off x="838200" y="5029200"/>
            <a:ext cx="7543800" cy="1323439"/>
          </a:xfrm>
          <a:prstGeom prst="rect">
            <a:avLst/>
          </a:prstGeom>
          <a:noFill/>
        </p:spPr>
        <p:txBody>
          <a:bodyPr wrap="square" rtlCol="0">
            <a:spAutoFit/>
          </a:bodyPr>
          <a:lstStyle/>
          <a:p>
            <a:r>
              <a:rPr lang="en-US" sz="1600" dirty="0" smtClean="0"/>
              <a:t>Natural gas main pipeline valves are generally sized 16” to 48”, ANSI Class 300 to 600 (1,440 psi working pressure, max), provide leak-tight closure, and conform to API 6D. </a:t>
            </a:r>
            <a:r>
              <a:rPr lang="en-US" sz="1600" b="1" dirty="0" smtClean="0">
                <a:solidFill>
                  <a:srgbClr val="FF0000"/>
                </a:solidFill>
              </a:rPr>
              <a:t>Note: Butterfly valves are not often installed in this application because they are inherently not “</a:t>
            </a:r>
            <a:r>
              <a:rPr lang="en-US" sz="1600" b="1" dirty="0" err="1" smtClean="0">
                <a:solidFill>
                  <a:srgbClr val="FF0000"/>
                </a:solidFill>
              </a:rPr>
              <a:t>piggable</a:t>
            </a:r>
            <a:r>
              <a:rPr lang="en-US" sz="1600" b="1" dirty="0" smtClean="0">
                <a:solidFill>
                  <a:srgbClr val="FF0000"/>
                </a:solidFill>
              </a:rPr>
              <a:t>” , and are not within the scope of API 6D. </a:t>
            </a:r>
            <a:endParaRPr lang="en-US" sz="1600" b="1"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Valves for Compressor Stations:</a:t>
            </a:r>
            <a:r>
              <a:rPr lang="en-US" b="1" dirty="0"/>
              <a:t> 1</a:t>
            </a:r>
            <a:endParaRPr lang="en-US" dirty="0"/>
          </a:p>
        </p:txBody>
      </p:sp>
      <p:sp>
        <p:nvSpPr>
          <p:cNvPr id="3" name="Content Placeholder 2"/>
          <p:cNvSpPr>
            <a:spLocks noGrp="1"/>
          </p:cNvSpPr>
          <p:nvPr>
            <p:ph idx="1"/>
          </p:nvPr>
        </p:nvSpPr>
        <p:spPr/>
        <p:txBody>
          <a:bodyPr>
            <a:normAutofit/>
          </a:bodyPr>
          <a:lstStyle/>
          <a:p>
            <a:r>
              <a:rPr lang="en-US" sz="1800" dirty="0"/>
              <a:t>Pipeline applications also include compressor stations, situated approximately every 50 miles for gas pressure boosting, gas dehydration, and gas filtration to remove pipe residue and other gas contaminants. </a:t>
            </a:r>
          </a:p>
          <a:p>
            <a:r>
              <a:rPr lang="en-US" sz="1800" dirty="0"/>
              <a:t> The compressor station typically includes on average 3 to 4 compressors (some large stations can include up to 20 compressors), with each rotating compressor provided with an </a:t>
            </a:r>
            <a:r>
              <a:rPr lang="en-US" sz="1800" b="1" dirty="0"/>
              <a:t>anti-surge valve </a:t>
            </a:r>
            <a:r>
              <a:rPr lang="en-US" sz="1800" dirty="0"/>
              <a:t>to protect the compressor against damage in the event of system upset.</a:t>
            </a:r>
          </a:p>
          <a:p>
            <a:r>
              <a:rPr lang="en-US" sz="1800" dirty="0"/>
              <a:t> </a:t>
            </a:r>
            <a:r>
              <a:rPr lang="en-US" sz="1800" dirty="0" smtClean="0"/>
              <a:t>The </a:t>
            </a:r>
            <a:r>
              <a:rPr lang="en-US" sz="1800" dirty="0"/>
              <a:t>anti-surge valve is a critical service valve because it protects a compressor that can cost up to $1-million, each.  Valve requirements include high capacity, extremely fast operation (full stroke in a fraction of a second), fail-safe open operation, and noise attenuation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Valves for Compressor stations 2</a:t>
            </a:r>
            <a:endParaRPr lang="en-US" b="1" dirty="0"/>
          </a:p>
        </p:txBody>
      </p:sp>
      <p:pic>
        <p:nvPicPr>
          <p:cNvPr id="4" name="Content Placeholder 3"/>
          <p:cNvPicPr>
            <a:picLocks noGrp="1"/>
          </p:cNvPicPr>
          <p:nvPr>
            <p:ph idx="1"/>
          </p:nvPr>
        </p:nvPicPr>
        <p:blipFill>
          <a:blip r:embed="rId2" cstate="print"/>
          <a:srcRect/>
          <a:stretch>
            <a:fillRect/>
          </a:stretch>
        </p:blipFill>
        <p:spPr bwMode="auto">
          <a:xfrm>
            <a:off x="1746353" y="1600200"/>
            <a:ext cx="5651293" cy="4525963"/>
          </a:xfrm>
          <a:prstGeom prst="rect">
            <a:avLst/>
          </a:prstGeom>
          <a:noFill/>
          <a:ln w="9525">
            <a:solidFill>
              <a:schemeClr val="accent1"/>
            </a:solid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74638"/>
            <a:ext cx="8382000" cy="1143000"/>
          </a:xfrm>
        </p:spPr>
        <p:txBody>
          <a:bodyPr>
            <a:normAutofit fontScale="90000"/>
          </a:bodyPr>
          <a:lstStyle/>
          <a:p>
            <a:pPr eaLnBrk="1" hangingPunct="1"/>
            <a:r>
              <a:rPr lang="en-US" b="1" dirty="0" smtClean="0"/>
              <a:t>Application Overview</a:t>
            </a:r>
            <a:br>
              <a:rPr lang="en-US" b="1" dirty="0" smtClean="0"/>
            </a:br>
            <a:r>
              <a:rPr lang="en-US" b="1" dirty="0" smtClean="0"/>
              <a:t>Natural Gas Process Diagram </a:t>
            </a:r>
          </a:p>
        </p:txBody>
      </p:sp>
      <p:sp>
        <p:nvSpPr>
          <p:cNvPr id="5" name="Slide Number Placeholder 4"/>
          <p:cNvSpPr>
            <a:spLocks noGrp="1"/>
          </p:cNvSpPr>
          <p:nvPr>
            <p:ph type="sldNum" sz="quarter" idx="12"/>
          </p:nvPr>
        </p:nvSpPr>
        <p:spPr/>
        <p:txBody>
          <a:bodyPr/>
          <a:lstStyle/>
          <a:p>
            <a:pPr>
              <a:defRPr/>
            </a:pPr>
            <a:fld id="{9E667041-598B-45A7-BA64-750452111EC0}" type="slidenum">
              <a:rPr lang="en-US" smtClean="0"/>
              <a:pPr>
                <a:defRPr/>
              </a:pPr>
              <a:t>13</a:t>
            </a:fld>
            <a:endParaRPr lang="en-US"/>
          </a:p>
        </p:txBody>
      </p:sp>
      <p:pic>
        <p:nvPicPr>
          <p:cNvPr id="1026" name="Picture 2"/>
          <p:cNvPicPr>
            <a:picLocks noChangeAspect="1" noChangeArrowheads="1"/>
          </p:cNvPicPr>
          <p:nvPr/>
        </p:nvPicPr>
        <p:blipFill>
          <a:blip r:embed="rId3" cstate="print"/>
          <a:srcRect/>
          <a:stretch>
            <a:fillRect/>
          </a:stretch>
        </p:blipFill>
        <p:spPr bwMode="auto">
          <a:xfrm>
            <a:off x="1066800" y="1600200"/>
            <a:ext cx="7266369" cy="4648200"/>
          </a:xfrm>
          <a:prstGeom prst="rect">
            <a:avLst/>
          </a:prstGeom>
          <a:noFill/>
          <a:ln w="9525">
            <a:solidFill>
              <a:schemeClr val="accent1"/>
            </a:solid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b="1" dirty="0" smtClean="0"/>
              <a:t>Oil &amp; Gas </a:t>
            </a:r>
            <a:br>
              <a:rPr lang="en-US" b="1" dirty="0" smtClean="0"/>
            </a:br>
            <a:r>
              <a:rPr lang="en-US" sz="1600" b="1" dirty="0" smtClean="0"/>
              <a:t> (gas processing)</a:t>
            </a:r>
          </a:p>
        </p:txBody>
      </p:sp>
      <p:sp>
        <p:nvSpPr>
          <p:cNvPr id="6" name="Content Placeholder 5"/>
          <p:cNvSpPr>
            <a:spLocks noGrp="1"/>
          </p:cNvSpPr>
          <p:nvPr>
            <p:ph idx="1"/>
          </p:nvPr>
        </p:nvSpPr>
        <p:spPr>
          <a:xfrm>
            <a:off x="457200" y="1600200"/>
            <a:ext cx="8229600" cy="2514599"/>
          </a:xfrm>
        </p:spPr>
        <p:txBody>
          <a:bodyPr/>
          <a:lstStyle/>
          <a:p>
            <a:pPr algn="just"/>
            <a:r>
              <a:rPr lang="en-US" sz="1800" dirty="0" smtClean="0"/>
              <a:t>Gas processing is active in many regions, but most particularly in the United States to manage the growth in shale gas production.  Other countries with notable activity in gas plant construction include Canada, Qatar, Saudi Arabia, and UAE.  The numerous plants planned or under construction in the US are tending toward the smaller regional plants in the range of 200 </a:t>
            </a:r>
            <a:r>
              <a:rPr lang="en-US" sz="1800" dirty="0" err="1" smtClean="0"/>
              <a:t>mcfd</a:t>
            </a:r>
            <a:r>
              <a:rPr lang="en-US" sz="1800" dirty="0" smtClean="0"/>
              <a:t> or less (there are exceptions).  Middle East plants are typically on a larger scale.</a:t>
            </a:r>
          </a:p>
          <a:p>
            <a:pPr algn="just"/>
            <a:r>
              <a:rPr lang="en-US" sz="1800" dirty="0" smtClean="0"/>
              <a:t>The Total Investment Value (TIV) for a gas processing plant in the range of 200 </a:t>
            </a:r>
            <a:r>
              <a:rPr lang="en-US" sz="1800" dirty="0" err="1" smtClean="0"/>
              <a:t>mcfd</a:t>
            </a:r>
            <a:r>
              <a:rPr lang="en-US" sz="1800" dirty="0" smtClean="0"/>
              <a:t>  typical in the US is on the order of $150-million per plant.  </a:t>
            </a:r>
            <a:endParaRPr lang="en-US" sz="1800" dirty="0"/>
          </a:p>
        </p:txBody>
      </p:sp>
      <p:sp>
        <p:nvSpPr>
          <p:cNvPr id="5" name="Slide Number Placeholder 4"/>
          <p:cNvSpPr>
            <a:spLocks noGrp="1"/>
          </p:cNvSpPr>
          <p:nvPr>
            <p:ph type="sldNum" sz="quarter" idx="12"/>
          </p:nvPr>
        </p:nvSpPr>
        <p:spPr/>
        <p:txBody>
          <a:bodyPr/>
          <a:lstStyle/>
          <a:p>
            <a:pPr>
              <a:defRPr/>
            </a:pPr>
            <a:fld id="{8965780D-CF9A-4A14-89D2-C218BF955677}" type="slidenum">
              <a:rPr lang="en-US" smtClean="0"/>
              <a:pPr>
                <a:defRPr/>
              </a:pPr>
              <a:t>14</a:t>
            </a:fld>
            <a:endParaRPr lang="en-US" dirty="0"/>
          </a:p>
        </p:txBody>
      </p:sp>
      <p:graphicFrame>
        <p:nvGraphicFramePr>
          <p:cNvPr id="7" name="Table 6"/>
          <p:cNvGraphicFramePr>
            <a:graphicFrameLocks noGrp="1"/>
          </p:cNvGraphicFramePr>
          <p:nvPr/>
        </p:nvGraphicFramePr>
        <p:xfrm>
          <a:off x="762000" y="4648200"/>
          <a:ext cx="7848598" cy="1447539"/>
        </p:xfrm>
        <a:graphic>
          <a:graphicData uri="http://schemas.openxmlformats.org/drawingml/2006/table">
            <a:tbl>
              <a:tblPr/>
              <a:tblGrid>
                <a:gridCol w="1048626"/>
                <a:gridCol w="533512"/>
                <a:gridCol w="450726"/>
                <a:gridCol w="533512"/>
                <a:gridCol w="570305"/>
                <a:gridCol w="441527"/>
                <a:gridCol w="450726"/>
                <a:gridCol w="432328"/>
                <a:gridCol w="434628"/>
                <a:gridCol w="379437"/>
                <a:gridCol w="434628"/>
                <a:gridCol w="379437"/>
                <a:gridCol w="358740"/>
                <a:gridCol w="351841"/>
                <a:gridCol w="351841"/>
                <a:gridCol w="358740"/>
                <a:gridCol w="338044"/>
              </a:tblGrid>
              <a:tr h="685802">
                <a:tc rowSpan="4">
                  <a:txBody>
                    <a:bodyPr/>
                    <a:lstStyle/>
                    <a:p>
                      <a:pPr algn="l" fontAlgn="t"/>
                      <a:r>
                        <a:rPr lang="en-US" sz="800" b="1" i="0" u="none" strike="noStrike" dirty="0">
                          <a:solidFill>
                            <a:srgbClr val="000000"/>
                          </a:solidFill>
                          <a:latin typeface="Calibri"/>
                        </a:rPr>
                        <a:t>Plant 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Output Capacity per Plant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Output Capacity, Unit of Measure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4">
                  <a:txBody>
                    <a:bodyPr/>
                    <a:lstStyle/>
                    <a:p>
                      <a:pPr algn="l" fontAlgn="t"/>
                      <a:r>
                        <a:rPr lang="en-US" sz="800" b="1" i="0" u="none" strike="noStrike" dirty="0">
                          <a:solidFill>
                            <a:srgbClr val="000000"/>
                          </a:solidFill>
                          <a:latin typeface="Calibri"/>
                        </a:rPr>
                        <a:t>Investment Cost per Unit of Measure,                     Mil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Plant Investment Value (TIV),       Mil $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Valve Spend per Plant,  % of  TIV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Valve Spend Per Plant,              Mil $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gridSpan="2">
                  <a:txBody>
                    <a:bodyPr/>
                    <a:lstStyle/>
                    <a:p>
                      <a:pPr algn="ctr" fontAlgn="t"/>
                      <a:r>
                        <a:rPr lang="en-US" sz="800" b="1" i="0" u="none" strike="noStrike" dirty="0">
                          <a:solidFill>
                            <a:srgbClr val="000000"/>
                          </a:solidFill>
                          <a:latin typeface="Calibri"/>
                        </a:rPr>
                        <a:t>Valve Function                                (% of Valves Per Function)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gridSpan="8">
                  <a:txBody>
                    <a:bodyPr/>
                    <a:lstStyle/>
                    <a:p>
                      <a:pPr algn="ctr" fontAlgn="t"/>
                      <a:r>
                        <a:rPr lang="en-US" sz="800" b="1" i="0" u="none" strike="noStrike" dirty="0">
                          <a:solidFill>
                            <a:srgbClr val="000000"/>
                          </a:solidFill>
                          <a:latin typeface="Calibri"/>
                        </a:rPr>
                        <a:t>Valve Spend Per Valve Type, % of Plant TIV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504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3">
                  <a:txBody>
                    <a:bodyPr/>
                    <a:lstStyle/>
                    <a:p>
                      <a:pPr algn="l" fontAlgn="t"/>
                      <a:r>
                        <a:rPr lang="en-US" sz="800" b="1" i="0" u="none" strike="noStrike">
                          <a:solidFill>
                            <a:srgbClr val="000000"/>
                          </a:solidFill>
                          <a:latin typeface="Calibri"/>
                        </a:rPr>
                        <a:t>Control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l" fontAlgn="t"/>
                      <a:r>
                        <a:rPr lang="en-US" sz="800" b="1" i="0" u="none" strike="noStrike">
                          <a:solidFill>
                            <a:srgbClr val="000000"/>
                          </a:solidFill>
                          <a:latin typeface="Calibri"/>
                        </a:rPr>
                        <a:t>On/Off, Isolation, Bypass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gridSpan="3">
                  <a:txBody>
                    <a:bodyPr/>
                    <a:lstStyle/>
                    <a:p>
                      <a:pPr algn="ctr" fontAlgn="t"/>
                      <a:r>
                        <a:rPr lang="en-US" sz="800" b="1" i="0" u="none" strike="noStrike" dirty="0">
                          <a:solidFill>
                            <a:srgbClr val="000000"/>
                          </a:solidFill>
                          <a:latin typeface="Calibri"/>
                        </a:rPr>
                        <a:t>1/4 Turn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gridSpan="3">
                  <a:txBody>
                    <a:bodyPr/>
                    <a:lstStyle/>
                    <a:p>
                      <a:pPr algn="ctr" fontAlgn="t"/>
                      <a:r>
                        <a:rPr lang="en-US" sz="800" b="1" i="0" u="none" strike="noStrike" dirty="0">
                          <a:solidFill>
                            <a:srgbClr val="000000"/>
                          </a:solidFill>
                          <a:latin typeface="Calibri"/>
                        </a:rPr>
                        <a:t>Multi-Turn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rowSpan="3">
                  <a:txBody>
                    <a:bodyPr/>
                    <a:lstStyle/>
                    <a:p>
                      <a:pPr algn="l" fontAlgn="t"/>
                      <a:r>
                        <a:rPr lang="en-US" sz="800" b="1" i="0" u="none" strike="noStrike" dirty="0">
                          <a:solidFill>
                            <a:srgbClr val="000000"/>
                          </a:solidFill>
                          <a:latin typeface="Calibri"/>
                        </a:rPr>
                        <a:t>Press Relief</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l" fontAlgn="t"/>
                      <a:r>
                        <a:rPr lang="en-US" sz="800" b="1" i="0" u="none" strike="noStrike" dirty="0">
                          <a:solidFill>
                            <a:srgbClr val="000000"/>
                          </a:solidFill>
                          <a:latin typeface="Calibri"/>
                        </a:rPr>
                        <a:t>Check</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202384">
                <a:tc vMerge="1">
                  <a:txBody>
                    <a:bodyPr/>
                    <a:lstStyle/>
                    <a:p>
                      <a:endParaRPr lang="en-US"/>
                    </a:p>
                  </a:txBody>
                  <a:tcPr/>
                </a:tc>
                <a:tc vMerge="1">
                  <a:txBody>
                    <a:bodyPr/>
                    <a:lstStyle/>
                    <a:p>
                      <a:endParaRPr lang="en-US"/>
                    </a:p>
                  </a:txBody>
                  <a:tcPr/>
                </a:tc>
                <a:tc>
                  <a:txBody>
                    <a:bodyPr/>
                    <a:lstStyle/>
                    <a:p>
                      <a:pPr algn="l" fontAlgn="t"/>
                      <a:r>
                        <a:rPr lang="en-US" sz="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Ball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Butterfly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Plug</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Gate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Globe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Choke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0">
                <a:tc vMerge="1">
                  <a:txBody>
                    <a:bodyPr/>
                    <a:lstStyle/>
                    <a:p>
                      <a:endParaRPr lang="en-US"/>
                    </a:p>
                  </a:txBody>
                  <a:tcPr/>
                </a:tc>
                <a:tc vMerge="1">
                  <a:txBody>
                    <a:bodyPr/>
                    <a:lstStyle/>
                    <a:p>
                      <a:endParaRPr lang="en-US"/>
                    </a:p>
                  </a:txBody>
                  <a:tcPr/>
                </a:tc>
                <a:tc>
                  <a:txBody>
                    <a:bodyPr/>
                    <a:lstStyle/>
                    <a:p>
                      <a:pPr algn="l" fontAlgn="t"/>
                      <a:r>
                        <a:rPr lang="en-US" sz="8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r>
              <a:tr h="202384">
                <a:tc>
                  <a:txBody>
                    <a:bodyPr/>
                    <a:lstStyle/>
                    <a:p>
                      <a:pPr algn="l" fontAlgn="ctr"/>
                      <a:r>
                        <a:rPr lang="en-US" sz="800" b="0" i="0" u="none" strike="noStrike" dirty="0">
                          <a:solidFill>
                            <a:srgbClr val="000000"/>
                          </a:solidFill>
                          <a:latin typeface="Calibri"/>
                        </a:rPr>
                        <a:t>Gas processing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l" fontAlgn="ctr"/>
                      <a:r>
                        <a:rPr lang="en-US" sz="800" b="0" i="0" u="none" strike="noStrike">
                          <a:solidFill>
                            <a:srgbClr val="000000"/>
                          </a:solidFill>
                          <a:latin typeface="Calibri"/>
                        </a:rPr>
                        <a:t>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mcfd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$0.750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ctr"/>
                      <a:r>
                        <a:rPr lang="en-US" sz="800" b="0" i="0" u="none" strike="noStrike">
                          <a:solidFill>
                            <a:srgbClr val="000000"/>
                          </a:solidFill>
                          <a:latin typeface="Calibri"/>
                        </a:rPr>
                        <a:t>$150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ctr"/>
                      <a:r>
                        <a:rPr lang="en-US" sz="800" b="0" i="0" u="none" strike="noStrike">
                          <a:solidFill>
                            <a:srgbClr val="000000"/>
                          </a:solidFill>
                          <a:latin typeface="Calibri"/>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1.140%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0.435%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0.240%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0.450%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0.060%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dirty="0">
                          <a:solidFill>
                            <a:srgbClr val="000000"/>
                          </a:solidFill>
                          <a:latin typeface="Calibri"/>
                        </a:rPr>
                        <a:t>0.060%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normAutofit fontScale="90000"/>
          </a:bodyPr>
          <a:lstStyle/>
          <a:p>
            <a:pPr eaLnBrk="1" hangingPunct="1"/>
            <a:r>
              <a:rPr lang="en-US" b="1" dirty="0" smtClean="0"/>
              <a:t>Application </a:t>
            </a:r>
            <a:br>
              <a:rPr lang="en-US" b="1" dirty="0" smtClean="0"/>
            </a:br>
            <a:r>
              <a:rPr lang="en-US" sz="2400" b="1" dirty="0" smtClean="0"/>
              <a:t> LNG Liquefaction                                                                                        </a:t>
            </a:r>
            <a:r>
              <a:rPr lang="en-US" sz="1200" b="1" dirty="0" smtClean="0"/>
              <a:t>(pipeline, fire service, cooling)</a:t>
            </a:r>
            <a:r>
              <a:rPr lang="en-US" sz="2400" b="1" dirty="0" smtClean="0"/>
              <a:t> </a:t>
            </a:r>
          </a:p>
        </p:txBody>
      </p:sp>
      <p:sp>
        <p:nvSpPr>
          <p:cNvPr id="5" name="Slide Number Placeholder 4"/>
          <p:cNvSpPr>
            <a:spLocks noGrp="1"/>
          </p:cNvSpPr>
          <p:nvPr>
            <p:ph type="sldNum" sz="quarter" idx="12"/>
          </p:nvPr>
        </p:nvSpPr>
        <p:spPr/>
        <p:txBody>
          <a:bodyPr/>
          <a:lstStyle/>
          <a:p>
            <a:pPr>
              <a:defRPr/>
            </a:pPr>
            <a:fld id="{8965780D-CF9A-4A14-89D2-C218BF955677}" type="slidenum">
              <a:rPr lang="en-US" smtClean="0"/>
              <a:pPr>
                <a:defRPr/>
              </a:pPr>
              <a:t>15</a:t>
            </a:fld>
            <a:endParaRPr lang="en-US" dirty="0"/>
          </a:p>
        </p:txBody>
      </p:sp>
      <p:pic>
        <p:nvPicPr>
          <p:cNvPr id="2" name="Picture 2"/>
          <p:cNvPicPr>
            <a:picLocks noChangeAspect="1" noChangeArrowheads="1"/>
          </p:cNvPicPr>
          <p:nvPr/>
        </p:nvPicPr>
        <p:blipFill>
          <a:blip r:embed="rId3" cstate="print"/>
          <a:srcRect/>
          <a:stretch>
            <a:fillRect/>
          </a:stretch>
        </p:blipFill>
        <p:spPr bwMode="auto">
          <a:xfrm>
            <a:off x="914400" y="1676400"/>
            <a:ext cx="7277100" cy="4829175"/>
          </a:xfrm>
          <a:prstGeom prst="rect">
            <a:avLst/>
          </a:prstGeom>
          <a:noFill/>
          <a:ln w="9525">
            <a:solidFill>
              <a:schemeClr val="accent1"/>
            </a:solid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b="1" dirty="0" smtClean="0"/>
              <a:t>Oil &amp; Gas </a:t>
            </a:r>
            <a:br>
              <a:rPr lang="en-US" b="1" dirty="0" smtClean="0"/>
            </a:br>
            <a:r>
              <a:rPr lang="en-US" sz="1600" b="1" dirty="0" smtClean="0"/>
              <a:t> (LNG)</a:t>
            </a:r>
          </a:p>
        </p:txBody>
      </p:sp>
      <p:sp>
        <p:nvSpPr>
          <p:cNvPr id="6" name="Content Placeholder 5"/>
          <p:cNvSpPr>
            <a:spLocks noGrp="1"/>
          </p:cNvSpPr>
          <p:nvPr>
            <p:ph idx="1"/>
          </p:nvPr>
        </p:nvSpPr>
        <p:spPr>
          <a:xfrm>
            <a:off x="457200" y="1600200"/>
            <a:ext cx="8229600" cy="2590800"/>
          </a:xfrm>
        </p:spPr>
        <p:txBody>
          <a:bodyPr/>
          <a:lstStyle/>
          <a:p>
            <a:pPr algn="just"/>
            <a:r>
              <a:rPr lang="en-US" sz="1800" dirty="0" smtClean="0"/>
              <a:t>LNG production is growing significantly, primarily as a means to get natural gas supplies to energy thirsty Asian markets including Japan, China, and India that have not yet developed local shale gas reserves or coal bed methane to the extent as in the United States and Australia.  The shutdown of all nuclear power in Japan, and the “second look” being taken even in China relative to nuclear power are major drivers.</a:t>
            </a:r>
          </a:p>
          <a:p>
            <a:pPr algn="just"/>
            <a:r>
              <a:rPr lang="en-US" sz="1800" dirty="0" smtClean="0"/>
              <a:t>The Total Investment Cost (TIV) for a typical LNG liquefaction plant is on the order of $8-billion per plant.  </a:t>
            </a:r>
            <a:endParaRPr lang="en-US" sz="1800" dirty="0"/>
          </a:p>
        </p:txBody>
      </p:sp>
      <p:sp>
        <p:nvSpPr>
          <p:cNvPr id="5" name="Slide Number Placeholder 4"/>
          <p:cNvSpPr>
            <a:spLocks noGrp="1"/>
          </p:cNvSpPr>
          <p:nvPr>
            <p:ph type="sldNum" sz="quarter" idx="12"/>
          </p:nvPr>
        </p:nvSpPr>
        <p:spPr/>
        <p:txBody>
          <a:bodyPr/>
          <a:lstStyle/>
          <a:p>
            <a:pPr>
              <a:defRPr/>
            </a:pPr>
            <a:fld id="{8965780D-CF9A-4A14-89D2-C218BF955677}" type="slidenum">
              <a:rPr lang="en-US" smtClean="0"/>
              <a:pPr>
                <a:defRPr/>
              </a:pPr>
              <a:t>16</a:t>
            </a:fld>
            <a:endParaRPr lang="en-US" dirty="0"/>
          </a:p>
        </p:txBody>
      </p:sp>
      <p:graphicFrame>
        <p:nvGraphicFramePr>
          <p:cNvPr id="7" name="Table 6"/>
          <p:cNvGraphicFramePr>
            <a:graphicFrameLocks noGrp="1"/>
          </p:cNvGraphicFramePr>
          <p:nvPr/>
        </p:nvGraphicFramePr>
        <p:xfrm>
          <a:off x="685800" y="4648200"/>
          <a:ext cx="7848598" cy="1447539"/>
        </p:xfrm>
        <a:graphic>
          <a:graphicData uri="http://schemas.openxmlformats.org/drawingml/2006/table">
            <a:tbl>
              <a:tblPr/>
              <a:tblGrid>
                <a:gridCol w="1048626"/>
                <a:gridCol w="533512"/>
                <a:gridCol w="450726"/>
                <a:gridCol w="533512"/>
                <a:gridCol w="570305"/>
                <a:gridCol w="441527"/>
                <a:gridCol w="450726"/>
                <a:gridCol w="432328"/>
                <a:gridCol w="434628"/>
                <a:gridCol w="379437"/>
                <a:gridCol w="434628"/>
                <a:gridCol w="379437"/>
                <a:gridCol w="358740"/>
                <a:gridCol w="351841"/>
                <a:gridCol w="351841"/>
                <a:gridCol w="358740"/>
                <a:gridCol w="338044"/>
              </a:tblGrid>
              <a:tr h="685802">
                <a:tc rowSpan="4">
                  <a:txBody>
                    <a:bodyPr/>
                    <a:lstStyle/>
                    <a:p>
                      <a:pPr algn="l" fontAlgn="t"/>
                      <a:r>
                        <a:rPr lang="en-US" sz="800" b="1" i="0" u="none" strike="noStrike" dirty="0">
                          <a:solidFill>
                            <a:srgbClr val="000000"/>
                          </a:solidFill>
                          <a:latin typeface="Calibri"/>
                        </a:rPr>
                        <a:t>Plant 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Output Capacity per Plant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Output Capacity, Unit of Measure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4">
                  <a:txBody>
                    <a:bodyPr/>
                    <a:lstStyle/>
                    <a:p>
                      <a:pPr algn="l" fontAlgn="t"/>
                      <a:r>
                        <a:rPr lang="en-US" sz="800" b="1" i="0" u="none" strike="noStrike" dirty="0">
                          <a:solidFill>
                            <a:srgbClr val="000000"/>
                          </a:solidFill>
                          <a:latin typeface="Calibri"/>
                        </a:rPr>
                        <a:t>Investment Cost per Unit of Measure,                     Mil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Plant Investment Value (TIV),       Mil $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Valve Spend per Plant,  % of  TIV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Valve Spend Per Plant,              Mil $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gridSpan="2">
                  <a:txBody>
                    <a:bodyPr/>
                    <a:lstStyle/>
                    <a:p>
                      <a:pPr algn="ctr" fontAlgn="t"/>
                      <a:r>
                        <a:rPr lang="en-US" sz="800" b="1" i="0" u="none" strike="noStrike" dirty="0">
                          <a:solidFill>
                            <a:srgbClr val="000000"/>
                          </a:solidFill>
                          <a:latin typeface="Calibri"/>
                        </a:rPr>
                        <a:t>Valve Function                                (% of Valves Per Function)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gridSpan="8">
                  <a:txBody>
                    <a:bodyPr/>
                    <a:lstStyle/>
                    <a:p>
                      <a:pPr algn="ctr" fontAlgn="t"/>
                      <a:r>
                        <a:rPr lang="en-US" sz="800" b="1" i="0" u="none" strike="noStrike" dirty="0">
                          <a:solidFill>
                            <a:srgbClr val="000000"/>
                          </a:solidFill>
                          <a:latin typeface="Calibri"/>
                        </a:rPr>
                        <a:t>Valve Spend Per Valve Type, % of Plant TIV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504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3">
                  <a:txBody>
                    <a:bodyPr/>
                    <a:lstStyle/>
                    <a:p>
                      <a:pPr algn="l" fontAlgn="t"/>
                      <a:r>
                        <a:rPr lang="en-US" sz="800" b="1" i="0" u="none" strike="noStrike">
                          <a:solidFill>
                            <a:srgbClr val="000000"/>
                          </a:solidFill>
                          <a:latin typeface="Calibri"/>
                        </a:rPr>
                        <a:t>Control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l" fontAlgn="t"/>
                      <a:r>
                        <a:rPr lang="en-US" sz="800" b="1" i="0" u="none" strike="noStrike">
                          <a:solidFill>
                            <a:srgbClr val="000000"/>
                          </a:solidFill>
                          <a:latin typeface="Calibri"/>
                        </a:rPr>
                        <a:t>On/Off, Isolation, Bypass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gridSpan="3">
                  <a:txBody>
                    <a:bodyPr/>
                    <a:lstStyle/>
                    <a:p>
                      <a:pPr algn="ctr" fontAlgn="t"/>
                      <a:r>
                        <a:rPr lang="en-US" sz="800" b="1" i="0" u="none" strike="noStrike" dirty="0">
                          <a:solidFill>
                            <a:srgbClr val="000000"/>
                          </a:solidFill>
                          <a:latin typeface="Calibri"/>
                        </a:rPr>
                        <a:t>1/4 Turn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gridSpan="3">
                  <a:txBody>
                    <a:bodyPr/>
                    <a:lstStyle/>
                    <a:p>
                      <a:pPr algn="ctr" fontAlgn="t"/>
                      <a:r>
                        <a:rPr lang="en-US" sz="800" b="1" i="0" u="none" strike="noStrike" dirty="0">
                          <a:solidFill>
                            <a:srgbClr val="000000"/>
                          </a:solidFill>
                          <a:latin typeface="Calibri"/>
                        </a:rPr>
                        <a:t>Multi-Turn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rowSpan="3">
                  <a:txBody>
                    <a:bodyPr/>
                    <a:lstStyle/>
                    <a:p>
                      <a:pPr algn="l" fontAlgn="t"/>
                      <a:r>
                        <a:rPr lang="en-US" sz="800" b="1" i="0" u="none" strike="noStrike" dirty="0">
                          <a:solidFill>
                            <a:srgbClr val="000000"/>
                          </a:solidFill>
                          <a:latin typeface="Calibri"/>
                        </a:rPr>
                        <a:t>Press Relief</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l" fontAlgn="t"/>
                      <a:r>
                        <a:rPr lang="en-US" sz="800" b="1" i="0" u="none" strike="noStrike" dirty="0">
                          <a:solidFill>
                            <a:srgbClr val="000000"/>
                          </a:solidFill>
                          <a:latin typeface="Calibri"/>
                        </a:rPr>
                        <a:t>Check</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202384">
                <a:tc vMerge="1">
                  <a:txBody>
                    <a:bodyPr/>
                    <a:lstStyle/>
                    <a:p>
                      <a:endParaRPr lang="en-US"/>
                    </a:p>
                  </a:txBody>
                  <a:tcPr/>
                </a:tc>
                <a:tc vMerge="1">
                  <a:txBody>
                    <a:bodyPr/>
                    <a:lstStyle/>
                    <a:p>
                      <a:endParaRPr lang="en-US"/>
                    </a:p>
                  </a:txBody>
                  <a:tcPr/>
                </a:tc>
                <a:tc>
                  <a:txBody>
                    <a:bodyPr/>
                    <a:lstStyle/>
                    <a:p>
                      <a:pPr algn="l" fontAlgn="t"/>
                      <a:r>
                        <a:rPr lang="en-US" sz="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Ball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Butterfly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Plug</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Gate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Globe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Choke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0">
                <a:tc vMerge="1">
                  <a:txBody>
                    <a:bodyPr/>
                    <a:lstStyle/>
                    <a:p>
                      <a:endParaRPr lang="en-US"/>
                    </a:p>
                  </a:txBody>
                  <a:tcPr/>
                </a:tc>
                <a:tc vMerge="1">
                  <a:txBody>
                    <a:bodyPr/>
                    <a:lstStyle/>
                    <a:p>
                      <a:endParaRPr lang="en-US"/>
                    </a:p>
                  </a:txBody>
                  <a:tcPr/>
                </a:tc>
                <a:tc>
                  <a:txBody>
                    <a:bodyPr/>
                    <a:lstStyle/>
                    <a:p>
                      <a:pPr algn="l" fontAlgn="t"/>
                      <a:r>
                        <a:rPr lang="en-US" sz="8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r>
              <a:tr h="202384">
                <a:tc>
                  <a:txBody>
                    <a:bodyPr/>
                    <a:lstStyle/>
                    <a:p>
                      <a:pPr algn="l" fontAlgn="ctr"/>
                      <a:r>
                        <a:rPr lang="en-US" sz="800" b="0" i="0" u="none" strike="noStrike" dirty="0">
                          <a:solidFill>
                            <a:srgbClr val="000000"/>
                          </a:solidFill>
                          <a:latin typeface="Calibri"/>
                        </a:rPr>
                        <a:t>LNG - liquefaction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l" fontAlgn="ctr"/>
                      <a:r>
                        <a:rPr lang="en-US" sz="800" b="0" i="0" u="none" strike="noStrike">
                          <a:solidFill>
                            <a:srgbClr val="000000"/>
                          </a:solidFill>
                          <a:latin typeface="Calibri"/>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mtpa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$830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ctr"/>
                      <a:r>
                        <a:rPr lang="en-US" sz="800" b="0" i="0" u="none" strike="noStrike">
                          <a:solidFill>
                            <a:srgbClr val="000000"/>
                          </a:solidFill>
                          <a:latin typeface="Calibri"/>
                        </a:rPr>
                        <a:t>$8,300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ctr"/>
                      <a:r>
                        <a:rPr lang="en-US" sz="800" b="0" i="0" u="none" strike="noStrike">
                          <a:solidFill>
                            <a:srgbClr val="000000"/>
                          </a:solidFill>
                          <a:latin typeface="Calibri"/>
                        </a:rPr>
                        <a:t>$83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0.350%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0.410%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0.010%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0.105%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0.080%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0.005%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dirty="0">
                          <a:solidFill>
                            <a:srgbClr val="000000"/>
                          </a:solidFill>
                          <a:latin typeface="Calibri"/>
                        </a:rPr>
                        <a:t>0.020%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normAutofit fontScale="90000"/>
          </a:bodyPr>
          <a:lstStyle/>
          <a:p>
            <a:pPr eaLnBrk="1" hangingPunct="1"/>
            <a:r>
              <a:rPr lang="en-US" b="1" dirty="0" smtClean="0"/>
              <a:t>Application </a:t>
            </a:r>
            <a:br>
              <a:rPr lang="en-US" b="1" dirty="0" smtClean="0"/>
            </a:br>
            <a:r>
              <a:rPr lang="en-US" sz="2400" b="1" dirty="0" smtClean="0"/>
              <a:t> LNG Re-gasification                                                                                        </a:t>
            </a:r>
            <a:r>
              <a:rPr lang="en-US" sz="1200" b="1" dirty="0" smtClean="0"/>
              <a:t>(pipeline,  tank isolation, fire service,  LNG warming)</a:t>
            </a:r>
            <a:r>
              <a:rPr lang="en-US" sz="2400" b="1" dirty="0" smtClean="0"/>
              <a:t> </a:t>
            </a:r>
          </a:p>
        </p:txBody>
      </p:sp>
      <p:sp>
        <p:nvSpPr>
          <p:cNvPr id="5" name="Slide Number Placeholder 4"/>
          <p:cNvSpPr>
            <a:spLocks noGrp="1"/>
          </p:cNvSpPr>
          <p:nvPr>
            <p:ph type="sldNum" sz="quarter" idx="12"/>
          </p:nvPr>
        </p:nvSpPr>
        <p:spPr/>
        <p:txBody>
          <a:bodyPr/>
          <a:lstStyle/>
          <a:p>
            <a:pPr>
              <a:defRPr/>
            </a:pPr>
            <a:fld id="{8965780D-CF9A-4A14-89D2-C218BF955677}" type="slidenum">
              <a:rPr lang="en-US" smtClean="0"/>
              <a:pPr>
                <a:defRPr/>
              </a:pPr>
              <a:t>17</a:t>
            </a:fld>
            <a:endParaRPr lang="en-US" dirty="0"/>
          </a:p>
        </p:txBody>
      </p:sp>
      <p:pic>
        <p:nvPicPr>
          <p:cNvPr id="2" name="Picture 2"/>
          <p:cNvPicPr>
            <a:picLocks noChangeAspect="1" noChangeArrowheads="1"/>
          </p:cNvPicPr>
          <p:nvPr/>
        </p:nvPicPr>
        <p:blipFill>
          <a:blip r:embed="rId3" cstate="print"/>
          <a:srcRect/>
          <a:stretch>
            <a:fillRect/>
          </a:stretch>
        </p:blipFill>
        <p:spPr bwMode="auto">
          <a:xfrm>
            <a:off x="1295400" y="1981200"/>
            <a:ext cx="7277100" cy="3933825"/>
          </a:xfrm>
          <a:prstGeom prst="rect">
            <a:avLst/>
          </a:prstGeom>
          <a:noFill/>
          <a:ln w="9525">
            <a:solidFill>
              <a:schemeClr val="accent1"/>
            </a:solid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b="1" dirty="0" smtClean="0"/>
              <a:t>Oil &amp; Gas </a:t>
            </a:r>
            <a:br>
              <a:rPr lang="en-US" b="1" dirty="0" smtClean="0"/>
            </a:br>
            <a:r>
              <a:rPr lang="en-US" sz="1600" b="1" dirty="0" smtClean="0"/>
              <a:t> (refinery)</a:t>
            </a:r>
          </a:p>
        </p:txBody>
      </p:sp>
      <p:sp>
        <p:nvSpPr>
          <p:cNvPr id="6" name="Content Placeholder 5"/>
          <p:cNvSpPr>
            <a:spLocks noGrp="1"/>
          </p:cNvSpPr>
          <p:nvPr>
            <p:ph idx="1"/>
          </p:nvPr>
        </p:nvSpPr>
        <p:spPr>
          <a:xfrm>
            <a:off x="381000" y="1676400"/>
            <a:ext cx="8229600" cy="2743199"/>
          </a:xfrm>
        </p:spPr>
        <p:txBody>
          <a:bodyPr/>
          <a:lstStyle/>
          <a:p>
            <a:pPr algn="just"/>
            <a:r>
              <a:rPr lang="en-US" sz="1800" dirty="0" smtClean="0"/>
              <a:t>Refinery activity is growing, both in terms of new plant builds, and especially in terms of plant expansions to handle heavier (lower grade) crude, natural gas liquids (NGL’s), and additional delayed </a:t>
            </a:r>
            <a:r>
              <a:rPr lang="en-US" sz="1800" dirty="0" err="1" smtClean="0"/>
              <a:t>coker</a:t>
            </a:r>
            <a:r>
              <a:rPr lang="en-US" sz="1800" dirty="0" smtClean="0"/>
              <a:t> units and hydro-treating to provide higher grade fuels.  Even though the number of refineries has been in decline for years as a result of consolidations (principally in the US), total refining capacity has increased in the US and worldwide.</a:t>
            </a:r>
          </a:p>
          <a:p>
            <a:pPr algn="just"/>
            <a:r>
              <a:rPr lang="en-US" sz="1800" dirty="0" smtClean="0"/>
              <a:t>The Total Investment Value (TIV) for a refinery  of 150,000 bpd output is on the order of $3.5-billion per plant.   New-plant construction particularly in the Middle East and Asia trends toward larger plants in the range of 300,000 to 500,000 bpd.</a:t>
            </a:r>
            <a:endParaRPr lang="en-US" sz="1800" dirty="0"/>
          </a:p>
        </p:txBody>
      </p:sp>
      <p:sp>
        <p:nvSpPr>
          <p:cNvPr id="5" name="Slide Number Placeholder 4"/>
          <p:cNvSpPr>
            <a:spLocks noGrp="1"/>
          </p:cNvSpPr>
          <p:nvPr>
            <p:ph type="sldNum" sz="quarter" idx="12"/>
          </p:nvPr>
        </p:nvSpPr>
        <p:spPr/>
        <p:txBody>
          <a:bodyPr/>
          <a:lstStyle/>
          <a:p>
            <a:pPr>
              <a:defRPr/>
            </a:pPr>
            <a:fld id="{8965780D-CF9A-4A14-89D2-C218BF955677}" type="slidenum">
              <a:rPr lang="en-US" smtClean="0"/>
              <a:pPr>
                <a:defRPr/>
              </a:pPr>
              <a:t>18</a:t>
            </a:fld>
            <a:endParaRPr lang="en-US" dirty="0"/>
          </a:p>
        </p:txBody>
      </p:sp>
      <p:graphicFrame>
        <p:nvGraphicFramePr>
          <p:cNvPr id="7" name="Table 6"/>
          <p:cNvGraphicFramePr>
            <a:graphicFrameLocks noGrp="1"/>
          </p:cNvGraphicFramePr>
          <p:nvPr/>
        </p:nvGraphicFramePr>
        <p:xfrm>
          <a:off x="685800" y="4876800"/>
          <a:ext cx="7848598" cy="1447539"/>
        </p:xfrm>
        <a:graphic>
          <a:graphicData uri="http://schemas.openxmlformats.org/drawingml/2006/table">
            <a:tbl>
              <a:tblPr/>
              <a:tblGrid>
                <a:gridCol w="1048626"/>
                <a:gridCol w="533512"/>
                <a:gridCol w="450726"/>
                <a:gridCol w="533512"/>
                <a:gridCol w="570305"/>
                <a:gridCol w="441527"/>
                <a:gridCol w="450726"/>
                <a:gridCol w="432328"/>
                <a:gridCol w="434628"/>
                <a:gridCol w="379437"/>
                <a:gridCol w="434628"/>
                <a:gridCol w="379437"/>
                <a:gridCol w="358740"/>
                <a:gridCol w="351841"/>
                <a:gridCol w="351841"/>
                <a:gridCol w="358740"/>
                <a:gridCol w="338044"/>
              </a:tblGrid>
              <a:tr h="685802">
                <a:tc rowSpan="4">
                  <a:txBody>
                    <a:bodyPr/>
                    <a:lstStyle/>
                    <a:p>
                      <a:pPr algn="l" fontAlgn="t"/>
                      <a:r>
                        <a:rPr lang="en-US" sz="800" b="1" i="0" u="none" strike="noStrike" dirty="0">
                          <a:solidFill>
                            <a:srgbClr val="000000"/>
                          </a:solidFill>
                          <a:latin typeface="Calibri"/>
                        </a:rPr>
                        <a:t>Plant 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Output Capacity per Plant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Output Capacity, Unit of Measure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4">
                  <a:txBody>
                    <a:bodyPr/>
                    <a:lstStyle/>
                    <a:p>
                      <a:pPr algn="l" fontAlgn="t"/>
                      <a:r>
                        <a:rPr lang="en-US" sz="800" b="1" i="0" u="none" strike="noStrike" dirty="0">
                          <a:solidFill>
                            <a:srgbClr val="000000"/>
                          </a:solidFill>
                          <a:latin typeface="Calibri"/>
                        </a:rPr>
                        <a:t>Investment Cost per Unit of Measure,                     Mil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Plant Investment Value (TIV),       Mil $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Valve Spend per Plant,  % of  TIV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Valve Spend Per Plant,              Mil $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gridSpan="2">
                  <a:txBody>
                    <a:bodyPr/>
                    <a:lstStyle/>
                    <a:p>
                      <a:pPr algn="ctr" fontAlgn="t"/>
                      <a:r>
                        <a:rPr lang="en-US" sz="800" b="1" i="0" u="none" strike="noStrike" dirty="0">
                          <a:solidFill>
                            <a:srgbClr val="000000"/>
                          </a:solidFill>
                          <a:latin typeface="Calibri"/>
                        </a:rPr>
                        <a:t>Valve Function                                (% of Valves Per Function)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gridSpan="8">
                  <a:txBody>
                    <a:bodyPr/>
                    <a:lstStyle/>
                    <a:p>
                      <a:pPr algn="ctr" fontAlgn="t"/>
                      <a:r>
                        <a:rPr lang="en-US" sz="800" b="1" i="0" u="none" strike="noStrike" dirty="0">
                          <a:solidFill>
                            <a:srgbClr val="000000"/>
                          </a:solidFill>
                          <a:latin typeface="Calibri"/>
                        </a:rPr>
                        <a:t>Valve Spend Per Valve Type, % of Plant TIV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504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3">
                  <a:txBody>
                    <a:bodyPr/>
                    <a:lstStyle/>
                    <a:p>
                      <a:pPr algn="l" fontAlgn="t"/>
                      <a:r>
                        <a:rPr lang="en-US" sz="800" b="1" i="0" u="none" strike="noStrike">
                          <a:solidFill>
                            <a:srgbClr val="000000"/>
                          </a:solidFill>
                          <a:latin typeface="Calibri"/>
                        </a:rPr>
                        <a:t>Control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l" fontAlgn="t"/>
                      <a:r>
                        <a:rPr lang="en-US" sz="800" b="1" i="0" u="none" strike="noStrike">
                          <a:solidFill>
                            <a:srgbClr val="000000"/>
                          </a:solidFill>
                          <a:latin typeface="Calibri"/>
                        </a:rPr>
                        <a:t>On/Off, Isolation, Bypass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gridSpan="3">
                  <a:txBody>
                    <a:bodyPr/>
                    <a:lstStyle/>
                    <a:p>
                      <a:pPr algn="ctr" fontAlgn="t"/>
                      <a:r>
                        <a:rPr lang="en-US" sz="800" b="1" i="0" u="none" strike="noStrike" dirty="0">
                          <a:solidFill>
                            <a:srgbClr val="000000"/>
                          </a:solidFill>
                          <a:latin typeface="Calibri"/>
                        </a:rPr>
                        <a:t>1/4 Turn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gridSpan="3">
                  <a:txBody>
                    <a:bodyPr/>
                    <a:lstStyle/>
                    <a:p>
                      <a:pPr algn="ctr" fontAlgn="t"/>
                      <a:r>
                        <a:rPr lang="en-US" sz="800" b="1" i="0" u="none" strike="noStrike" dirty="0">
                          <a:solidFill>
                            <a:srgbClr val="000000"/>
                          </a:solidFill>
                          <a:latin typeface="Calibri"/>
                        </a:rPr>
                        <a:t>Multi-Turn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rowSpan="3">
                  <a:txBody>
                    <a:bodyPr/>
                    <a:lstStyle/>
                    <a:p>
                      <a:pPr algn="l" fontAlgn="t"/>
                      <a:r>
                        <a:rPr lang="en-US" sz="800" b="1" i="0" u="none" strike="noStrike" dirty="0">
                          <a:solidFill>
                            <a:srgbClr val="000000"/>
                          </a:solidFill>
                          <a:latin typeface="Calibri"/>
                        </a:rPr>
                        <a:t>Press Relief</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l" fontAlgn="t"/>
                      <a:r>
                        <a:rPr lang="en-US" sz="800" b="1" i="0" u="none" strike="noStrike" dirty="0">
                          <a:solidFill>
                            <a:srgbClr val="000000"/>
                          </a:solidFill>
                          <a:latin typeface="Calibri"/>
                        </a:rPr>
                        <a:t>Check</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202384">
                <a:tc vMerge="1">
                  <a:txBody>
                    <a:bodyPr/>
                    <a:lstStyle/>
                    <a:p>
                      <a:endParaRPr lang="en-US"/>
                    </a:p>
                  </a:txBody>
                  <a:tcPr/>
                </a:tc>
                <a:tc vMerge="1">
                  <a:txBody>
                    <a:bodyPr/>
                    <a:lstStyle/>
                    <a:p>
                      <a:endParaRPr lang="en-US"/>
                    </a:p>
                  </a:txBody>
                  <a:tcPr/>
                </a:tc>
                <a:tc>
                  <a:txBody>
                    <a:bodyPr/>
                    <a:lstStyle/>
                    <a:p>
                      <a:pPr algn="l" fontAlgn="t"/>
                      <a:r>
                        <a:rPr lang="en-US" sz="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Ball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Butterfly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Plug</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Gate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Globe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Choke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0">
                <a:tc vMerge="1">
                  <a:txBody>
                    <a:bodyPr/>
                    <a:lstStyle/>
                    <a:p>
                      <a:endParaRPr lang="en-US"/>
                    </a:p>
                  </a:txBody>
                  <a:tcPr/>
                </a:tc>
                <a:tc vMerge="1">
                  <a:txBody>
                    <a:bodyPr/>
                    <a:lstStyle/>
                    <a:p>
                      <a:endParaRPr lang="en-US"/>
                    </a:p>
                  </a:txBody>
                  <a:tcPr/>
                </a:tc>
                <a:tc>
                  <a:txBody>
                    <a:bodyPr/>
                    <a:lstStyle/>
                    <a:p>
                      <a:pPr algn="l" fontAlgn="t"/>
                      <a:r>
                        <a:rPr lang="en-US" sz="8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r>
              <a:tr h="202384">
                <a:tc>
                  <a:txBody>
                    <a:bodyPr/>
                    <a:lstStyle/>
                    <a:p>
                      <a:pPr algn="l" fontAlgn="ctr"/>
                      <a:r>
                        <a:rPr lang="en-US" sz="800" b="0" i="0" u="none" strike="noStrike" dirty="0">
                          <a:solidFill>
                            <a:srgbClr val="000000"/>
                          </a:solidFill>
                          <a:latin typeface="Calibri"/>
                        </a:rPr>
                        <a:t>Refinery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l" fontAlgn="ctr"/>
                      <a:r>
                        <a:rPr lang="en-US" sz="800" b="0" i="0" u="none" strike="noStrike">
                          <a:solidFill>
                            <a:srgbClr val="000000"/>
                          </a:solidFill>
                          <a:latin typeface="Calibri"/>
                        </a:rPr>
                        <a:t>150,000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bpd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$0.024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ctr"/>
                      <a:r>
                        <a:rPr lang="en-US" sz="800" b="0" i="0" u="none" strike="noStrike">
                          <a:solidFill>
                            <a:srgbClr val="000000"/>
                          </a:solidFill>
                          <a:latin typeface="Calibri"/>
                        </a:rPr>
                        <a:t>$3,600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ctr"/>
                      <a:r>
                        <a:rPr lang="en-US" sz="800" b="0" i="0" u="none" strike="noStrike">
                          <a:solidFill>
                            <a:srgbClr val="000000"/>
                          </a:solidFill>
                          <a:latin typeface="Calibri"/>
                        </a:rPr>
                        <a:t>$72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0.260%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0.900%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0.290%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0.010%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0.040%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dirty="0">
                          <a:solidFill>
                            <a:srgbClr val="000000"/>
                          </a:solidFill>
                          <a:latin typeface="Calibri"/>
                        </a:rPr>
                        <a:t>0.100%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b="1" dirty="0" smtClean="0"/>
              <a:t>Oil &amp; Gas </a:t>
            </a:r>
            <a:br>
              <a:rPr lang="en-US" b="1" dirty="0" smtClean="0"/>
            </a:br>
            <a:r>
              <a:rPr lang="en-US" sz="1600" b="1" dirty="0" smtClean="0"/>
              <a:t> (petrochemical)</a:t>
            </a:r>
          </a:p>
        </p:txBody>
      </p:sp>
      <p:sp>
        <p:nvSpPr>
          <p:cNvPr id="6" name="Content Placeholder 5"/>
          <p:cNvSpPr>
            <a:spLocks noGrp="1"/>
          </p:cNvSpPr>
          <p:nvPr>
            <p:ph idx="1"/>
          </p:nvPr>
        </p:nvSpPr>
        <p:spPr>
          <a:xfrm>
            <a:off x="457200" y="1905000"/>
            <a:ext cx="8229600" cy="1752600"/>
          </a:xfrm>
        </p:spPr>
        <p:txBody>
          <a:bodyPr>
            <a:normAutofit lnSpcReduction="10000"/>
          </a:bodyPr>
          <a:lstStyle/>
          <a:p>
            <a:pPr algn="just"/>
            <a:r>
              <a:rPr lang="en-US" sz="1800" dirty="0" smtClean="0"/>
              <a:t>Petrochemical new-plant construction and plant expansions are ongoing in several countries, but particularly  in Algeria, China, India, Iran, Saudi Arabia, Singapore, and Venezuela.   This reverses a petrochemical oversupply from just several years ago.  Primary chemicals are ethylene, but also propylene, benzene, and others.   </a:t>
            </a:r>
          </a:p>
          <a:p>
            <a:pPr algn="just"/>
            <a:r>
              <a:rPr lang="en-US" sz="1800" dirty="0" smtClean="0"/>
              <a:t>The Total Investment Value (TIV) for a typical petrochemical plant is the order of $3.5-billion per plant for a 1.5 </a:t>
            </a:r>
            <a:r>
              <a:rPr lang="en-US" sz="1800" dirty="0" err="1" smtClean="0"/>
              <a:t>mtpa</a:t>
            </a:r>
            <a:r>
              <a:rPr lang="en-US" sz="1800" dirty="0" smtClean="0"/>
              <a:t> output.  </a:t>
            </a:r>
            <a:endParaRPr lang="en-US" sz="1800" dirty="0"/>
          </a:p>
        </p:txBody>
      </p:sp>
      <p:sp>
        <p:nvSpPr>
          <p:cNvPr id="5" name="Slide Number Placeholder 4"/>
          <p:cNvSpPr>
            <a:spLocks noGrp="1"/>
          </p:cNvSpPr>
          <p:nvPr>
            <p:ph type="sldNum" sz="quarter" idx="12"/>
          </p:nvPr>
        </p:nvSpPr>
        <p:spPr/>
        <p:txBody>
          <a:bodyPr/>
          <a:lstStyle/>
          <a:p>
            <a:pPr>
              <a:defRPr/>
            </a:pPr>
            <a:fld id="{8965780D-CF9A-4A14-89D2-C218BF955677}" type="slidenum">
              <a:rPr lang="en-US" smtClean="0"/>
              <a:pPr>
                <a:defRPr/>
              </a:pPr>
              <a:t>19</a:t>
            </a:fld>
            <a:endParaRPr lang="en-US" dirty="0"/>
          </a:p>
        </p:txBody>
      </p:sp>
      <p:graphicFrame>
        <p:nvGraphicFramePr>
          <p:cNvPr id="7" name="Table 6"/>
          <p:cNvGraphicFramePr>
            <a:graphicFrameLocks noGrp="1"/>
          </p:cNvGraphicFramePr>
          <p:nvPr/>
        </p:nvGraphicFramePr>
        <p:xfrm>
          <a:off x="685800" y="4419600"/>
          <a:ext cx="7848598" cy="1447539"/>
        </p:xfrm>
        <a:graphic>
          <a:graphicData uri="http://schemas.openxmlformats.org/drawingml/2006/table">
            <a:tbl>
              <a:tblPr/>
              <a:tblGrid>
                <a:gridCol w="1048626"/>
                <a:gridCol w="533512"/>
                <a:gridCol w="450726"/>
                <a:gridCol w="533512"/>
                <a:gridCol w="570305"/>
                <a:gridCol w="441527"/>
                <a:gridCol w="450726"/>
                <a:gridCol w="432328"/>
                <a:gridCol w="434628"/>
                <a:gridCol w="379437"/>
                <a:gridCol w="434628"/>
                <a:gridCol w="379437"/>
                <a:gridCol w="358740"/>
                <a:gridCol w="351841"/>
                <a:gridCol w="351841"/>
                <a:gridCol w="358740"/>
                <a:gridCol w="338044"/>
              </a:tblGrid>
              <a:tr h="685802">
                <a:tc rowSpan="4">
                  <a:txBody>
                    <a:bodyPr/>
                    <a:lstStyle/>
                    <a:p>
                      <a:pPr algn="l" fontAlgn="t"/>
                      <a:r>
                        <a:rPr lang="en-US" sz="800" b="1" i="0" u="none" strike="noStrike" dirty="0">
                          <a:solidFill>
                            <a:srgbClr val="000000"/>
                          </a:solidFill>
                          <a:latin typeface="Calibri"/>
                        </a:rPr>
                        <a:t>Plant 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Output Capacity per Plant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Output Capacity, Unit of Measure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4">
                  <a:txBody>
                    <a:bodyPr/>
                    <a:lstStyle/>
                    <a:p>
                      <a:pPr algn="l" fontAlgn="t"/>
                      <a:r>
                        <a:rPr lang="en-US" sz="800" b="1" i="0" u="none" strike="noStrike" dirty="0">
                          <a:solidFill>
                            <a:srgbClr val="000000"/>
                          </a:solidFill>
                          <a:latin typeface="Calibri"/>
                        </a:rPr>
                        <a:t>Investment Cost per Unit of Measure,                     Mil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Plant Investment Value (TIV),       Mil $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Valve Spend per Plant,  % of  TIV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Valve Spend Per Plant,              Mil $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gridSpan="2">
                  <a:txBody>
                    <a:bodyPr/>
                    <a:lstStyle/>
                    <a:p>
                      <a:pPr algn="ctr" fontAlgn="t"/>
                      <a:r>
                        <a:rPr lang="en-US" sz="800" b="1" i="0" u="none" strike="noStrike" dirty="0">
                          <a:solidFill>
                            <a:srgbClr val="000000"/>
                          </a:solidFill>
                          <a:latin typeface="Calibri"/>
                        </a:rPr>
                        <a:t>Valve Function                                (% of Valves Per Function)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gridSpan="8">
                  <a:txBody>
                    <a:bodyPr/>
                    <a:lstStyle/>
                    <a:p>
                      <a:pPr algn="ctr" fontAlgn="t"/>
                      <a:r>
                        <a:rPr lang="en-US" sz="800" b="1" i="0" u="none" strike="noStrike" dirty="0">
                          <a:solidFill>
                            <a:srgbClr val="000000"/>
                          </a:solidFill>
                          <a:latin typeface="Calibri"/>
                        </a:rPr>
                        <a:t>Valve Spend Per Valve Type, % of Plant TIV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504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3">
                  <a:txBody>
                    <a:bodyPr/>
                    <a:lstStyle/>
                    <a:p>
                      <a:pPr algn="l" fontAlgn="t"/>
                      <a:r>
                        <a:rPr lang="en-US" sz="800" b="1" i="0" u="none" strike="noStrike">
                          <a:solidFill>
                            <a:srgbClr val="000000"/>
                          </a:solidFill>
                          <a:latin typeface="Calibri"/>
                        </a:rPr>
                        <a:t>Control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l" fontAlgn="t"/>
                      <a:r>
                        <a:rPr lang="en-US" sz="800" b="1" i="0" u="none" strike="noStrike">
                          <a:solidFill>
                            <a:srgbClr val="000000"/>
                          </a:solidFill>
                          <a:latin typeface="Calibri"/>
                        </a:rPr>
                        <a:t>On/Off, Isolation, Bypass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gridSpan="3">
                  <a:txBody>
                    <a:bodyPr/>
                    <a:lstStyle/>
                    <a:p>
                      <a:pPr algn="ctr" fontAlgn="t"/>
                      <a:r>
                        <a:rPr lang="en-US" sz="800" b="1" i="0" u="none" strike="noStrike" dirty="0">
                          <a:solidFill>
                            <a:srgbClr val="000000"/>
                          </a:solidFill>
                          <a:latin typeface="Calibri"/>
                        </a:rPr>
                        <a:t>1/4 Turn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gridSpan="3">
                  <a:txBody>
                    <a:bodyPr/>
                    <a:lstStyle/>
                    <a:p>
                      <a:pPr algn="ctr" fontAlgn="t"/>
                      <a:r>
                        <a:rPr lang="en-US" sz="800" b="1" i="0" u="none" strike="noStrike" dirty="0">
                          <a:solidFill>
                            <a:srgbClr val="000000"/>
                          </a:solidFill>
                          <a:latin typeface="Calibri"/>
                        </a:rPr>
                        <a:t>Multi-Turn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rowSpan="3">
                  <a:txBody>
                    <a:bodyPr/>
                    <a:lstStyle/>
                    <a:p>
                      <a:pPr algn="l" fontAlgn="t"/>
                      <a:r>
                        <a:rPr lang="en-US" sz="800" b="1" i="0" u="none" strike="noStrike" dirty="0">
                          <a:solidFill>
                            <a:srgbClr val="000000"/>
                          </a:solidFill>
                          <a:latin typeface="Calibri"/>
                        </a:rPr>
                        <a:t>Press Relief</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l" fontAlgn="t"/>
                      <a:r>
                        <a:rPr lang="en-US" sz="800" b="1" i="0" u="none" strike="noStrike" dirty="0">
                          <a:solidFill>
                            <a:srgbClr val="000000"/>
                          </a:solidFill>
                          <a:latin typeface="Calibri"/>
                        </a:rPr>
                        <a:t>Check</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202384">
                <a:tc vMerge="1">
                  <a:txBody>
                    <a:bodyPr/>
                    <a:lstStyle/>
                    <a:p>
                      <a:endParaRPr lang="en-US"/>
                    </a:p>
                  </a:txBody>
                  <a:tcPr/>
                </a:tc>
                <a:tc vMerge="1">
                  <a:txBody>
                    <a:bodyPr/>
                    <a:lstStyle/>
                    <a:p>
                      <a:endParaRPr lang="en-US"/>
                    </a:p>
                  </a:txBody>
                  <a:tcPr/>
                </a:tc>
                <a:tc>
                  <a:txBody>
                    <a:bodyPr/>
                    <a:lstStyle/>
                    <a:p>
                      <a:pPr algn="l" fontAlgn="t"/>
                      <a:r>
                        <a:rPr lang="en-US" sz="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Ball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Butterfly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Plug</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Gate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Globe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Choke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0">
                <a:tc vMerge="1">
                  <a:txBody>
                    <a:bodyPr/>
                    <a:lstStyle/>
                    <a:p>
                      <a:endParaRPr lang="en-US"/>
                    </a:p>
                  </a:txBody>
                  <a:tcPr/>
                </a:tc>
                <a:tc vMerge="1">
                  <a:txBody>
                    <a:bodyPr/>
                    <a:lstStyle/>
                    <a:p>
                      <a:endParaRPr lang="en-US"/>
                    </a:p>
                  </a:txBody>
                  <a:tcPr/>
                </a:tc>
                <a:tc>
                  <a:txBody>
                    <a:bodyPr/>
                    <a:lstStyle/>
                    <a:p>
                      <a:pPr algn="l" fontAlgn="t"/>
                      <a:r>
                        <a:rPr lang="en-US" sz="8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r>
              <a:tr h="202384">
                <a:tc>
                  <a:txBody>
                    <a:bodyPr/>
                    <a:lstStyle/>
                    <a:p>
                      <a:pPr algn="l" fontAlgn="ctr"/>
                      <a:r>
                        <a:rPr lang="en-US" sz="800" b="0" i="0" u="none" strike="noStrike" dirty="0">
                          <a:solidFill>
                            <a:srgbClr val="000000"/>
                          </a:solidFill>
                          <a:latin typeface="Calibri"/>
                        </a:rPr>
                        <a:t>Petrochemical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l" fontAlgn="ctr"/>
                      <a:r>
                        <a:rPr lang="en-US" sz="800" b="0" i="0" u="none" strike="noStrike">
                          <a:solidFill>
                            <a:srgbClr val="000000"/>
                          </a:solidFill>
                          <a:latin typeface="Calibri"/>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mtpa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$2,500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ctr"/>
                      <a:r>
                        <a:rPr lang="en-US" sz="800" b="0" i="0" u="none" strike="noStrike">
                          <a:solidFill>
                            <a:srgbClr val="000000"/>
                          </a:solidFill>
                          <a:latin typeface="Calibri"/>
                        </a:rPr>
                        <a:t>$3,750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ctr"/>
                      <a:r>
                        <a:rPr lang="en-US" sz="800" b="0" i="0" u="none" strike="noStrike">
                          <a:solidFill>
                            <a:srgbClr val="000000"/>
                          </a:solidFill>
                          <a:latin typeface="Calibri"/>
                        </a:rPr>
                        <a:t>$38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latin typeface="Calibri"/>
                        </a:rPr>
                        <a:t>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0.310%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0.145%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0.005%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dirty="0">
                          <a:solidFill>
                            <a:srgbClr val="000000"/>
                          </a:solidFill>
                          <a:latin typeface="Calibri"/>
                        </a:rPr>
                        <a:t>0.020%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Thousands of Projects Worth Hundreds of $ Billions in Booming Oil and Gas Industry</a:t>
            </a:r>
            <a:endParaRPr lang="en-US" sz="3200" dirty="0"/>
          </a:p>
        </p:txBody>
      </p:sp>
      <p:sp>
        <p:nvSpPr>
          <p:cNvPr id="3" name="Content Placeholder 2"/>
          <p:cNvSpPr>
            <a:spLocks noGrp="1"/>
          </p:cNvSpPr>
          <p:nvPr>
            <p:ph idx="1"/>
          </p:nvPr>
        </p:nvSpPr>
        <p:spPr/>
        <p:txBody>
          <a:bodyPr>
            <a:normAutofit/>
          </a:bodyPr>
          <a:lstStyle/>
          <a:p>
            <a:r>
              <a:rPr lang="en-GB" sz="1800" dirty="0"/>
              <a:t>the number of opportunities in the oil and gas sector ranges from a few thousand to over one million. At the top end there are single projects where the investment will exceed $10 billion. </a:t>
            </a:r>
            <a:endParaRPr lang="en-US" sz="1800" dirty="0"/>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5739" r="9108"/>
          <a:stretch/>
        </p:blipFill>
        <p:spPr>
          <a:xfrm>
            <a:off x="1645920" y="2667000"/>
            <a:ext cx="5852160" cy="3636869"/>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b="1" dirty="0" smtClean="0"/>
              <a:t>Oil &amp; Gas </a:t>
            </a:r>
            <a:br>
              <a:rPr lang="en-US" b="1" dirty="0" smtClean="0"/>
            </a:br>
            <a:r>
              <a:rPr lang="en-US" sz="1600" b="1" dirty="0" smtClean="0"/>
              <a:t> (GTL)</a:t>
            </a:r>
          </a:p>
        </p:txBody>
      </p:sp>
      <p:sp>
        <p:nvSpPr>
          <p:cNvPr id="6" name="Content Placeholder 5"/>
          <p:cNvSpPr>
            <a:spLocks noGrp="1"/>
          </p:cNvSpPr>
          <p:nvPr>
            <p:ph idx="1"/>
          </p:nvPr>
        </p:nvSpPr>
        <p:spPr>
          <a:xfrm>
            <a:off x="457200" y="1600200"/>
            <a:ext cx="8229600" cy="2743199"/>
          </a:xfrm>
        </p:spPr>
        <p:txBody>
          <a:bodyPr/>
          <a:lstStyle/>
          <a:p>
            <a:pPr algn="just"/>
            <a:r>
              <a:rPr lang="en-US" sz="1800" dirty="0" smtClean="0"/>
              <a:t>GTL plants are capital intensive, with each GTL plant essentially involving four separate “factories” for gas processing, </a:t>
            </a:r>
            <a:r>
              <a:rPr lang="en-US" sz="1800" dirty="0" err="1" smtClean="0"/>
              <a:t>syngas</a:t>
            </a:r>
            <a:r>
              <a:rPr lang="en-US" sz="1800" dirty="0" smtClean="0"/>
              <a:t> production, </a:t>
            </a:r>
            <a:r>
              <a:rPr lang="en-US" sz="1800" dirty="0" err="1" smtClean="0"/>
              <a:t>syncrude</a:t>
            </a:r>
            <a:r>
              <a:rPr lang="en-US" sz="1800" dirty="0" smtClean="0"/>
              <a:t> production, and crude refining.  As such, GTL represents a risky investment because of the high cost, and because of extreme sensitivity to the price of crude oil and LNG, which are competitive alternatives to GTL fuels.</a:t>
            </a:r>
          </a:p>
          <a:p>
            <a:pPr algn="just"/>
            <a:r>
              <a:rPr lang="en-US" sz="1800" dirty="0" smtClean="0"/>
              <a:t>The number of GTL plants worldwide is limited, with only several plants currently under active construction.   </a:t>
            </a:r>
          </a:p>
          <a:p>
            <a:pPr algn="just"/>
            <a:r>
              <a:rPr lang="en-US" sz="1800" dirty="0" smtClean="0"/>
              <a:t>The Total Investment Value (TIV) for a GTL plant is on the order of $15 to $20-billion per plant.  </a:t>
            </a:r>
            <a:endParaRPr lang="en-US" sz="1800" dirty="0"/>
          </a:p>
        </p:txBody>
      </p:sp>
      <p:sp>
        <p:nvSpPr>
          <p:cNvPr id="5" name="Slide Number Placeholder 4"/>
          <p:cNvSpPr>
            <a:spLocks noGrp="1"/>
          </p:cNvSpPr>
          <p:nvPr>
            <p:ph type="sldNum" sz="quarter" idx="12"/>
          </p:nvPr>
        </p:nvSpPr>
        <p:spPr/>
        <p:txBody>
          <a:bodyPr/>
          <a:lstStyle/>
          <a:p>
            <a:pPr>
              <a:defRPr/>
            </a:pPr>
            <a:fld id="{8965780D-CF9A-4A14-89D2-C218BF955677}" type="slidenum">
              <a:rPr lang="en-US" smtClean="0"/>
              <a:pPr>
                <a:defRPr/>
              </a:pPr>
              <a:t>20</a:t>
            </a:fld>
            <a:endParaRPr lang="en-US" dirty="0"/>
          </a:p>
        </p:txBody>
      </p:sp>
      <p:graphicFrame>
        <p:nvGraphicFramePr>
          <p:cNvPr id="7" name="Table 6"/>
          <p:cNvGraphicFramePr>
            <a:graphicFrameLocks noGrp="1"/>
          </p:cNvGraphicFramePr>
          <p:nvPr/>
        </p:nvGraphicFramePr>
        <p:xfrm>
          <a:off x="609600" y="4572000"/>
          <a:ext cx="7848598" cy="1447539"/>
        </p:xfrm>
        <a:graphic>
          <a:graphicData uri="http://schemas.openxmlformats.org/drawingml/2006/table">
            <a:tbl>
              <a:tblPr/>
              <a:tblGrid>
                <a:gridCol w="1048626"/>
                <a:gridCol w="533512"/>
                <a:gridCol w="450726"/>
                <a:gridCol w="533512"/>
                <a:gridCol w="570305"/>
                <a:gridCol w="441527"/>
                <a:gridCol w="450726"/>
                <a:gridCol w="432328"/>
                <a:gridCol w="434628"/>
                <a:gridCol w="379437"/>
                <a:gridCol w="434628"/>
                <a:gridCol w="379437"/>
                <a:gridCol w="358740"/>
                <a:gridCol w="351841"/>
                <a:gridCol w="351841"/>
                <a:gridCol w="358740"/>
                <a:gridCol w="338044"/>
              </a:tblGrid>
              <a:tr h="685802">
                <a:tc rowSpan="4">
                  <a:txBody>
                    <a:bodyPr/>
                    <a:lstStyle/>
                    <a:p>
                      <a:pPr algn="l" fontAlgn="t"/>
                      <a:r>
                        <a:rPr lang="en-US" sz="800" b="1" i="0" u="none" strike="noStrike" dirty="0">
                          <a:solidFill>
                            <a:srgbClr val="000000"/>
                          </a:solidFill>
                          <a:latin typeface="Calibri"/>
                        </a:rPr>
                        <a:t>Plant 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Output Capacity per Plant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Output Capacity, Unit of Measure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4">
                  <a:txBody>
                    <a:bodyPr/>
                    <a:lstStyle/>
                    <a:p>
                      <a:pPr algn="l" fontAlgn="t"/>
                      <a:r>
                        <a:rPr lang="en-US" sz="800" b="1" i="0" u="none" strike="noStrike" dirty="0">
                          <a:solidFill>
                            <a:srgbClr val="000000"/>
                          </a:solidFill>
                          <a:latin typeface="Calibri"/>
                        </a:rPr>
                        <a:t>Investment Cost per Unit of Measure,                     Mil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Plant Investment Value (TIV),       Mil $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Valve Spend per Plant,  % of  TIV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Valve Spend Per Plant,              Mil $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gridSpan="2">
                  <a:txBody>
                    <a:bodyPr/>
                    <a:lstStyle/>
                    <a:p>
                      <a:pPr algn="ctr" fontAlgn="t"/>
                      <a:r>
                        <a:rPr lang="en-US" sz="800" b="1" i="0" u="none" strike="noStrike" dirty="0">
                          <a:solidFill>
                            <a:srgbClr val="000000"/>
                          </a:solidFill>
                          <a:latin typeface="Calibri"/>
                        </a:rPr>
                        <a:t>Valve Function                                (% of Valves Per Function)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gridSpan="8">
                  <a:txBody>
                    <a:bodyPr/>
                    <a:lstStyle/>
                    <a:p>
                      <a:pPr algn="ctr" fontAlgn="t"/>
                      <a:r>
                        <a:rPr lang="en-US" sz="800" b="1" i="0" u="none" strike="noStrike" dirty="0">
                          <a:solidFill>
                            <a:srgbClr val="000000"/>
                          </a:solidFill>
                          <a:latin typeface="Calibri"/>
                        </a:rPr>
                        <a:t>Valve Spend Per Valve Type, % of Plant TIV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504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3">
                  <a:txBody>
                    <a:bodyPr/>
                    <a:lstStyle/>
                    <a:p>
                      <a:pPr algn="l" fontAlgn="t"/>
                      <a:r>
                        <a:rPr lang="en-US" sz="800" b="1" i="0" u="none" strike="noStrike">
                          <a:solidFill>
                            <a:srgbClr val="000000"/>
                          </a:solidFill>
                          <a:latin typeface="Calibri"/>
                        </a:rPr>
                        <a:t>Control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l" fontAlgn="t"/>
                      <a:r>
                        <a:rPr lang="en-US" sz="800" b="1" i="0" u="none" strike="noStrike">
                          <a:solidFill>
                            <a:srgbClr val="000000"/>
                          </a:solidFill>
                          <a:latin typeface="Calibri"/>
                        </a:rPr>
                        <a:t>On/Off, Isolation, Bypass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gridSpan="3">
                  <a:txBody>
                    <a:bodyPr/>
                    <a:lstStyle/>
                    <a:p>
                      <a:pPr algn="ctr" fontAlgn="t"/>
                      <a:r>
                        <a:rPr lang="en-US" sz="800" b="1" i="0" u="none" strike="noStrike" dirty="0">
                          <a:solidFill>
                            <a:srgbClr val="000000"/>
                          </a:solidFill>
                          <a:latin typeface="Calibri"/>
                        </a:rPr>
                        <a:t>1/4 Turn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gridSpan="3">
                  <a:txBody>
                    <a:bodyPr/>
                    <a:lstStyle/>
                    <a:p>
                      <a:pPr algn="ctr" fontAlgn="t"/>
                      <a:r>
                        <a:rPr lang="en-US" sz="800" b="1" i="0" u="none" strike="noStrike" dirty="0">
                          <a:solidFill>
                            <a:srgbClr val="000000"/>
                          </a:solidFill>
                          <a:latin typeface="Calibri"/>
                        </a:rPr>
                        <a:t>Multi-Turn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rowSpan="3">
                  <a:txBody>
                    <a:bodyPr/>
                    <a:lstStyle/>
                    <a:p>
                      <a:pPr algn="l" fontAlgn="t"/>
                      <a:r>
                        <a:rPr lang="en-US" sz="800" b="1" i="0" u="none" strike="noStrike" dirty="0">
                          <a:solidFill>
                            <a:srgbClr val="000000"/>
                          </a:solidFill>
                          <a:latin typeface="Calibri"/>
                        </a:rPr>
                        <a:t>Press Relief</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l" fontAlgn="t"/>
                      <a:r>
                        <a:rPr lang="en-US" sz="800" b="1" i="0" u="none" strike="noStrike" dirty="0">
                          <a:solidFill>
                            <a:srgbClr val="000000"/>
                          </a:solidFill>
                          <a:latin typeface="Calibri"/>
                        </a:rPr>
                        <a:t>Check</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202384">
                <a:tc vMerge="1">
                  <a:txBody>
                    <a:bodyPr/>
                    <a:lstStyle/>
                    <a:p>
                      <a:endParaRPr lang="en-US"/>
                    </a:p>
                  </a:txBody>
                  <a:tcPr/>
                </a:tc>
                <a:tc vMerge="1">
                  <a:txBody>
                    <a:bodyPr/>
                    <a:lstStyle/>
                    <a:p>
                      <a:endParaRPr lang="en-US"/>
                    </a:p>
                  </a:txBody>
                  <a:tcPr/>
                </a:tc>
                <a:tc>
                  <a:txBody>
                    <a:bodyPr/>
                    <a:lstStyle/>
                    <a:p>
                      <a:pPr algn="l" fontAlgn="t"/>
                      <a:r>
                        <a:rPr lang="en-US" sz="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Ball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Butterfly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Plug</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Gate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Globe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Choke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0">
                <a:tc vMerge="1">
                  <a:txBody>
                    <a:bodyPr/>
                    <a:lstStyle/>
                    <a:p>
                      <a:endParaRPr lang="en-US"/>
                    </a:p>
                  </a:txBody>
                  <a:tcPr/>
                </a:tc>
                <a:tc vMerge="1">
                  <a:txBody>
                    <a:bodyPr/>
                    <a:lstStyle/>
                    <a:p>
                      <a:endParaRPr lang="en-US"/>
                    </a:p>
                  </a:txBody>
                  <a:tcPr/>
                </a:tc>
                <a:tc>
                  <a:txBody>
                    <a:bodyPr/>
                    <a:lstStyle/>
                    <a:p>
                      <a:pPr algn="l" fontAlgn="t"/>
                      <a:r>
                        <a:rPr lang="en-US" sz="8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r>
              <a:tr h="202384">
                <a:tc>
                  <a:txBody>
                    <a:bodyPr/>
                    <a:lstStyle/>
                    <a:p>
                      <a:pPr algn="l" fontAlgn="ctr"/>
                      <a:r>
                        <a:rPr lang="en-US" sz="800" b="0" i="0" u="none" strike="noStrike" dirty="0">
                          <a:solidFill>
                            <a:srgbClr val="000000"/>
                          </a:solidFill>
                          <a:latin typeface="Calibri"/>
                        </a:rPr>
                        <a:t>GTL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l" fontAlgn="ctr"/>
                      <a:r>
                        <a:rPr lang="en-US" sz="800" b="0" i="0" u="none" strike="noStrike" dirty="0">
                          <a:solidFill>
                            <a:srgbClr val="000000"/>
                          </a:solidFill>
                          <a:latin typeface="Calibri"/>
                        </a:rPr>
                        <a:t>100,000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latin typeface="Calibri"/>
                        </a:rPr>
                        <a:t>bpd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$0.150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ctr"/>
                      <a:r>
                        <a:rPr lang="en-US" sz="800" b="0" i="0" u="none" strike="noStrike">
                          <a:solidFill>
                            <a:srgbClr val="000000"/>
                          </a:solidFill>
                          <a:latin typeface="Calibri"/>
                        </a:rPr>
                        <a:t>$15,000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ctr"/>
                      <a:r>
                        <a:rPr lang="en-US" sz="800" b="0" i="0" u="none" strike="noStrike">
                          <a:solidFill>
                            <a:srgbClr val="000000"/>
                          </a:solidFill>
                          <a:latin typeface="Calibri"/>
                        </a:rPr>
                        <a:t>$150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0.150%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0.156%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0.299%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0.005%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dirty="0">
                          <a:solidFill>
                            <a:srgbClr val="000000"/>
                          </a:solidFill>
                          <a:latin typeface="Calibri"/>
                        </a:rPr>
                        <a:t>0.020%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Hundreds of Active Projects in $19 Billion Canadian Oil Sands Market</a:t>
            </a:r>
            <a:endParaRPr lang="en-US" dirty="0"/>
          </a:p>
        </p:txBody>
      </p:sp>
      <p:sp>
        <p:nvSpPr>
          <p:cNvPr id="3" name="Content Placeholder 2"/>
          <p:cNvSpPr>
            <a:spLocks noGrp="1"/>
          </p:cNvSpPr>
          <p:nvPr>
            <p:ph idx="1"/>
          </p:nvPr>
        </p:nvSpPr>
        <p:spPr/>
        <p:txBody>
          <a:bodyPr>
            <a:normAutofit/>
          </a:bodyPr>
          <a:lstStyle/>
          <a:p>
            <a:r>
              <a:rPr lang="en-GB" sz="1800" dirty="0"/>
              <a:t>There are hundreds of active capital investment projects in the oil sands sector in Western Canada. Last year investment was more than $19 billion with even greater expenditures on the horizon..</a:t>
            </a:r>
            <a:endParaRPr lang="en-US" sz="1800" dirty="0"/>
          </a:p>
          <a:p>
            <a:r>
              <a:rPr lang="en-GB" sz="1800" dirty="0"/>
              <a:t>The investment is not only for expansion of the total production, but also for environmental improvements at existing facilities. The 2012 expenditures exceeded those in any of the last four years. To meet the expansion from 1.7 to 3.7 million bbl/day by 202l, will require annual expenditures twice the $19 billion spent last year.</a:t>
            </a:r>
            <a:endParaRPr lang="en-US" sz="1800" dirty="0"/>
          </a:p>
          <a:p>
            <a:r>
              <a:rPr lang="en-GB" sz="1800" dirty="0"/>
              <a:t>The investment in new facilities comes in multibillion dollar chunks. For example, Sunshine </a:t>
            </a:r>
            <a:r>
              <a:rPr lang="en-GB" sz="1800" dirty="0" err="1"/>
              <a:t>Oilsands</a:t>
            </a:r>
            <a:r>
              <a:rPr lang="en-GB" sz="1800" dirty="0"/>
              <a:t> Ltd. has budgeted about US$3.5 billion for capital investment in its Canadian oil sands projects.</a:t>
            </a:r>
            <a:endParaRPr lang="en-US" sz="1800" dirty="0"/>
          </a:p>
          <a:p>
            <a:endParaRPr lang="en-US"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00600"/>
          </a:xfrm>
        </p:spPr>
        <p:txBody>
          <a:bodyPr>
            <a:normAutofit/>
          </a:bodyPr>
          <a:lstStyle/>
          <a:p>
            <a:r>
              <a:rPr lang="en-GB" sz="1800" dirty="0"/>
              <a:t>The expenditures to improve the environment are significant. The Quest Carbon Capture and Storage Project will reduce CO</a:t>
            </a:r>
            <a:r>
              <a:rPr lang="en-GB" sz="1800" baseline="-25000" dirty="0"/>
              <a:t>2</a:t>
            </a:r>
            <a:r>
              <a:rPr lang="en-GB" sz="1800" dirty="0"/>
              <a:t> emissions from the </a:t>
            </a:r>
            <a:r>
              <a:rPr lang="en-GB" sz="1800" dirty="0" err="1"/>
              <a:t>Athabasca</a:t>
            </a:r>
            <a:r>
              <a:rPr lang="en-GB" sz="1800" dirty="0"/>
              <a:t> oil sands operation by 35 percent, or more than one million metric tons a year. </a:t>
            </a:r>
            <a:endParaRPr lang="en-US" sz="1800" dirty="0"/>
          </a:p>
          <a:p>
            <a:r>
              <a:rPr lang="en-GB" sz="1800" dirty="0"/>
              <a:t>The </a:t>
            </a:r>
            <a:r>
              <a:rPr lang="en-GB" sz="1800" dirty="0" err="1"/>
              <a:t>Scotford</a:t>
            </a:r>
            <a:r>
              <a:rPr lang="en-GB" sz="1800" dirty="0"/>
              <a:t> </a:t>
            </a:r>
            <a:r>
              <a:rPr lang="en-GB" sz="1800" dirty="0" err="1"/>
              <a:t>upgrader</a:t>
            </a:r>
            <a:r>
              <a:rPr lang="en-GB" sz="1800" dirty="0"/>
              <a:t> plant near Edmonton, Alberta, processes bitumen into synthetic crude oil. The steam-methane reformer units at </a:t>
            </a:r>
            <a:r>
              <a:rPr lang="en-GB" sz="1800" dirty="0" err="1"/>
              <a:t>Scotford</a:t>
            </a:r>
            <a:r>
              <a:rPr lang="en-GB" sz="1800" dirty="0"/>
              <a:t> produce hydrogen for upgrading bitumen, a process that releases carbon dioxide. Quest will capture CO</a:t>
            </a:r>
            <a:r>
              <a:rPr lang="en-GB" sz="1800" baseline="-25000" dirty="0"/>
              <a:t>2</a:t>
            </a:r>
            <a:r>
              <a:rPr lang="en-GB" sz="1800" dirty="0"/>
              <a:t> from </a:t>
            </a:r>
            <a:r>
              <a:rPr lang="en-GB" sz="1800" dirty="0" err="1"/>
              <a:t>Scotford</a:t>
            </a:r>
            <a:r>
              <a:rPr lang="en-GB" sz="1800" dirty="0"/>
              <a:t> using an amine solvent, a liquid comprising water and amines, then transport it via an 80 </a:t>
            </a:r>
            <a:r>
              <a:rPr lang="en-GB" sz="1800" dirty="0" err="1"/>
              <a:t>kilometer</a:t>
            </a:r>
            <a:r>
              <a:rPr lang="en-GB" sz="1800" dirty="0"/>
              <a:t> underground pipeline to a storage site north of Shell’s </a:t>
            </a:r>
            <a:r>
              <a:rPr lang="en-GB" sz="1800" dirty="0" err="1"/>
              <a:t>Scotford</a:t>
            </a:r>
            <a:r>
              <a:rPr lang="en-GB" sz="1800" dirty="0"/>
              <a:t> facility to the northeast of Fort Saskatchewan, Alberta. </a:t>
            </a:r>
            <a:endParaRPr lang="en-US" sz="1800" dirty="0"/>
          </a:p>
          <a:p>
            <a:r>
              <a:rPr lang="en-GB" sz="1800" dirty="0"/>
              <a:t>Captured CO</a:t>
            </a:r>
            <a:r>
              <a:rPr lang="en-GB" sz="1800" baseline="-25000" dirty="0"/>
              <a:t>2</a:t>
            </a:r>
            <a:r>
              <a:rPr lang="en-GB" sz="1800" dirty="0"/>
              <a:t> will be injected more than two </a:t>
            </a:r>
            <a:r>
              <a:rPr lang="en-GB" sz="1800" dirty="0" err="1"/>
              <a:t>kilometers</a:t>
            </a:r>
            <a:r>
              <a:rPr lang="en-GB" sz="1800" dirty="0"/>
              <a:t> underground into a porous rock formation called the Basal Cambrian Sands, which is located beneath layers of impermeable rock. </a:t>
            </a:r>
            <a:endParaRPr lang="en-US" sz="1800" dirty="0"/>
          </a:p>
          <a:p>
            <a:r>
              <a:rPr lang="en-GB" sz="1800" dirty="0"/>
              <a:t>Shell Canada executed a contract with </a:t>
            </a:r>
            <a:r>
              <a:rPr lang="en-GB" sz="1800" dirty="0" err="1"/>
              <a:t>Fluor</a:t>
            </a:r>
            <a:r>
              <a:rPr lang="en-GB" sz="1800" dirty="0"/>
              <a:t> Corp for engineering, procurement and construction (EPC) of the Quest project. </a:t>
            </a:r>
            <a:r>
              <a:rPr lang="en-GB" sz="1800" dirty="0" err="1"/>
              <a:t>Fluor</a:t>
            </a:r>
            <a:r>
              <a:rPr lang="en-GB" sz="1800" dirty="0"/>
              <a:t> Corp total cost of the project is estimated at USD1.35 billion.</a:t>
            </a:r>
            <a:endParaRPr lang="en-US" sz="1800" dirty="0"/>
          </a:p>
          <a:p>
            <a:endParaRPr lang="en-US"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Valve demands for unconventional oil and gas</a:t>
            </a:r>
          </a:p>
        </p:txBody>
      </p:sp>
      <p:sp>
        <p:nvSpPr>
          <p:cNvPr id="3" name="Content Placeholder 2"/>
          <p:cNvSpPr>
            <a:spLocks noGrp="1"/>
          </p:cNvSpPr>
          <p:nvPr>
            <p:ph idx="1"/>
          </p:nvPr>
        </p:nvSpPr>
        <p:spPr/>
        <p:txBody>
          <a:bodyPr>
            <a:normAutofit/>
          </a:bodyPr>
          <a:lstStyle/>
          <a:p>
            <a:r>
              <a:rPr lang="en-US" sz="1800" dirty="0"/>
              <a:t>Development of unconventional oil &amp; gas generally reflects the following differences from conventional fossil energy sources:</a:t>
            </a:r>
          </a:p>
          <a:p>
            <a:pPr lvl="1"/>
            <a:r>
              <a:rPr lang="en-US" sz="1400" dirty="0"/>
              <a:t>More </a:t>
            </a:r>
            <a:r>
              <a:rPr lang="en-US" sz="1400" i="1" dirty="0"/>
              <a:t>offshore</a:t>
            </a:r>
            <a:r>
              <a:rPr lang="en-US" sz="1400" dirty="0"/>
              <a:t> activity for oil</a:t>
            </a:r>
          </a:p>
          <a:p>
            <a:pPr lvl="1"/>
            <a:r>
              <a:rPr lang="en-US" sz="1400" dirty="0"/>
              <a:t>More </a:t>
            </a:r>
            <a:r>
              <a:rPr lang="en-US" sz="1400" i="1" dirty="0"/>
              <a:t>onshore</a:t>
            </a:r>
            <a:r>
              <a:rPr lang="en-US" sz="1400" dirty="0"/>
              <a:t> activity in deep shale formations for gas</a:t>
            </a:r>
          </a:p>
          <a:p>
            <a:pPr lvl="1"/>
            <a:r>
              <a:rPr lang="en-US" sz="1400" dirty="0"/>
              <a:t>Deeper wells (10,000 feet and more)</a:t>
            </a:r>
          </a:p>
          <a:p>
            <a:pPr lvl="1"/>
            <a:r>
              <a:rPr lang="en-US" sz="1400" dirty="0"/>
              <a:t>Horizontal drilling with hydraulic fracturing </a:t>
            </a:r>
          </a:p>
          <a:p>
            <a:pPr lvl="1"/>
            <a:r>
              <a:rPr lang="en-US" sz="1400" dirty="0"/>
              <a:t>Higher well pressures</a:t>
            </a:r>
          </a:p>
          <a:p>
            <a:pPr lvl="1"/>
            <a:r>
              <a:rPr lang="en-US" sz="1400" dirty="0"/>
              <a:t>Increased chemical and water requirements</a:t>
            </a:r>
          </a:p>
          <a:p>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152400"/>
            <a:ext cx="8229600" cy="914400"/>
          </a:xfrm>
        </p:spPr>
        <p:txBody>
          <a:bodyPr/>
          <a:lstStyle/>
          <a:p>
            <a:pPr eaLnBrk="1" hangingPunct="1"/>
            <a:r>
              <a:rPr lang="en-US" b="1" dirty="0" smtClean="0"/>
              <a:t>Valve Types</a:t>
            </a:r>
          </a:p>
        </p:txBody>
      </p:sp>
      <p:sp>
        <p:nvSpPr>
          <p:cNvPr id="5" name="Slide Number Placeholder 4"/>
          <p:cNvSpPr>
            <a:spLocks noGrp="1"/>
          </p:cNvSpPr>
          <p:nvPr>
            <p:ph type="sldNum" sz="quarter" idx="12"/>
          </p:nvPr>
        </p:nvSpPr>
        <p:spPr/>
        <p:txBody>
          <a:bodyPr/>
          <a:lstStyle/>
          <a:p>
            <a:pPr>
              <a:defRPr/>
            </a:pPr>
            <a:fld id="{8965780D-CF9A-4A14-89D2-C218BF955677}" type="slidenum">
              <a:rPr lang="en-US" smtClean="0"/>
              <a:pPr>
                <a:defRPr/>
              </a:pPr>
              <a:t>6</a:t>
            </a:fld>
            <a:endParaRPr lang="en-US" dirty="0"/>
          </a:p>
        </p:txBody>
      </p:sp>
      <p:pic>
        <p:nvPicPr>
          <p:cNvPr id="4" name="Picture 3" descr="http://2.bp.blogspot.com/_Dw6bXh3FG1Q/SPl9g8DfvQI/AAAAAAAAAUA/FdbzUAcwdYg/s320/globe+valve.png"/>
          <p:cNvPicPr/>
          <p:nvPr/>
        </p:nvPicPr>
        <p:blipFill>
          <a:blip r:embed="rId3" cstate="print"/>
          <a:srcRect/>
          <a:stretch>
            <a:fillRect/>
          </a:stretch>
        </p:blipFill>
        <p:spPr bwMode="auto">
          <a:xfrm>
            <a:off x="762001" y="1143001"/>
            <a:ext cx="762000" cy="838200"/>
          </a:xfrm>
          <a:prstGeom prst="rect">
            <a:avLst/>
          </a:prstGeom>
          <a:noFill/>
          <a:ln w="9525">
            <a:noFill/>
            <a:miter lim="800000"/>
            <a:headEnd/>
            <a:tailEnd/>
          </a:ln>
        </p:spPr>
      </p:pic>
      <p:sp>
        <p:nvSpPr>
          <p:cNvPr id="460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8" name="Rectangle 7"/>
          <p:cNvSpPr/>
          <p:nvPr/>
        </p:nvSpPr>
        <p:spPr>
          <a:xfrm>
            <a:off x="1752600" y="1143000"/>
            <a:ext cx="6248400" cy="738664"/>
          </a:xfrm>
          <a:prstGeom prst="rect">
            <a:avLst/>
          </a:prstGeom>
        </p:spPr>
        <p:txBody>
          <a:bodyPr wrap="square">
            <a:spAutoFit/>
          </a:bodyPr>
          <a:lstStyle/>
          <a:p>
            <a:pPr lvl="0" algn="just"/>
            <a:r>
              <a:rPr lang="en-US" sz="1400" dirty="0" smtClean="0">
                <a:latin typeface="Arial" pitchFamily="34" charset="0"/>
                <a:ea typeface="Times New Roman" pitchFamily="18" charset="0"/>
              </a:rPr>
              <a:t>The </a:t>
            </a:r>
            <a:r>
              <a:rPr lang="en-US" sz="1400" i="1" dirty="0" smtClean="0">
                <a:latin typeface="Arial" pitchFamily="34" charset="0"/>
                <a:ea typeface="Times New Roman" pitchFamily="18" charset="0"/>
              </a:rPr>
              <a:t>globe valve</a:t>
            </a:r>
            <a:r>
              <a:rPr lang="en-US" sz="1400" dirty="0" smtClean="0">
                <a:latin typeface="Arial" pitchFamily="34" charset="0"/>
                <a:ea typeface="Times New Roman" pitchFamily="18" charset="0"/>
              </a:rPr>
              <a:t> is a multi-turn valve commonly used for flow regulation in many different applications.  It is not generally used for shutoff service, which is better served by gate valves.</a:t>
            </a:r>
            <a:endParaRPr lang="en-US" sz="1400" dirty="0" smtClean="0">
              <a:latin typeface="Arial" pitchFamily="34" charset="0"/>
            </a:endParaRPr>
          </a:p>
        </p:txBody>
      </p:sp>
      <p:pic>
        <p:nvPicPr>
          <p:cNvPr id="9" name="Picture 8" descr="http://knowledgepublications.com/doe/images/DOE_Mechanical_Science_Gate_Valve.gif"/>
          <p:cNvPicPr/>
          <p:nvPr/>
        </p:nvPicPr>
        <p:blipFill>
          <a:blip r:embed="rId4" cstate="print"/>
          <a:srcRect l="4819" t="3571" r="2409" b="9821"/>
          <a:stretch>
            <a:fillRect/>
          </a:stretch>
        </p:blipFill>
        <p:spPr bwMode="auto">
          <a:xfrm>
            <a:off x="762000" y="2133600"/>
            <a:ext cx="685800" cy="838200"/>
          </a:xfrm>
          <a:prstGeom prst="rect">
            <a:avLst/>
          </a:prstGeom>
          <a:noFill/>
          <a:ln w="9525">
            <a:noFill/>
            <a:miter lim="800000"/>
            <a:headEnd/>
            <a:tailEnd/>
          </a:ln>
        </p:spPr>
      </p:pic>
      <p:sp>
        <p:nvSpPr>
          <p:cNvPr id="10" name="Rectangle 9"/>
          <p:cNvSpPr/>
          <p:nvPr/>
        </p:nvSpPr>
        <p:spPr>
          <a:xfrm>
            <a:off x="1752600" y="2133600"/>
            <a:ext cx="6248400" cy="523220"/>
          </a:xfrm>
          <a:prstGeom prst="rect">
            <a:avLst/>
          </a:prstGeom>
        </p:spPr>
        <p:txBody>
          <a:bodyPr wrap="square">
            <a:spAutoFit/>
          </a:bodyPr>
          <a:lstStyle/>
          <a:p>
            <a:r>
              <a:rPr lang="en-US" sz="1400" dirty="0" smtClean="0"/>
              <a:t>The </a:t>
            </a:r>
            <a:r>
              <a:rPr lang="en-US" sz="1400" i="1" dirty="0" smtClean="0"/>
              <a:t>gate valve </a:t>
            </a:r>
            <a:r>
              <a:rPr lang="en-US" sz="1400" dirty="0" smtClean="0"/>
              <a:t>is a multi-turn valve commonly used as an isolation valve.  It is not generally considered a control valve.  </a:t>
            </a:r>
            <a:endParaRPr lang="en-US" sz="1400" dirty="0"/>
          </a:p>
        </p:txBody>
      </p:sp>
      <p:pic>
        <p:nvPicPr>
          <p:cNvPr id="11" name="Picture 10" descr="http://www.tpub.com/fireman/14104_files/image143.jpg"/>
          <p:cNvPicPr/>
          <p:nvPr/>
        </p:nvPicPr>
        <p:blipFill>
          <a:blip r:embed="rId5" cstate="print"/>
          <a:srcRect/>
          <a:stretch>
            <a:fillRect/>
          </a:stretch>
        </p:blipFill>
        <p:spPr bwMode="auto">
          <a:xfrm>
            <a:off x="762000" y="3276600"/>
            <a:ext cx="609600" cy="609600"/>
          </a:xfrm>
          <a:prstGeom prst="rect">
            <a:avLst/>
          </a:prstGeom>
          <a:noFill/>
          <a:ln w="9525">
            <a:noFill/>
            <a:miter lim="800000"/>
            <a:headEnd/>
            <a:tailEnd/>
          </a:ln>
        </p:spPr>
      </p:pic>
      <p:sp>
        <p:nvSpPr>
          <p:cNvPr id="46088"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6089" name="Rectangle 9"/>
          <p:cNvSpPr>
            <a:spLocks noChangeArrowheads="1"/>
          </p:cNvSpPr>
          <p:nvPr/>
        </p:nvSpPr>
        <p:spPr bwMode="auto">
          <a:xfrm>
            <a:off x="1752600" y="3124200"/>
            <a:ext cx="6172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rPr>
              <a:t>The </a:t>
            </a:r>
            <a:r>
              <a:rPr kumimoji="0" lang="en-US" sz="1400" b="0" i="1" u="none" strike="noStrike" cap="none" normalizeH="0" baseline="0" dirty="0" smtClean="0">
                <a:ln>
                  <a:noFill/>
                </a:ln>
                <a:solidFill>
                  <a:schemeClr val="tx1"/>
                </a:solidFill>
                <a:effectLst/>
                <a:latin typeface="Arial" pitchFamily="34" charset="0"/>
                <a:ea typeface="Times New Roman" pitchFamily="18" charset="0"/>
              </a:rPr>
              <a:t>ball valve</a:t>
            </a:r>
            <a:r>
              <a:rPr kumimoji="0" lang="en-US" sz="1400" b="0" i="0" u="none" strike="noStrike" cap="none" normalizeH="0" baseline="0" dirty="0" smtClean="0">
                <a:ln>
                  <a:noFill/>
                </a:ln>
                <a:solidFill>
                  <a:schemeClr val="tx1"/>
                </a:solidFill>
                <a:effectLst/>
                <a:latin typeface="Arial" pitchFamily="34" charset="0"/>
                <a:ea typeface="Times New Roman" pitchFamily="18" charset="0"/>
              </a:rPr>
              <a:t> is ¼-turn valve commonly used in pipeline applications, as well as many others for tight shutoff and isolation.</a:t>
            </a:r>
            <a:endParaRPr kumimoji="0" lang="en-US" sz="1400" b="0" i="0" u="none" strike="noStrike" cap="none" normalizeH="0" baseline="0" dirty="0" smtClean="0">
              <a:ln>
                <a:noFill/>
              </a:ln>
              <a:solidFill>
                <a:schemeClr val="tx1"/>
              </a:solidFill>
              <a:effectLst/>
              <a:latin typeface="Arial" pitchFamily="34" charset="0"/>
            </a:endParaRPr>
          </a:p>
        </p:txBody>
      </p:sp>
      <p:pic>
        <p:nvPicPr>
          <p:cNvPr id="18" name="Picture 17" descr="C:\Documents and Settings\thomastschanz\My Documents\My Pictures\ButterflyValve1.png"/>
          <p:cNvPicPr/>
          <p:nvPr/>
        </p:nvPicPr>
        <p:blipFill>
          <a:blip r:embed="rId6" cstate="print"/>
          <a:srcRect/>
          <a:stretch>
            <a:fillRect/>
          </a:stretch>
        </p:blipFill>
        <p:spPr bwMode="auto">
          <a:xfrm>
            <a:off x="838200" y="4114800"/>
            <a:ext cx="609600" cy="609600"/>
          </a:xfrm>
          <a:prstGeom prst="rect">
            <a:avLst/>
          </a:prstGeom>
          <a:noFill/>
          <a:ln w="9525">
            <a:noFill/>
            <a:miter lim="800000"/>
            <a:headEnd/>
            <a:tailEnd/>
          </a:ln>
        </p:spPr>
      </p:pic>
      <p:sp>
        <p:nvSpPr>
          <p:cNvPr id="46091"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6092" name="Rectangle 12"/>
          <p:cNvSpPr>
            <a:spLocks noChangeArrowheads="1"/>
          </p:cNvSpPr>
          <p:nvPr/>
        </p:nvSpPr>
        <p:spPr bwMode="auto">
          <a:xfrm>
            <a:off x="1752600" y="3962400"/>
            <a:ext cx="63246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rPr>
              <a:t>The </a:t>
            </a:r>
            <a:r>
              <a:rPr kumimoji="0" lang="en-US" sz="1400" b="0" i="1" u="none" strike="noStrike" cap="none" normalizeH="0" baseline="0" dirty="0" smtClean="0">
                <a:ln>
                  <a:noFill/>
                </a:ln>
                <a:solidFill>
                  <a:schemeClr val="tx1"/>
                </a:solidFill>
                <a:effectLst/>
                <a:latin typeface="Arial" pitchFamily="34" charset="0"/>
                <a:ea typeface="Times New Roman" pitchFamily="18" charset="0"/>
              </a:rPr>
              <a:t>butterfly valve</a:t>
            </a:r>
            <a:r>
              <a:rPr kumimoji="0" lang="en-US" sz="1400" b="0" i="0" u="none" strike="noStrike" cap="none" normalizeH="0" baseline="0" dirty="0" smtClean="0">
                <a:ln>
                  <a:noFill/>
                </a:ln>
                <a:solidFill>
                  <a:schemeClr val="tx1"/>
                </a:solidFill>
                <a:effectLst/>
                <a:latin typeface="Arial" pitchFamily="34" charset="0"/>
                <a:ea typeface="Times New Roman" pitchFamily="18" charset="0"/>
              </a:rPr>
              <a:t> is a ¼-turn valve commonly used in water and cryogenic LNG applications as well as others for tight shutoff and isolation.  It is not typically applied on pipelines because it is not “</a:t>
            </a:r>
            <a:r>
              <a:rPr kumimoji="0" lang="en-US" sz="1400" b="0" i="0" u="none" strike="noStrike" cap="none" normalizeH="0" baseline="0" dirty="0" err="1" smtClean="0">
                <a:ln>
                  <a:noFill/>
                </a:ln>
                <a:solidFill>
                  <a:schemeClr val="tx1"/>
                </a:solidFill>
                <a:effectLst/>
                <a:latin typeface="Arial" pitchFamily="34" charset="0"/>
                <a:ea typeface="Times New Roman" pitchFamily="18" charset="0"/>
              </a:rPr>
              <a:t>piggable</a:t>
            </a:r>
            <a:r>
              <a:rPr kumimoji="0" lang="en-US" sz="1400" b="0" i="0" u="none" strike="noStrike" cap="none" normalizeH="0" baseline="0" dirty="0" smtClean="0">
                <a:ln>
                  <a:noFill/>
                </a:ln>
                <a:solidFill>
                  <a:schemeClr val="tx1"/>
                </a:solidFill>
                <a:effectLst/>
                <a:latin typeface="Arial" pitchFamily="34" charset="0"/>
                <a:ea typeface="Times New Roman" pitchFamily="18" charset="0"/>
              </a:rPr>
              <a:t>”, and not certified by applicable API standards for pipeline duty.  </a:t>
            </a:r>
            <a:endParaRPr kumimoji="0" lang="en-US" sz="1400" b="0" i="0" u="none" strike="noStrike" cap="none" normalizeH="0" baseline="0" dirty="0" smtClean="0">
              <a:ln>
                <a:noFill/>
              </a:ln>
              <a:solidFill>
                <a:schemeClr val="tx1"/>
              </a:solidFill>
              <a:effectLst/>
              <a:latin typeface="Arial" pitchFamily="34" charset="0"/>
            </a:endParaRPr>
          </a:p>
        </p:txBody>
      </p:sp>
      <p:pic>
        <p:nvPicPr>
          <p:cNvPr id="22" name="Picture 21" descr="http://nuclearpowertraining.tpub.com/h1018v2/img/h1018v2_41_2.jpg"/>
          <p:cNvPicPr/>
          <p:nvPr/>
        </p:nvPicPr>
        <p:blipFill>
          <a:blip r:embed="rId7" cstate="print"/>
          <a:srcRect/>
          <a:stretch>
            <a:fillRect/>
          </a:stretch>
        </p:blipFill>
        <p:spPr bwMode="auto">
          <a:xfrm>
            <a:off x="685800" y="5105400"/>
            <a:ext cx="762000" cy="533400"/>
          </a:xfrm>
          <a:prstGeom prst="rect">
            <a:avLst/>
          </a:prstGeom>
          <a:noFill/>
          <a:ln w="9525">
            <a:noFill/>
            <a:miter lim="800000"/>
            <a:headEnd/>
            <a:tailEnd/>
          </a:ln>
        </p:spPr>
      </p:pic>
      <p:sp>
        <p:nvSpPr>
          <p:cNvPr id="46094"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6095" name="Rectangle 15"/>
          <p:cNvSpPr>
            <a:spLocks noChangeArrowheads="1"/>
          </p:cNvSpPr>
          <p:nvPr/>
        </p:nvSpPr>
        <p:spPr bwMode="auto">
          <a:xfrm>
            <a:off x="1752600" y="5136922"/>
            <a:ext cx="62484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rPr>
              <a:t>The </a:t>
            </a:r>
            <a:r>
              <a:rPr kumimoji="0" lang="en-US" sz="1400" b="0" i="1" u="none" strike="noStrike" cap="none" normalizeH="0" baseline="0" dirty="0" smtClean="0">
                <a:ln>
                  <a:noFill/>
                </a:ln>
                <a:solidFill>
                  <a:schemeClr val="tx1"/>
                </a:solidFill>
                <a:effectLst/>
                <a:latin typeface="Arial" pitchFamily="34" charset="0"/>
                <a:ea typeface="Times New Roman" pitchFamily="18" charset="0"/>
              </a:rPr>
              <a:t>plug valve</a:t>
            </a:r>
            <a:r>
              <a:rPr kumimoji="0" lang="en-US" sz="1400" b="0" i="0" u="none" strike="noStrike" cap="none" normalizeH="0" baseline="0" dirty="0" smtClean="0">
                <a:ln>
                  <a:noFill/>
                </a:ln>
                <a:solidFill>
                  <a:schemeClr val="tx1"/>
                </a:solidFill>
                <a:effectLst/>
                <a:latin typeface="Arial" pitchFamily="34" charset="0"/>
                <a:ea typeface="Times New Roman" pitchFamily="18" charset="0"/>
              </a:rPr>
              <a:t> is a quarter turn valve that is similar in function to a ball valve.  It is widely used in many refinery applications.     </a:t>
            </a:r>
            <a:endParaRPr kumimoji="0" lang="en-US" sz="1400" b="0" i="0" u="none" strike="noStrike" cap="none" normalizeH="0" baseline="0" dirty="0" smtClean="0">
              <a:ln>
                <a:noFill/>
              </a:ln>
              <a:solidFill>
                <a:schemeClr val="tx1"/>
              </a:solidFill>
              <a:effectLst/>
              <a:latin typeface="Arial" pitchFamily="34" charset="0"/>
            </a:endParaRPr>
          </a:p>
        </p:txBody>
      </p:sp>
      <p:pic>
        <p:nvPicPr>
          <p:cNvPr id="26" name="Picture 25" descr="C:\Documents and Settings\thomastschanz\My Documents\My Pictures\swingcheckvalve.png"/>
          <p:cNvPicPr/>
          <p:nvPr/>
        </p:nvPicPr>
        <p:blipFill>
          <a:blip r:embed="rId8" cstate="print"/>
          <a:srcRect/>
          <a:stretch>
            <a:fillRect/>
          </a:stretch>
        </p:blipFill>
        <p:spPr bwMode="auto">
          <a:xfrm>
            <a:off x="762000" y="5943600"/>
            <a:ext cx="685800" cy="457200"/>
          </a:xfrm>
          <a:prstGeom prst="rect">
            <a:avLst/>
          </a:prstGeom>
          <a:noFill/>
          <a:ln w="9525">
            <a:noFill/>
            <a:miter lim="800000"/>
            <a:headEnd/>
            <a:tailEnd/>
          </a:ln>
        </p:spPr>
      </p:pic>
      <p:sp>
        <p:nvSpPr>
          <p:cNvPr id="46097"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6098" name="Rectangle 18"/>
          <p:cNvSpPr>
            <a:spLocks noChangeArrowheads="1"/>
          </p:cNvSpPr>
          <p:nvPr/>
        </p:nvSpPr>
        <p:spPr bwMode="auto">
          <a:xfrm>
            <a:off x="1752600" y="5867400"/>
            <a:ext cx="62484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rPr>
              <a:t>The </a:t>
            </a:r>
            <a:r>
              <a:rPr kumimoji="0" lang="en-US" sz="1400" b="0" i="1" u="none" strike="noStrike" cap="none" normalizeH="0" baseline="0" dirty="0" smtClean="0">
                <a:ln>
                  <a:noFill/>
                </a:ln>
                <a:solidFill>
                  <a:schemeClr val="tx1"/>
                </a:solidFill>
                <a:effectLst/>
                <a:latin typeface="Arial" pitchFamily="34" charset="0"/>
                <a:ea typeface="Times New Roman" pitchFamily="18" charset="0"/>
              </a:rPr>
              <a:t>swing check valve</a:t>
            </a:r>
            <a:r>
              <a:rPr kumimoji="0" lang="en-US" sz="1400" b="0" i="0" u="none" strike="noStrike" cap="none" normalizeH="0" baseline="0" dirty="0" smtClean="0">
                <a:ln>
                  <a:noFill/>
                </a:ln>
                <a:solidFill>
                  <a:schemeClr val="tx1"/>
                </a:solidFill>
                <a:effectLst/>
                <a:latin typeface="Arial" pitchFamily="34" charset="0"/>
                <a:ea typeface="Times New Roman" pitchFamily="18" charset="0"/>
              </a:rPr>
              <a:t> is an auto-actuated valve that finds many applications, including in pipeline, refinery, and compressor applications.   </a:t>
            </a:r>
            <a:endParaRPr kumimoji="0" lang="en-US" sz="1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Valve types for Oil and gas 3</a:t>
            </a:r>
            <a:endParaRPr lang="en-US" dirty="0"/>
          </a:p>
        </p:txBody>
      </p:sp>
      <p:pic>
        <p:nvPicPr>
          <p:cNvPr id="4" name="Content Placeholder 3"/>
          <p:cNvPicPr>
            <a:picLocks noGrp="1"/>
          </p:cNvPicPr>
          <p:nvPr>
            <p:ph idx="1"/>
          </p:nvPr>
        </p:nvPicPr>
        <p:blipFill>
          <a:blip r:embed="rId2" cstate="print"/>
          <a:srcRect/>
          <a:stretch>
            <a:fillRect/>
          </a:stretch>
        </p:blipFill>
        <p:spPr bwMode="auto">
          <a:xfrm>
            <a:off x="1955170" y="1600200"/>
            <a:ext cx="5233659" cy="4525963"/>
          </a:xfrm>
          <a:prstGeom prst="rect">
            <a:avLst/>
          </a:prstGeom>
          <a:noFill/>
          <a:ln w="9525">
            <a:solidFill>
              <a:schemeClr val="accent1"/>
            </a:solid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Upstream Well head valves</a:t>
            </a:r>
            <a:endParaRPr lang="en-US" dirty="0"/>
          </a:p>
        </p:txBody>
      </p:sp>
      <p:sp>
        <p:nvSpPr>
          <p:cNvPr id="3" name="Content Placeholder 2"/>
          <p:cNvSpPr>
            <a:spLocks noGrp="1"/>
          </p:cNvSpPr>
          <p:nvPr>
            <p:ph idx="1"/>
          </p:nvPr>
        </p:nvSpPr>
        <p:spPr/>
        <p:txBody>
          <a:bodyPr>
            <a:normAutofit/>
          </a:bodyPr>
          <a:lstStyle/>
          <a:p>
            <a:r>
              <a:rPr lang="en-US" sz="1800" dirty="0"/>
              <a:t>Each wellhead generally includes an assemblage of valves commonly referred to as the “Christmas tree”. </a:t>
            </a:r>
          </a:p>
          <a:p>
            <a:r>
              <a:rPr lang="en-US" sz="1800" dirty="0"/>
              <a:t> Valve functions include: directing oil and gas from the well to further processing; shutting down or “killing” the well; capping off the well; and injection of various chemicals for well stimulation and enhanced oil recovery (EOR).  </a:t>
            </a:r>
          </a:p>
          <a:p>
            <a:r>
              <a:rPr lang="en-US" sz="1800" dirty="0"/>
              <a:t>Due to the sheer number of wells drilled per year, the Upstream market generates substantial valve revenues</a:t>
            </a:r>
            <a:r>
              <a:rPr lang="en-US" sz="1800" dirty="0" smtClean="0"/>
              <a:t>.</a:t>
            </a:r>
            <a:endParaRPr lang="en-US" sz="1800" dirty="0"/>
          </a:p>
          <a:p>
            <a:r>
              <a:rPr lang="en-US" sz="1800" dirty="0"/>
              <a:t>The total market value for wellhead valves is estimated at just under $1-billion per year, worldwide.  The most prevalent valve type is the </a:t>
            </a:r>
            <a:r>
              <a:rPr lang="en-US" sz="1800" b="1" dirty="0"/>
              <a:t>gate valve</a:t>
            </a:r>
            <a:r>
              <a:rPr lang="en-US" sz="1800" dirty="0"/>
              <a:t>, with applications for </a:t>
            </a:r>
            <a:r>
              <a:rPr lang="en-US" sz="1800" b="1" dirty="0"/>
              <a:t>check valves</a:t>
            </a:r>
            <a:r>
              <a:rPr lang="en-US" sz="1800" dirty="0"/>
              <a:t> as well. </a:t>
            </a:r>
          </a:p>
          <a:p>
            <a:endParaRPr lang="en-US" sz="1800" dirty="0"/>
          </a:p>
        </p:txBody>
      </p:sp>
      <p:pic>
        <p:nvPicPr>
          <p:cNvPr id="4" name="Picture 3"/>
          <p:cNvPicPr/>
          <p:nvPr/>
        </p:nvPicPr>
        <p:blipFill>
          <a:blip r:embed="rId2" cstate="print"/>
          <a:srcRect/>
          <a:stretch>
            <a:fillRect/>
          </a:stretch>
        </p:blipFill>
        <p:spPr bwMode="auto">
          <a:xfrm>
            <a:off x="3276600" y="4419600"/>
            <a:ext cx="1905000" cy="2133600"/>
          </a:xfrm>
          <a:prstGeom prst="rect">
            <a:avLst/>
          </a:prstGeom>
          <a:noFill/>
          <a:ln w="9525">
            <a:solidFill>
              <a:schemeClr val="accent1"/>
            </a:solid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a:t>Valves for Midstream pipelines 1</a:t>
            </a:r>
            <a:endParaRPr lang="en-US" dirty="0"/>
          </a:p>
        </p:txBody>
      </p:sp>
      <p:sp>
        <p:nvSpPr>
          <p:cNvPr id="3" name="Content Placeholder 2"/>
          <p:cNvSpPr>
            <a:spLocks noGrp="1"/>
          </p:cNvSpPr>
          <p:nvPr>
            <p:ph idx="1"/>
          </p:nvPr>
        </p:nvSpPr>
        <p:spPr/>
        <p:txBody>
          <a:bodyPr>
            <a:normAutofit/>
          </a:bodyPr>
          <a:lstStyle/>
          <a:p>
            <a:r>
              <a:rPr lang="en-US" sz="1800" dirty="0"/>
              <a:t>Pipeline applications include periodically spaced </a:t>
            </a:r>
            <a:r>
              <a:rPr lang="en-US" sz="1800" i="1" dirty="0"/>
              <a:t>isolation valves</a:t>
            </a:r>
            <a:r>
              <a:rPr lang="en-US" sz="1800" dirty="0"/>
              <a:t> for segmenting the pipeline in the event of a leak or need for other service.</a:t>
            </a:r>
          </a:p>
          <a:p>
            <a:r>
              <a:rPr lang="en-US" sz="1800" dirty="0"/>
              <a:t> These valves are typically full-ported </a:t>
            </a:r>
            <a:r>
              <a:rPr lang="en-US" sz="1800" b="1" dirty="0"/>
              <a:t>gate or ball valves</a:t>
            </a:r>
            <a:r>
              <a:rPr lang="en-US" sz="1800" dirty="0"/>
              <a:t> that provide low pressure drop when fully open, tight shutoff when closed, and full porting to permit pipeline pigging. </a:t>
            </a:r>
          </a:p>
          <a:p>
            <a:r>
              <a:rPr lang="en-US" sz="1800" dirty="0"/>
              <a:t>Pigging is a process for sending inspection gauges and pipe cleaning equipment through a pipeline. </a:t>
            </a:r>
          </a:p>
          <a:p>
            <a:r>
              <a:rPr lang="en-US" sz="1800" dirty="0"/>
              <a:t>Pipeline valves are large valves to accommodate pipe diameters from 6” for gathering lines around the well to 48” and larger for interstate pipelines. </a:t>
            </a:r>
          </a:p>
          <a:p>
            <a:endParaRPr lang="en-US" sz="1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2165</Words>
  <Application>Microsoft Office PowerPoint</Application>
  <PresentationFormat>On-screen Show (4:3)</PresentationFormat>
  <Paragraphs>288</Paragraphs>
  <Slides>20</Slides>
  <Notes>10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Oil and Gas Speech by Bob McIlvaine</vt:lpstr>
      <vt:lpstr>Thousands of Projects Worth Hundreds of $ Billions in Booming Oil and Gas Industry</vt:lpstr>
      <vt:lpstr>Hundreds of Active Projects in $19 Billion Canadian Oil Sands Market</vt:lpstr>
      <vt:lpstr>PowerPoint Presentation</vt:lpstr>
      <vt:lpstr>Valve demands for unconventional oil and gas</vt:lpstr>
      <vt:lpstr>Valve Types</vt:lpstr>
      <vt:lpstr>Valve types for Oil and gas 3</vt:lpstr>
      <vt:lpstr>Upstream Well head valves</vt:lpstr>
      <vt:lpstr>Valves for Midstream pipelines 1</vt:lpstr>
      <vt:lpstr>Application  Natural Gas Pipeline</vt:lpstr>
      <vt:lpstr>Valves for Compressor Stations: 1</vt:lpstr>
      <vt:lpstr>Valves for Compressor stations 2</vt:lpstr>
      <vt:lpstr>Application Overview Natural Gas Process Diagram </vt:lpstr>
      <vt:lpstr>Oil &amp; Gas   (gas processing)</vt:lpstr>
      <vt:lpstr>Application   LNG Liquefaction                                                                                        (pipeline, fire service, cooling) </vt:lpstr>
      <vt:lpstr>Oil &amp; Gas   (LNG)</vt:lpstr>
      <vt:lpstr>Application   LNG Re-gasification                                                                                        (pipeline,  tank isolation, fire service,  LNG warming) </vt:lpstr>
      <vt:lpstr>Oil &amp; Gas   (refinery)</vt:lpstr>
      <vt:lpstr>Oil &amp; Gas   (petrochemical)</vt:lpstr>
      <vt:lpstr>Oil &amp; Gas   (GTL)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Oil and Gas</dc:title>
  <dc:creator>zacharyfox</dc:creator>
  <cp:lastModifiedBy>Zachary Fox</cp:lastModifiedBy>
  <cp:revision>17</cp:revision>
  <dcterms:created xsi:type="dcterms:W3CDTF">2013-06-20T19:35:44Z</dcterms:created>
  <dcterms:modified xsi:type="dcterms:W3CDTF">2013-06-28T18:39:52Z</dcterms:modified>
</cp:coreProperties>
</file>