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91717A-38B7-41CD-A9DF-FE0FEF6DEDD0}" type="datetimeFigureOut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BBAC16-1317-447F-930E-142E96099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BAC16-1317-447F-930E-142E9609978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42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2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D29A7B5-27B5-4D03-84FA-BD68635B7397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01A84-EB4B-4908-BB32-7C81C3DF58F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25786-617C-4AFE-888E-59ECD8C51684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C6BF2-4B85-4F1D-8012-FF8BCFD87E8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53412-B579-401D-AF89-76B0DC9E214C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BA802-CEEF-48BE-8FF0-D44E69B31F5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0A1DD-97BC-4520-99D4-AFD4EE183763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D9B87-F679-4A01-8E0B-5CA5F808AFE1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00D3D-7B83-481A-9A4F-299C37C38E28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AC817-D8E2-4031-BDE2-91CB78E66064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71F5-435F-4AE7-A4C7-8DE04339578D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09811-2E10-44ED-9D05-6857C07BA047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327E53-6DE3-404D-9D69-72C81D5CC0B0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85E3748-8532-4157-8E77-36CDA7AC541C}" type="datetime1">
              <a:rPr lang="en-US" smtClean="0"/>
              <a:pPr/>
              <a:t>2/27/2014</a:t>
            </a:fld>
            <a:endParaRPr lang="en-US"/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189B841-C1A3-4730-B0CA-3EB4D0F83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Market Trends:</a:t>
            </a:r>
            <a:br>
              <a:rPr lang="en-US" sz="2800" b="1" dirty="0" smtClean="0"/>
            </a:br>
            <a:r>
              <a:rPr lang="en-US" sz="2800" b="1" dirty="0" smtClean="0"/>
              <a:t>Sulfuric Acid Plants, Sulfur Recovery Units and Distillation Columns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Research conducted for Babcock &amp; Wilcox </a:t>
            </a:r>
          </a:p>
          <a:p>
            <a:r>
              <a:rPr lang="en-US" sz="1200" dirty="0" smtClean="0"/>
              <a:t>McIlvaine Company</a:t>
            </a:r>
          </a:p>
          <a:p>
            <a:r>
              <a:rPr lang="en-US" sz="1200" dirty="0" smtClean="0"/>
              <a:t>February 2014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Sulfuric Acid Plants: Location and Cost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44" y="3657600"/>
            <a:ext cx="4151356" cy="254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2057400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Sulfuric Acid Production by Region		Typical Component Costs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000" dirty="0" smtClean="0"/>
          </a:p>
          <a:p>
            <a:r>
              <a:rPr lang="en-US" sz="1600" dirty="0" smtClean="0"/>
              <a:t>Over 500 Sulfuric Acid Plants Worldwide		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126 in China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73 in the U.S.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 60 in India</a:t>
            </a:r>
            <a:endParaRPr lang="en-US" sz="1600" b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724400" y="2743198"/>
          <a:ext cx="3810000" cy="293826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70000"/>
                <a:gridCol w="1270000"/>
                <a:gridCol w="1270000"/>
              </a:tblGrid>
              <a:tr h="4425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Cost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(2008 €)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Percentage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Cost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Compressor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56,100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1.9</a:t>
                      </a:r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Sulfur burner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248,010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8.5</a:t>
                      </a:r>
                      <a:endParaRPr lang="en-US" sz="1300" dirty="0"/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Heat exchanger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1,539,330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53.0</a:t>
                      </a:r>
                      <a:endParaRPr lang="en-US" sz="1300" dirty="0"/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Contact group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497,340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17.1</a:t>
                      </a:r>
                      <a:endParaRPr lang="en-US" sz="1300" dirty="0"/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Absorber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/>
                        <a:t>561,940</a:t>
                      </a:r>
                      <a:endParaRPr lang="en-US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19.4</a:t>
                      </a:r>
                      <a:endParaRPr lang="en-US" sz="1300" dirty="0"/>
                    </a:p>
                  </a:txBody>
                  <a:tcPr anchor="ctr"/>
                </a:tc>
              </a:tr>
              <a:tr h="398677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TOTAL</a:t>
                      </a:r>
                      <a:endParaRPr lang="en-US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/>
                        <a:t>2,902,720</a:t>
                      </a:r>
                      <a:endParaRPr lang="en-US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100</a:t>
                      </a:r>
                      <a:endParaRPr lang="en-US" sz="13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Sulfuric Acid Production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/>
              <a:t>Sources of Sulfur</a:t>
            </a:r>
          </a:p>
          <a:p>
            <a:pPr>
              <a:buNone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0800"/>
          <a:ext cx="7315200" cy="285402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800600"/>
                <a:gridCol w="1257300"/>
                <a:gridCol w="1257300"/>
              </a:tblGrid>
              <a:tr h="9328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2011 World Production</a:t>
                      </a:r>
                    </a:p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(1,000 Metric Tons)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Percentage of World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Production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Sulfur mining or production from pyrites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6,970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9.5%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Byproduct:  Recovered elemental sulfur (Claus Process)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--from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natural gas production and petroleum refining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48,600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66.5%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Byproduct:  Sulfuric acid</a:t>
                      </a:r>
                    </a:p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--from copper,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lead and zinc smelting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17,500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24.0%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2906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73,070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100.0%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Trends in Sulfur Supply &amp; Demand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600" b="1" dirty="0" smtClean="0"/>
              <a:t>Production of sulfur from oil &amp; gas to increase</a:t>
            </a:r>
          </a:p>
          <a:p>
            <a:r>
              <a:rPr lang="en-US" sz="1600" dirty="0" smtClean="0"/>
              <a:t>Newer oil &amp; gas tends to be sour, contains more sulfur</a:t>
            </a:r>
          </a:p>
          <a:p>
            <a:r>
              <a:rPr lang="en-US" sz="1600" dirty="0" smtClean="0"/>
              <a:t>Dramatic increase in sour gas production from Sichuan field in China expected</a:t>
            </a:r>
          </a:p>
          <a:p>
            <a:r>
              <a:rPr lang="en-US" sz="1600" dirty="0" smtClean="0"/>
              <a:t>More stringent limits on sulfur in gasoline products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Demand for sulfuric acid will remain relatively stable		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b="1" dirty="0" smtClean="0"/>
              <a:t>Forecast is for oversupply of sulfur by 2017</a:t>
            </a:r>
          </a:p>
          <a:p>
            <a:r>
              <a:rPr lang="en-US" sz="1600" dirty="0" smtClean="0"/>
              <a:t>Sulfur mining and pyrite production will decline</a:t>
            </a:r>
          </a:p>
          <a:p>
            <a:r>
              <a:rPr lang="en-US" sz="1600" dirty="0" smtClean="0"/>
              <a:t>Metal smelting activities could feel pressure to reduce operating rates</a:t>
            </a:r>
          </a:p>
          <a:p>
            <a:r>
              <a:rPr lang="en-US" sz="1600" dirty="0" smtClean="0"/>
              <a:t>Other uses for sulfur being explored, such as sulfur enhanced asphalt and sulfur concrete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Petroleum Refining by Region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600" b="1" dirty="0" smtClean="0"/>
              <a:t>Worldwide Refining Operations (as of Jan. 1, 2014)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2743200"/>
          <a:ext cx="6019803" cy="34442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891938"/>
                <a:gridCol w="1375955"/>
                <a:gridCol w="1375955"/>
                <a:gridCol w="1375955"/>
              </a:tblGrid>
              <a:tr h="869777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Region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of Refineries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Crude Distillation Capacity (b/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Percentage of World CDU Capacity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Africa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3,218,085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3.7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Asia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162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25,275,612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28.7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Eastern Europe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10,602,308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12.0</a:t>
                      </a: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Middle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</a:rPr>
                        <a:t> East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7,393,365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8.4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North America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21,591,067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24.5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South America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6,359,987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7.2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Western Europe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13,588,454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15.4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645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1"/>
                          </a:solidFill>
                        </a:rPr>
                        <a:t>88,028,878</a:t>
                      </a:r>
                      <a:endParaRPr lang="en-US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100.0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Projected CDU Expansions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1534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/>
              <a:t>Trends in Refining Volumes:</a:t>
            </a:r>
          </a:p>
          <a:p>
            <a:r>
              <a:rPr lang="en-US" sz="1400" dirty="0" smtClean="0"/>
              <a:t>Increasing demand in Asia, rise in Asian refining capacity</a:t>
            </a:r>
          </a:p>
          <a:p>
            <a:r>
              <a:rPr lang="en-US" sz="1400" dirty="0" smtClean="0"/>
              <a:t>Continuing growth in Middle East refining capacity</a:t>
            </a:r>
          </a:p>
          <a:p>
            <a:r>
              <a:rPr lang="en-US" sz="1400" dirty="0" smtClean="0"/>
              <a:t>Over-capacity and sliding demand in Western Europe lead to contraction</a:t>
            </a:r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400" b="1" dirty="0" smtClean="0"/>
              <a:t>Regional share of Crude Distillation Expansions: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9B841-C1A3-4730-B0CA-3EB4D0F837B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57400" y="4038600"/>
          <a:ext cx="4800600" cy="2225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400300"/>
                <a:gridCol w="2400300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Region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Share of CDU Expansions </a:t>
                      </a:r>
                    </a:p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2012-2018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Middle East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Other Asia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Latin America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1214</TotalTime>
  <Words>320</Words>
  <Application>Microsoft Office PowerPoint</Application>
  <PresentationFormat>On-screen Show (4:3)</PresentationFormat>
  <Paragraphs>138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Market Trends: Sulfuric Acid Plants, Sulfur Recovery Units and Distillation Columns</vt:lpstr>
      <vt:lpstr>Sulfuric Acid Plants: Location and Cost</vt:lpstr>
      <vt:lpstr>Sulfuric Acid Production</vt:lpstr>
      <vt:lpstr> Trends in Sulfur Supply &amp; Demand</vt:lpstr>
      <vt:lpstr>Petroleum Refining by Region</vt:lpstr>
      <vt:lpstr>Projected CDU Expansions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Efficiency Opportunities</dc:title>
  <dc:creator>.</dc:creator>
  <cp:lastModifiedBy>bettytessien</cp:lastModifiedBy>
  <cp:revision>104</cp:revision>
  <dcterms:created xsi:type="dcterms:W3CDTF">2014-02-03T17:20:23Z</dcterms:created>
  <dcterms:modified xsi:type="dcterms:W3CDTF">2014-02-27T17:50:07Z</dcterms:modified>
</cp:coreProperties>
</file>