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4" r:id="rId2"/>
    <p:sldId id="260" r:id="rId3"/>
    <p:sldId id="275" r:id="rId4"/>
    <p:sldId id="267" r:id="rId5"/>
    <p:sldId id="270" r:id="rId6"/>
    <p:sldId id="269" r:id="rId7"/>
    <p:sldId id="268" r:id="rId8"/>
    <p:sldId id="266" r:id="rId9"/>
    <p:sldId id="271" r:id="rId10"/>
    <p:sldId id="272" r:id="rId11"/>
    <p:sldId id="273" r:id="rId12"/>
    <p:sldId id="274" r:id="rId13"/>
    <p:sldId id="355" r:id="rId14"/>
    <p:sldId id="359" r:id="rId15"/>
    <p:sldId id="360" r:id="rId16"/>
    <p:sldId id="357" r:id="rId17"/>
    <p:sldId id="358" r:id="rId18"/>
    <p:sldId id="356" r:id="rId19"/>
    <p:sldId id="361" r:id="rId20"/>
    <p:sldId id="362" r:id="rId21"/>
    <p:sldId id="363" r:id="rId22"/>
    <p:sldId id="364" r:id="rId23"/>
    <p:sldId id="36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2" d="100"/>
          <a:sy n="62" d="100"/>
        </p:scale>
        <p:origin x="71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650FE-4753-42E0-B1CC-93AE004B07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82EAE6-8A86-4531-9E06-B33E9A143D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067E90-92A4-4226-8530-66FA6925022A}"/>
              </a:ext>
            </a:extLst>
          </p:cNvPr>
          <p:cNvSpPr>
            <a:spLocks noGrp="1"/>
          </p:cNvSpPr>
          <p:nvPr>
            <p:ph type="dt" sz="half" idx="10"/>
          </p:nvPr>
        </p:nvSpPr>
        <p:spPr/>
        <p:txBody>
          <a:bodyPr/>
          <a:lstStyle/>
          <a:p>
            <a:fld id="{052609FB-1C4A-45B2-8533-08F46F3D895D}" type="datetimeFigureOut">
              <a:rPr lang="en-US" smtClean="0"/>
              <a:t>4/2/2020</a:t>
            </a:fld>
            <a:endParaRPr lang="en-US"/>
          </a:p>
        </p:txBody>
      </p:sp>
      <p:sp>
        <p:nvSpPr>
          <p:cNvPr id="5" name="Footer Placeholder 4">
            <a:extLst>
              <a:ext uri="{FF2B5EF4-FFF2-40B4-BE49-F238E27FC236}">
                <a16:creationId xmlns:a16="http://schemas.microsoft.com/office/drawing/2014/main" id="{8393D442-B698-412A-ACD1-19710F0D0E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3FC202-4E15-4EB3-BEE7-AA3022335740}"/>
              </a:ext>
            </a:extLst>
          </p:cNvPr>
          <p:cNvSpPr>
            <a:spLocks noGrp="1"/>
          </p:cNvSpPr>
          <p:nvPr>
            <p:ph type="sldNum" sz="quarter" idx="12"/>
          </p:nvPr>
        </p:nvSpPr>
        <p:spPr/>
        <p:txBody>
          <a:bodyPr/>
          <a:lstStyle/>
          <a:p>
            <a:fld id="{D7CDFF5D-00F8-4A38-8F79-9B53C101BDFF}" type="slidenum">
              <a:rPr lang="en-US" smtClean="0"/>
              <a:t>‹#›</a:t>
            </a:fld>
            <a:endParaRPr lang="en-US"/>
          </a:p>
        </p:txBody>
      </p:sp>
    </p:spTree>
    <p:extLst>
      <p:ext uri="{BB962C8B-B14F-4D97-AF65-F5344CB8AC3E}">
        <p14:creationId xmlns:p14="http://schemas.microsoft.com/office/powerpoint/2010/main" val="3526348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EE6FE-2062-4CAF-9056-A340693851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71FFD1-9128-4D4C-A0E4-BEC31EFAD2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0C2706-DE71-448B-B2DC-780FE098BEBA}"/>
              </a:ext>
            </a:extLst>
          </p:cNvPr>
          <p:cNvSpPr>
            <a:spLocks noGrp="1"/>
          </p:cNvSpPr>
          <p:nvPr>
            <p:ph type="dt" sz="half" idx="10"/>
          </p:nvPr>
        </p:nvSpPr>
        <p:spPr/>
        <p:txBody>
          <a:bodyPr/>
          <a:lstStyle/>
          <a:p>
            <a:fld id="{052609FB-1C4A-45B2-8533-08F46F3D895D}" type="datetimeFigureOut">
              <a:rPr lang="en-US" smtClean="0"/>
              <a:t>4/2/2020</a:t>
            </a:fld>
            <a:endParaRPr lang="en-US"/>
          </a:p>
        </p:txBody>
      </p:sp>
      <p:sp>
        <p:nvSpPr>
          <p:cNvPr id="5" name="Footer Placeholder 4">
            <a:extLst>
              <a:ext uri="{FF2B5EF4-FFF2-40B4-BE49-F238E27FC236}">
                <a16:creationId xmlns:a16="http://schemas.microsoft.com/office/drawing/2014/main" id="{533048AF-2AAE-4735-96E0-15F1105E52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4A0BAC-0940-4E01-9266-8F63D38D1798}"/>
              </a:ext>
            </a:extLst>
          </p:cNvPr>
          <p:cNvSpPr>
            <a:spLocks noGrp="1"/>
          </p:cNvSpPr>
          <p:nvPr>
            <p:ph type="sldNum" sz="quarter" idx="12"/>
          </p:nvPr>
        </p:nvSpPr>
        <p:spPr/>
        <p:txBody>
          <a:bodyPr/>
          <a:lstStyle/>
          <a:p>
            <a:fld id="{D7CDFF5D-00F8-4A38-8F79-9B53C101BDFF}" type="slidenum">
              <a:rPr lang="en-US" smtClean="0"/>
              <a:t>‹#›</a:t>
            </a:fld>
            <a:endParaRPr lang="en-US"/>
          </a:p>
        </p:txBody>
      </p:sp>
    </p:spTree>
    <p:extLst>
      <p:ext uri="{BB962C8B-B14F-4D97-AF65-F5344CB8AC3E}">
        <p14:creationId xmlns:p14="http://schemas.microsoft.com/office/powerpoint/2010/main" val="3243743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359818-0FD2-4B5D-9EF2-249F296CA81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8C2B54-F764-4D9C-926F-8B9AC0A5E3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0A2434-6C3C-4132-940B-438F1B104771}"/>
              </a:ext>
            </a:extLst>
          </p:cNvPr>
          <p:cNvSpPr>
            <a:spLocks noGrp="1"/>
          </p:cNvSpPr>
          <p:nvPr>
            <p:ph type="dt" sz="half" idx="10"/>
          </p:nvPr>
        </p:nvSpPr>
        <p:spPr/>
        <p:txBody>
          <a:bodyPr/>
          <a:lstStyle/>
          <a:p>
            <a:fld id="{052609FB-1C4A-45B2-8533-08F46F3D895D}" type="datetimeFigureOut">
              <a:rPr lang="en-US" smtClean="0"/>
              <a:t>4/2/2020</a:t>
            </a:fld>
            <a:endParaRPr lang="en-US"/>
          </a:p>
        </p:txBody>
      </p:sp>
      <p:sp>
        <p:nvSpPr>
          <p:cNvPr id="5" name="Footer Placeholder 4">
            <a:extLst>
              <a:ext uri="{FF2B5EF4-FFF2-40B4-BE49-F238E27FC236}">
                <a16:creationId xmlns:a16="http://schemas.microsoft.com/office/drawing/2014/main" id="{18A0B3E0-69BB-46FB-9223-79CAC5C9DB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48DAC0-73BB-4D52-8D32-68F02637EBCE}"/>
              </a:ext>
            </a:extLst>
          </p:cNvPr>
          <p:cNvSpPr>
            <a:spLocks noGrp="1"/>
          </p:cNvSpPr>
          <p:nvPr>
            <p:ph type="sldNum" sz="quarter" idx="12"/>
          </p:nvPr>
        </p:nvSpPr>
        <p:spPr/>
        <p:txBody>
          <a:bodyPr/>
          <a:lstStyle/>
          <a:p>
            <a:fld id="{D7CDFF5D-00F8-4A38-8F79-9B53C101BDFF}" type="slidenum">
              <a:rPr lang="en-US" smtClean="0"/>
              <a:t>‹#›</a:t>
            </a:fld>
            <a:endParaRPr lang="en-US"/>
          </a:p>
        </p:txBody>
      </p:sp>
    </p:spTree>
    <p:extLst>
      <p:ext uri="{BB962C8B-B14F-4D97-AF65-F5344CB8AC3E}">
        <p14:creationId xmlns:p14="http://schemas.microsoft.com/office/powerpoint/2010/main" val="383587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08EE5-FB71-4F72-A721-9BB47C543D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6A39A9-4D5A-4611-8618-F3178BA487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42EA7D-B239-4A6E-B02C-F70B89C85B5B}"/>
              </a:ext>
            </a:extLst>
          </p:cNvPr>
          <p:cNvSpPr>
            <a:spLocks noGrp="1"/>
          </p:cNvSpPr>
          <p:nvPr>
            <p:ph type="dt" sz="half" idx="10"/>
          </p:nvPr>
        </p:nvSpPr>
        <p:spPr/>
        <p:txBody>
          <a:bodyPr/>
          <a:lstStyle/>
          <a:p>
            <a:fld id="{052609FB-1C4A-45B2-8533-08F46F3D895D}" type="datetimeFigureOut">
              <a:rPr lang="en-US" smtClean="0"/>
              <a:t>4/2/2020</a:t>
            </a:fld>
            <a:endParaRPr lang="en-US"/>
          </a:p>
        </p:txBody>
      </p:sp>
      <p:sp>
        <p:nvSpPr>
          <p:cNvPr id="5" name="Footer Placeholder 4">
            <a:extLst>
              <a:ext uri="{FF2B5EF4-FFF2-40B4-BE49-F238E27FC236}">
                <a16:creationId xmlns:a16="http://schemas.microsoft.com/office/drawing/2014/main" id="{98BF24D1-3163-48DA-B74F-2B845A94BE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AD999B-44F3-4C70-8769-AC9D379F4BD3}"/>
              </a:ext>
            </a:extLst>
          </p:cNvPr>
          <p:cNvSpPr>
            <a:spLocks noGrp="1"/>
          </p:cNvSpPr>
          <p:nvPr>
            <p:ph type="sldNum" sz="quarter" idx="12"/>
          </p:nvPr>
        </p:nvSpPr>
        <p:spPr/>
        <p:txBody>
          <a:bodyPr/>
          <a:lstStyle/>
          <a:p>
            <a:fld id="{D7CDFF5D-00F8-4A38-8F79-9B53C101BDFF}" type="slidenum">
              <a:rPr lang="en-US" smtClean="0"/>
              <a:t>‹#›</a:t>
            </a:fld>
            <a:endParaRPr lang="en-US"/>
          </a:p>
        </p:txBody>
      </p:sp>
    </p:spTree>
    <p:extLst>
      <p:ext uri="{BB962C8B-B14F-4D97-AF65-F5344CB8AC3E}">
        <p14:creationId xmlns:p14="http://schemas.microsoft.com/office/powerpoint/2010/main" val="3399453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F746D-17D0-4862-9129-55EBC3E108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1B9BC5-9AC2-493B-87F3-FEBEB5C3CD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4967FE-AE44-438D-80D5-DB238BD77ACD}"/>
              </a:ext>
            </a:extLst>
          </p:cNvPr>
          <p:cNvSpPr>
            <a:spLocks noGrp="1"/>
          </p:cNvSpPr>
          <p:nvPr>
            <p:ph type="dt" sz="half" idx="10"/>
          </p:nvPr>
        </p:nvSpPr>
        <p:spPr/>
        <p:txBody>
          <a:bodyPr/>
          <a:lstStyle/>
          <a:p>
            <a:fld id="{052609FB-1C4A-45B2-8533-08F46F3D895D}" type="datetimeFigureOut">
              <a:rPr lang="en-US" smtClean="0"/>
              <a:t>4/2/2020</a:t>
            </a:fld>
            <a:endParaRPr lang="en-US"/>
          </a:p>
        </p:txBody>
      </p:sp>
      <p:sp>
        <p:nvSpPr>
          <p:cNvPr id="5" name="Footer Placeholder 4">
            <a:extLst>
              <a:ext uri="{FF2B5EF4-FFF2-40B4-BE49-F238E27FC236}">
                <a16:creationId xmlns:a16="http://schemas.microsoft.com/office/drawing/2014/main" id="{FE6EFC93-5F8E-4FD2-9C80-A0B26B9BC2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E2D738-AAA0-4305-B7ED-CDAA39E328B6}"/>
              </a:ext>
            </a:extLst>
          </p:cNvPr>
          <p:cNvSpPr>
            <a:spLocks noGrp="1"/>
          </p:cNvSpPr>
          <p:nvPr>
            <p:ph type="sldNum" sz="quarter" idx="12"/>
          </p:nvPr>
        </p:nvSpPr>
        <p:spPr/>
        <p:txBody>
          <a:bodyPr/>
          <a:lstStyle/>
          <a:p>
            <a:fld id="{D7CDFF5D-00F8-4A38-8F79-9B53C101BDFF}" type="slidenum">
              <a:rPr lang="en-US" smtClean="0"/>
              <a:t>‹#›</a:t>
            </a:fld>
            <a:endParaRPr lang="en-US"/>
          </a:p>
        </p:txBody>
      </p:sp>
    </p:spTree>
    <p:extLst>
      <p:ext uri="{BB962C8B-B14F-4D97-AF65-F5344CB8AC3E}">
        <p14:creationId xmlns:p14="http://schemas.microsoft.com/office/powerpoint/2010/main" val="1178507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ADFA9-A486-4F83-AB2F-484B9425AB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53D5DF-FE09-4438-ACC2-34BD5BB62D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639CD5-22AC-4AF8-A854-A9A7BB5D28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342E79-5113-4D16-B067-F1BC1F886B3C}"/>
              </a:ext>
            </a:extLst>
          </p:cNvPr>
          <p:cNvSpPr>
            <a:spLocks noGrp="1"/>
          </p:cNvSpPr>
          <p:nvPr>
            <p:ph type="dt" sz="half" idx="10"/>
          </p:nvPr>
        </p:nvSpPr>
        <p:spPr/>
        <p:txBody>
          <a:bodyPr/>
          <a:lstStyle/>
          <a:p>
            <a:fld id="{052609FB-1C4A-45B2-8533-08F46F3D895D}" type="datetimeFigureOut">
              <a:rPr lang="en-US" smtClean="0"/>
              <a:t>4/2/2020</a:t>
            </a:fld>
            <a:endParaRPr lang="en-US"/>
          </a:p>
        </p:txBody>
      </p:sp>
      <p:sp>
        <p:nvSpPr>
          <p:cNvPr id="6" name="Footer Placeholder 5">
            <a:extLst>
              <a:ext uri="{FF2B5EF4-FFF2-40B4-BE49-F238E27FC236}">
                <a16:creationId xmlns:a16="http://schemas.microsoft.com/office/drawing/2014/main" id="{A11747B2-46D0-4DF1-AA39-48180694C8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7A8B6B-CCB9-49F3-A0DE-4DC7B379C3A7}"/>
              </a:ext>
            </a:extLst>
          </p:cNvPr>
          <p:cNvSpPr>
            <a:spLocks noGrp="1"/>
          </p:cNvSpPr>
          <p:nvPr>
            <p:ph type="sldNum" sz="quarter" idx="12"/>
          </p:nvPr>
        </p:nvSpPr>
        <p:spPr/>
        <p:txBody>
          <a:bodyPr/>
          <a:lstStyle/>
          <a:p>
            <a:fld id="{D7CDFF5D-00F8-4A38-8F79-9B53C101BDFF}" type="slidenum">
              <a:rPr lang="en-US" smtClean="0"/>
              <a:t>‹#›</a:t>
            </a:fld>
            <a:endParaRPr lang="en-US"/>
          </a:p>
        </p:txBody>
      </p:sp>
    </p:spTree>
    <p:extLst>
      <p:ext uri="{BB962C8B-B14F-4D97-AF65-F5344CB8AC3E}">
        <p14:creationId xmlns:p14="http://schemas.microsoft.com/office/powerpoint/2010/main" val="2392133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32A46-A592-4FBE-AB3B-57B6A33039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794AC5-40EC-4EAF-8D50-D6AA888E0D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2BC256-2A42-451E-A874-B6978BF79AE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1DA2ED-8FFF-4FE1-AF41-4097731D1B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D798E1-3C3A-4406-8C4D-68DE8D67E2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272FF0-C66D-42A0-8D11-1469A6A38E73}"/>
              </a:ext>
            </a:extLst>
          </p:cNvPr>
          <p:cNvSpPr>
            <a:spLocks noGrp="1"/>
          </p:cNvSpPr>
          <p:nvPr>
            <p:ph type="dt" sz="half" idx="10"/>
          </p:nvPr>
        </p:nvSpPr>
        <p:spPr/>
        <p:txBody>
          <a:bodyPr/>
          <a:lstStyle/>
          <a:p>
            <a:fld id="{052609FB-1C4A-45B2-8533-08F46F3D895D}" type="datetimeFigureOut">
              <a:rPr lang="en-US" smtClean="0"/>
              <a:t>4/2/2020</a:t>
            </a:fld>
            <a:endParaRPr lang="en-US"/>
          </a:p>
        </p:txBody>
      </p:sp>
      <p:sp>
        <p:nvSpPr>
          <p:cNvPr id="8" name="Footer Placeholder 7">
            <a:extLst>
              <a:ext uri="{FF2B5EF4-FFF2-40B4-BE49-F238E27FC236}">
                <a16:creationId xmlns:a16="http://schemas.microsoft.com/office/drawing/2014/main" id="{7EEAC2C1-C508-4B11-9D95-0BE835CF52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A1F69F-544C-4422-976C-75B4402D1346}"/>
              </a:ext>
            </a:extLst>
          </p:cNvPr>
          <p:cNvSpPr>
            <a:spLocks noGrp="1"/>
          </p:cNvSpPr>
          <p:nvPr>
            <p:ph type="sldNum" sz="quarter" idx="12"/>
          </p:nvPr>
        </p:nvSpPr>
        <p:spPr/>
        <p:txBody>
          <a:bodyPr/>
          <a:lstStyle/>
          <a:p>
            <a:fld id="{D7CDFF5D-00F8-4A38-8F79-9B53C101BDFF}" type="slidenum">
              <a:rPr lang="en-US" smtClean="0"/>
              <a:t>‹#›</a:t>
            </a:fld>
            <a:endParaRPr lang="en-US"/>
          </a:p>
        </p:txBody>
      </p:sp>
    </p:spTree>
    <p:extLst>
      <p:ext uri="{BB962C8B-B14F-4D97-AF65-F5344CB8AC3E}">
        <p14:creationId xmlns:p14="http://schemas.microsoft.com/office/powerpoint/2010/main" val="141284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A65AF-C123-4796-9BEB-134F4FBF10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F7A8D5-F7FF-4129-A639-0C2003C97AA5}"/>
              </a:ext>
            </a:extLst>
          </p:cNvPr>
          <p:cNvSpPr>
            <a:spLocks noGrp="1"/>
          </p:cNvSpPr>
          <p:nvPr>
            <p:ph type="dt" sz="half" idx="10"/>
          </p:nvPr>
        </p:nvSpPr>
        <p:spPr/>
        <p:txBody>
          <a:bodyPr/>
          <a:lstStyle/>
          <a:p>
            <a:fld id="{052609FB-1C4A-45B2-8533-08F46F3D895D}" type="datetimeFigureOut">
              <a:rPr lang="en-US" smtClean="0"/>
              <a:t>4/2/2020</a:t>
            </a:fld>
            <a:endParaRPr lang="en-US"/>
          </a:p>
        </p:txBody>
      </p:sp>
      <p:sp>
        <p:nvSpPr>
          <p:cNvPr id="4" name="Footer Placeholder 3">
            <a:extLst>
              <a:ext uri="{FF2B5EF4-FFF2-40B4-BE49-F238E27FC236}">
                <a16:creationId xmlns:a16="http://schemas.microsoft.com/office/drawing/2014/main" id="{E6BCBB90-400B-4F1C-B96E-5E744482C4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041456-4CB6-4AFA-BC2A-3F35C433EA2E}"/>
              </a:ext>
            </a:extLst>
          </p:cNvPr>
          <p:cNvSpPr>
            <a:spLocks noGrp="1"/>
          </p:cNvSpPr>
          <p:nvPr>
            <p:ph type="sldNum" sz="quarter" idx="12"/>
          </p:nvPr>
        </p:nvSpPr>
        <p:spPr/>
        <p:txBody>
          <a:bodyPr/>
          <a:lstStyle/>
          <a:p>
            <a:fld id="{D7CDFF5D-00F8-4A38-8F79-9B53C101BDFF}" type="slidenum">
              <a:rPr lang="en-US" smtClean="0"/>
              <a:t>‹#›</a:t>
            </a:fld>
            <a:endParaRPr lang="en-US"/>
          </a:p>
        </p:txBody>
      </p:sp>
    </p:spTree>
    <p:extLst>
      <p:ext uri="{BB962C8B-B14F-4D97-AF65-F5344CB8AC3E}">
        <p14:creationId xmlns:p14="http://schemas.microsoft.com/office/powerpoint/2010/main" val="2522993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232DF8-AE27-4C63-9964-27EFF2A783D7}"/>
              </a:ext>
            </a:extLst>
          </p:cNvPr>
          <p:cNvSpPr>
            <a:spLocks noGrp="1"/>
          </p:cNvSpPr>
          <p:nvPr>
            <p:ph type="dt" sz="half" idx="10"/>
          </p:nvPr>
        </p:nvSpPr>
        <p:spPr/>
        <p:txBody>
          <a:bodyPr/>
          <a:lstStyle/>
          <a:p>
            <a:fld id="{052609FB-1C4A-45B2-8533-08F46F3D895D}" type="datetimeFigureOut">
              <a:rPr lang="en-US" smtClean="0"/>
              <a:t>4/2/2020</a:t>
            </a:fld>
            <a:endParaRPr lang="en-US"/>
          </a:p>
        </p:txBody>
      </p:sp>
      <p:sp>
        <p:nvSpPr>
          <p:cNvPr id="3" name="Footer Placeholder 2">
            <a:extLst>
              <a:ext uri="{FF2B5EF4-FFF2-40B4-BE49-F238E27FC236}">
                <a16:creationId xmlns:a16="http://schemas.microsoft.com/office/drawing/2014/main" id="{1B384EDA-AE57-44BC-AA78-FB76C7B10B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C383AA-76A3-4C58-B9A5-AA221F295BB9}"/>
              </a:ext>
            </a:extLst>
          </p:cNvPr>
          <p:cNvSpPr>
            <a:spLocks noGrp="1"/>
          </p:cNvSpPr>
          <p:nvPr>
            <p:ph type="sldNum" sz="quarter" idx="12"/>
          </p:nvPr>
        </p:nvSpPr>
        <p:spPr/>
        <p:txBody>
          <a:bodyPr/>
          <a:lstStyle/>
          <a:p>
            <a:fld id="{D7CDFF5D-00F8-4A38-8F79-9B53C101BDFF}" type="slidenum">
              <a:rPr lang="en-US" smtClean="0"/>
              <a:t>‹#›</a:t>
            </a:fld>
            <a:endParaRPr lang="en-US"/>
          </a:p>
        </p:txBody>
      </p:sp>
    </p:spTree>
    <p:extLst>
      <p:ext uri="{BB962C8B-B14F-4D97-AF65-F5344CB8AC3E}">
        <p14:creationId xmlns:p14="http://schemas.microsoft.com/office/powerpoint/2010/main" val="2608454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504ED-90DF-437A-BE1C-557FC31A8C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BF8664F-D3A4-4D11-8022-CEB4B3AAE0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F58040-F137-4C5F-A7FD-A919DF6793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C351B1-5D1C-49DE-8C63-76B914B310EA}"/>
              </a:ext>
            </a:extLst>
          </p:cNvPr>
          <p:cNvSpPr>
            <a:spLocks noGrp="1"/>
          </p:cNvSpPr>
          <p:nvPr>
            <p:ph type="dt" sz="half" idx="10"/>
          </p:nvPr>
        </p:nvSpPr>
        <p:spPr/>
        <p:txBody>
          <a:bodyPr/>
          <a:lstStyle/>
          <a:p>
            <a:fld id="{052609FB-1C4A-45B2-8533-08F46F3D895D}" type="datetimeFigureOut">
              <a:rPr lang="en-US" smtClean="0"/>
              <a:t>4/2/2020</a:t>
            </a:fld>
            <a:endParaRPr lang="en-US"/>
          </a:p>
        </p:txBody>
      </p:sp>
      <p:sp>
        <p:nvSpPr>
          <p:cNvPr id="6" name="Footer Placeholder 5">
            <a:extLst>
              <a:ext uri="{FF2B5EF4-FFF2-40B4-BE49-F238E27FC236}">
                <a16:creationId xmlns:a16="http://schemas.microsoft.com/office/drawing/2014/main" id="{878DAECA-45AD-43EF-BE47-C5AF78229D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A6BFDB-E512-4D20-8EF1-B917818C2D17}"/>
              </a:ext>
            </a:extLst>
          </p:cNvPr>
          <p:cNvSpPr>
            <a:spLocks noGrp="1"/>
          </p:cNvSpPr>
          <p:nvPr>
            <p:ph type="sldNum" sz="quarter" idx="12"/>
          </p:nvPr>
        </p:nvSpPr>
        <p:spPr/>
        <p:txBody>
          <a:bodyPr/>
          <a:lstStyle/>
          <a:p>
            <a:fld id="{D7CDFF5D-00F8-4A38-8F79-9B53C101BDFF}" type="slidenum">
              <a:rPr lang="en-US" smtClean="0"/>
              <a:t>‹#›</a:t>
            </a:fld>
            <a:endParaRPr lang="en-US"/>
          </a:p>
        </p:txBody>
      </p:sp>
    </p:spTree>
    <p:extLst>
      <p:ext uri="{BB962C8B-B14F-4D97-AF65-F5344CB8AC3E}">
        <p14:creationId xmlns:p14="http://schemas.microsoft.com/office/powerpoint/2010/main" val="2122695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563FB-4879-4BA4-9082-81F389B71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D3F268-FE46-4496-B9F6-5086B48D69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752FD5-C757-4E2C-B724-1B2458FBB8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B0D45B-FF89-44EC-A563-A692EFB843F9}"/>
              </a:ext>
            </a:extLst>
          </p:cNvPr>
          <p:cNvSpPr>
            <a:spLocks noGrp="1"/>
          </p:cNvSpPr>
          <p:nvPr>
            <p:ph type="dt" sz="half" idx="10"/>
          </p:nvPr>
        </p:nvSpPr>
        <p:spPr/>
        <p:txBody>
          <a:bodyPr/>
          <a:lstStyle/>
          <a:p>
            <a:fld id="{052609FB-1C4A-45B2-8533-08F46F3D895D}" type="datetimeFigureOut">
              <a:rPr lang="en-US" smtClean="0"/>
              <a:t>4/2/2020</a:t>
            </a:fld>
            <a:endParaRPr lang="en-US"/>
          </a:p>
        </p:txBody>
      </p:sp>
      <p:sp>
        <p:nvSpPr>
          <p:cNvPr id="6" name="Footer Placeholder 5">
            <a:extLst>
              <a:ext uri="{FF2B5EF4-FFF2-40B4-BE49-F238E27FC236}">
                <a16:creationId xmlns:a16="http://schemas.microsoft.com/office/drawing/2014/main" id="{784E8294-D3C7-4CF6-93CA-021874CA0B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1686A9-DC47-4964-A3A3-ED53EE25C307}"/>
              </a:ext>
            </a:extLst>
          </p:cNvPr>
          <p:cNvSpPr>
            <a:spLocks noGrp="1"/>
          </p:cNvSpPr>
          <p:nvPr>
            <p:ph type="sldNum" sz="quarter" idx="12"/>
          </p:nvPr>
        </p:nvSpPr>
        <p:spPr/>
        <p:txBody>
          <a:bodyPr/>
          <a:lstStyle/>
          <a:p>
            <a:fld id="{D7CDFF5D-00F8-4A38-8F79-9B53C101BDFF}" type="slidenum">
              <a:rPr lang="en-US" smtClean="0"/>
              <a:t>‹#›</a:t>
            </a:fld>
            <a:endParaRPr lang="en-US"/>
          </a:p>
        </p:txBody>
      </p:sp>
    </p:spTree>
    <p:extLst>
      <p:ext uri="{BB962C8B-B14F-4D97-AF65-F5344CB8AC3E}">
        <p14:creationId xmlns:p14="http://schemas.microsoft.com/office/powerpoint/2010/main" val="1305121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00E3C4-C169-44B8-A841-DA668CA7A0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3AD4A1-3179-44A7-BB48-6DFD45DB31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C42A01-7C33-40A0-B6E9-6290B89D63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2609FB-1C4A-45B2-8533-08F46F3D895D}" type="datetimeFigureOut">
              <a:rPr lang="en-US" smtClean="0"/>
              <a:t>4/2/2020</a:t>
            </a:fld>
            <a:endParaRPr lang="en-US"/>
          </a:p>
        </p:txBody>
      </p:sp>
      <p:sp>
        <p:nvSpPr>
          <p:cNvPr id="5" name="Footer Placeholder 4">
            <a:extLst>
              <a:ext uri="{FF2B5EF4-FFF2-40B4-BE49-F238E27FC236}">
                <a16:creationId xmlns:a16="http://schemas.microsoft.com/office/drawing/2014/main" id="{2A9BD6AF-FFE8-43CC-9CD4-1D07FF55CB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8C6392-C3ED-43A7-9785-665656DDD1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CDFF5D-00F8-4A38-8F79-9B53C101BDFF}" type="slidenum">
              <a:rPr lang="en-US" smtClean="0"/>
              <a:t>‹#›</a:t>
            </a:fld>
            <a:endParaRPr lang="en-US"/>
          </a:p>
        </p:txBody>
      </p:sp>
    </p:spTree>
    <p:extLst>
      <p:ext uri="{BB962C8B-B14F-4D97-AF65-F5344CB8AC3E}">
        <p14:creationId xmlns:p14="http://schemas.microsoft.com/office/powerpoint/2010/main" val="2931320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chinadaily.com.cn/a/202003/02/WS5e5c5f83a31012821727b74f.html"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vogmask.com/blogs/news/14712305-vogmask-on-the-runway-hong-kong-fashion-week" TargetMode="External"/><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8386171-E87D-46AB-8718-4CE2A8874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6">
            <a:extLst>
              <a:ext uri="{FF2B5EF4-FFF2-40B4-BE49-F238E27FC236}">
                <a16:creationId xmlns:a16="http://schemas.microsoft.com/office/drawing/2014/main" id="{207CB456-8849-413C-8210-B663779A3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513936D-D1EB-4E42-A97F-942BA1F3D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2309D3-F6B2-46EA-A3EE-B409AAFFD533}"/>
              </a:ext>
            </a:extLst>
          </p:cNvPr>
          <p:cNvSpPr>
            <a:spLocks noGrp="1"/>
          </p:cNvSpPr>
          <p:nvPr>
            <p:ph type="ctrTitle"/>
          </p:nvPr>
        </p:nvSpPr>
        <p:spPr>
          <a:xfrm>
            <a:off x="1534952" y="960109"/>
            <a:ext cx="9144000" cy="2603274"/>
          </a:xfrm>
        </p:spPr>
        <p:txBody>
          <a:bodyPr>
            <a:normAutofit/>
          </a:bodyPr>
          <a:lstStyle/>
          <a:p>
            <a:br>
              <a:rPr lang="en-US" sz="5400" dirty="0">
                <a:solidFill>
                  <a:srgbClr val="080808"/>
                </a:solidFill>
                <a:latin typeface="Calibri" panose="020F0502020204030204" pitchFamily="34" charset="0"/>
                <a:cs typeface="Calibri" panose="020F0502020204030204" pitchFamily="34" charset="0"/>
              </a:rPr>
            </a:br>
            <a:endParaRPr lang="en-US" sz="5400" dirty="0">
              <a:latin typeface="+mn-lt"/>
            </a:endParaRPr>
          </a:p>
        </p:txBody>
      </p:sp>
      <p:sp>
        <p:nvSpPr>
          <p:cNvPr id="3" name="Subtitle 2">
            <a:extLst>
              <a:ext uri="{FF2B5EF4-FFF2-40B4-BE49-F238E27FC236}">
                <a16:creationId xmlns:a16="http://schemas.microsoft.com/office/drawing/2014/main" id="{1EC4330A-BB93-4C13-A4B0-209113D77CA5}"/>
              </a:ext>
            </a:extLst>
          </p:cNvPr>
          <p:cNvSpPr>
            <a:spLocks noGrp="1"/>
          </p:cNvSpPr>
          <p:nvPr>
            <p:ph type="subTitle" idx="1"/>
          </p:nvPr>
        </p:nvSpPr>
        <p:spPr>
          <a:xfrm>
            <a:off x="1534952" y="2258326"/>
            <a:ext cx="9144000" cy="2472300"/>
          </a:xfrm>
        </p:spPr>
        <p:txBody>
          <a:bodyPr>
            <a:normAutofit/>
          </a:bodyPr>
          <a:lstStyle/>
          <a:p>
            <a:endParaRPr lang="en-US" sz="5400" dirty="0"/>
          </a:p>
          <a:p>
            <a:r>
              <a:rPr lang="en-US" sz="5400" dirty="0"/>
              <a:t>Coronavirus - Masks</a:t>
            </a:r>
          </a:p>
        </p:txBody>
      </p:sp>
      <p:pic>
        <p:nvPicPr>
          <p:cNvPr id="9" name="Picture 8" descr="http://www.mcilvainecompany.com/logosmall.gif">
            <a:extLst>
              <a:ext uri="{FF2B5EF4-FFF2-40B4-BE49-F238E27FC236}">
                <a16:creationId xmlns:a16="http://schemas.microsoft.com/office/drawing/2014/main" id="{6D56ECA7-1726-4AD0-A633-E8AA2E26C370}"/>
              </a:ext>
            </a:extLst>
          </p:cNvPr>
          <p:cNvPicPr>
            <a:picLocks noChangeAspect="1" noChangeArrowheads="1"/>
          </p:cNvPicPr>
          <p:nvPr/>
        </p:nvPicPr>
        <p:blipFill rotWithShape="1">
          <a:blip r:embed="rId2" cstate="print"/>
          <a:srcRect l="2793" r="3338" b="-2"/>
          <a:stretch/>
        </p:blipFill>
        <p:spPr bwMode="auto">
          <a:xfrm>
            <a:off x="81900" y="5961415"/>
            <a:ext cx="988196" cy="731996"/>
          </a:xfrm>
          <a:prstGeom prst="rect">
            <a:avLst/>
          </a:prstGeom>
          <a:noFill/>
        </p:spPr>
      </p:pic>
    </p:spTree>
    <p:extLst>
      <p:ext uri="{BB962C8B-B14F-4D97-AF65-F5344CB8AC3E}">
        <p14:creationId xmlns:p14="http://schemas.microsoft.com/office/powerpoint/2010/main" val="207323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414E88-4B5B-4BFE-9FEE-E904B78B4DF6}"/>
              </a:ext>
            </a:extLst>
          </p:cNvPr>
          <p:cNvSpPr/>
          <p:nvPr/>
        </p:nvSpPr>
        <p:spPr>
          <a:xfrm>
            <a:off x="1384107" y="828061"/>
            <a:ext cx="9423785" cy="4801314"/>
          </a:xfrm>
          <a:prstGeom prst="rect">
            <a:avLst/>
          </a:prstGeom>
        </p:spPr>
        <p:txBody>
          <a:bodyPr wrap="square">
            <a:spAutoFit/>
          </a:bodyPr>
          <a:lstStyle/>
          <a:p>
            <a:pPr algn="ctr"/>
            <a:r>
              <a:rPr lang="en-US" sz="3600" dirty="0">
                <a:solidFill>
                  <a:srgbClr val="333333"/>
                </a:solidFill>
              </a:rPr>
              <a:t>Expanding Production</a:t>
            </a:r>
          </a:p>
          <a:p>
            <a:endParaRPr lang="en-US" b="1" dirty="0">
              <a:solidFill>
                <a:srgbClr val="333333"/>
              </a:solidFill>
              <a:latin typeface="latoregular"/>
            </a:endParaRPr>
          </a:p>
          <a:p>
            <a:endParaRPr lang="en-US" b="1" dirty="0">
              <a:solidFill>
                <a:srgbClr val="333333"/>
              </a:solidFill>
              <a:latin typeface="latoregular"/>
            </a:endParaRPr>
          </a:p>
          <a:p>
            <a:r>
              <a:rPr lang="en-US" dirty="0">
                <a:solidFill>
                  <a:srgbClr val="333333"/>
                </a:solidFill>
                <a:latin typeface="latoregular"/>
              </a:rPr>
              <a:t>The more immediate problem is how to make them in large numbers. Workers at </a:t>
            </a:r>
            <a:r>
              <a:rPr lang="en-US" dirty="0" err="1">
                <a:solidFill>
                  <a:srgbClr val="333333"/>
                </a:solidFill>
                <a:latin typeface="latoregular"/>
              </a:rPr>
              <a:t>Juchen</a:t>
            </a:r>
            <a:r>
              <a:rPr lang="en-US" dirty="0">
                <a:solidFill>
                  <a:srgbClr val="333333"/>
                </a:solidFill>
                <a:latin typeface="latoregular"/>
              </a:rPr>
              <a:t>, the baby clothes supplier chosen to manufacture the new product, must sew the masks. </a:t>
            </a:r>
          </a:p>
          <a:p>
            <a:endParaRPr lang="en-US" dirty="0">
              <a:solidFill>
                <a:srgbClr val="333333"/>
              </a:solidFill>
              <a:latin typeface="latoregular"/>
            </a:endParaRPr>
          </a:p>
          <a:p>
            <a:r>
              <a:rPr lang="en-US" dirty="0">
                <a:solidFill>
                  <a:srgbClr val="333333"/>
                </a:solidFill>
                <a:latin typeface="latoregular"/>
              </a:rPr>
              <a:t>Its factories have also complained about a limited supply of </a:t>
            </a:r>
            <a:r>
              <a:rPr lang="en-US" dirty="0" err="1">
                <a:solidFill>
                  <a:srgbClr val="333333"/>
                </a:solidFill>
                <a:latin typeface="latoregular"/>
              </a:rPr>
              <a:t>nanometre</a:t>
            </a:r>
            <a:r>
              <a:rPr lang="en-US" dirty="0">
                <a:solidFill>
                  <a:srgbClr val="333333"/>
                </a:solidFill>
                <a:latin typeface="latoregular"/>
              </a:rPr>
              <a:t> materials. Authorities in Shanghai said they are working on coordinating the supply of raw materials and that they have offered financial aid to </a:t>
            </a:r>
            <a:r>
              <a:rPr lang="en-US" dirty="0" err="1">
                <a:solidFill>
                  <a:srgbClr val="333333"/>
                </a:solidFill>
                <a:latin typeface="latoregular"/>
              </a:rPr>
              <a:t>Juchen</a:t>
            </a:r>
            <a:r>
              <a:rPr lang="en-US" dirty="0">
                <a:solidFill>
                  <a:srgbClr val="333333"/>
                </a:solidFill>
                <a:latin typeface="latoregular"/>
              </a:rPr>
              <a:t> to add manpower and machinery. At the moment, the manufacturer can make about 100,000 masks a day, with the expectation of scaling up to 300,000 in the near future.</a:t>
            </a:r>
          </a:p>
          <a:p>
            <a:endParaRPr lang="en-US" dirty="0">
              <a:solidFill>
                <a:srgbClr val="333333"/>
              </a:solidFill>
              <a:latin typeface="latoregular"/>
            </a:endParaRPr>
          </a:p>
          <a:p>
            <a:r>
              <a:rPr lang="en-US" dirty="0">
                <a:solidFill>
                  <a:srgbClr val="333333"/>
                </a:solidFill>
                <a:latin typeface="latoregular"/>
              </a:rPr>
              <a:t>Orders are mainly being taken from enterprises in Shanghai, which plan to give them to their employees. Another Chinese company Supield has released what it claims to be a similar product on various e-commerce platforms. Its reusable mask, which offers a water resistant layer, also uses </a:t>
            </a:r>
            <a:r>
              <a:rPr lang="en-US" dirty="0" err="1">
                <a:solidFill>
                  <a:srgbClr val="333333"/>
                </a:solidFill>
                <a:latin typeface="latoregular"/>
              </a:rPr>
              <a:t>nanofibre</a:t>
            </a:r>
            <a:r>
              <a:rPr lang="en-US" dirty="0">
                <a:solidFill>
                  <a:srgbClr val="333333"/>
                </a:solidFill>
                <a:latin typeface="latoregular"/>
              </a:rPr>
              <a:t> as a filtering agent, says ThePaper.cn.</a:t>
            </a:r>
            <a:endParaRPr lang="en-US" b="0" i="0" u="none" strike="noStrike" dirty="0">
              <a:solidFill>
                <a:srgbClr val="333333"/>
              </a:solidFill>
              <a:effectLst/>
              <a:latin typeface="latoregular"/>
            </a:endParaRPr>
          </a:p>
        </p:txBody>
      </p:sp>
      <p:pic>
        <p:nvPicPr>
          <p:cNvPr id="3" name="Picture 2" descr="http://www.mcilvainecompany.com/logosmall.gif">
            <a:extLst>
              <a:ext uri="{FF2B5EF4-FFF2-40B4-BE49-F238E27FC236}">
                <a16:creationId xmlns:a16="http://schemas.microsoft.com/office/drawing/2014/main" id="{77535E6D-A50E-4D20-AC8E-D38D95F50302}"/>
              </a:ext>
            </a:extLst>
          </p:cNvPr>
          <p:cNvPicPr>
            <a:picLocks noChangeAspect="1" noChangeArrowheads="1"/>
          </p:cNvPicPr>
          <p:nvPr/>
        </p:nvPicPr>
        <p:blipFill rotWithShape="1">
          <a:blip r:embed="rId2" cstate="print"/>
          <a:srcRect l="2793" r="3338" b="-2"/>
          <a:stretch/>
        </p:blipFill>
        <p:spPr bwMode="auto">
          <a:xfrm>
            <a:off x="118971" y="5892652"/>
            <a:ext cx="1091992" cy="808882"/>
          </a:xfrm>
          <a:prstGeom prst="rect">
            <a:avLst/>
          </a:prstGeom>
          <a:noFill/>
        </p:spPr>
      </p:pic>
    </p:spTree>
    <p:extLst>
      <p:ext uri="{BB962C8B-B14F-4D97-AF65-F5344CB8AC3E}">
        <p14:creationId xmlns:p14="http://schemas.microsoft.com/office/powerpoint/2010/main" val="673350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9DF7EC-2F4D-4580-9D22-F1B63A05542F}"/>
              </a:ext>
            </a:extLst>
          </p:cNvPr>
          <p:cNvSpPr txBox="1"/>
          <p:nvPr/>
        </p:nvSpPr>
        <p:spPr>
          <a:xfrm>
            <a:off x="6746628" y="1783959"/>
            <a:ext cx="4645250" cy="288911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300" dirty="0">
                <a:latin typeface="+mj-lt"/>
                <a:ea typeface="+mj-ea"/>
                <a:cs typeface="+mj-cs"/>
              </a:rPr>
              <a:t>Supield is now making reusable masks using nanofiber laminates.  The company is a beauty mask manufacturer</a:t>
            </a:r>
          </a:p>
        </p:txBody>
      </p:sp>
      <p:sp>
        <p:nvSpPr>
          <p:cNvPr id="71" name="Freeform: Shape 7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descr="Supield Su Pai Black &amp; high index of sunscreen masks masks protect neck scarf summer tide thin section facekini">
            <a:extLst>
              <a:ext uri="{FF2B5EF4-FFF2-40B4-BE49-F238E27FC236}">
                <a16:creationId xmlns:a16="http://schemas.microsoft.com/office/drawing/2014/main" id="{CBAD4278-AF55-457C-90EC-B1ACF8C7C8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76" r="5683"/>
          <a:stretch/>
        </p:blipFill>
        <p:spPr bwMode="auto">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571827"/>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4EE632-0296-47F0-A2F6-323D27C31C58}"/>
              </a:ext>
            </a:extLst>
          </p:cNvPr>
          <p:cNvSpPr/>
          <p:nvPr/>
        </p:nvSpPr>
        <p:spPr>
          <a:xfrm>
            <a:off x="1148614" y="828515"/>
            <a:ext cx="10639733" cy="5678478"/>
          </a:xfrm>
          <a:prstGeom prst="rect">
            <a:avLst/>
          </a:prstGeom>
        </p:spPr>
        <p:txBody>
          <a:bodyPr wrap="square">
            <a:spAutoFit/>
          </a:bodyPr>
          <a:lstStyle/>
          <a:p>
            <a:pPr>
              <a:spcAft>
                <a:spcPts val="1500"/>
              </a:spcAft>
            </a:pPr>
            <a:r>
              <a:rPr lang="en-US" dirty="0">
                <a:solidFill>
                  <a:srgbClr val="414040"/>
                </a:solidFill>
                <a:ea typeface="Times New Roman" panose="02020603050405020304" pitchFamily="18" charset="0"/>
              </a:rPr>
              <a:t>Last month, companies in Guangdong province, Beijing and Shanghai reported producing a new type of face mask that uses a nanomaterial membrane, rather than the typical melt-blown fabric, to filter bacteria, viruses and other pathogens, according to local health and medical products authorities.</a:t>
            </a:r>
            <a:endParaRPr lang="en-US" dirty="0">
              <a:ea typeface="Times New Roman" panose="02020603050405020304" pitchFamily="18" charset="0"/>
            </a:endParaRPr>
          </a:p>
          <a:p>
            <a:pPr>
              <a:spcAft>
                <a:spcPts val="1500"/>
              </a:spcAft>
            </a:pPr>
            <a:r>
              <a:rPr lang="en-US" dirty="0">
                <a:solidFill>
                  <a:srgbClr val="414040"/>
                </a:solidFill>
                <a:ea typeface="Times New Roman" panose="02020603050405020304" pitchFamily="18" charset="0"/>
              </a:rPr>
              <a:t>The new masks are on par with N95 standards, meaning they filter particles of all sizes with at least 95 percent efficiency.</a:t>
            </a:r>
            <a:r>
              <a:rPr lang="en-US" dirty="0">
                <a:ea typeface="Times New Roman" panose="02020603050405020304" pitchFamily="18" charset="0"/>
              </a:rPr>
              <a:t> </a:t>
            </a:r>
            <a:r>
              <a:rPr lang="en-US" dirty="0">
                <a:solidFill>
                  <a:srgbClr val="414040"/>
                </a:solidFill>
                <a:ea typeface="Times New Roman" panose="02020603050405020304" pitchFamily="18" charset="0"/>
              </a:rPr>
              <a:t>The masks are also comfortable, easy to breathe through and can be reused up to 20 times depending on the user's setting and wear time, the authorities said.</a:t>
            </a:r>
            <a:endParaRPr lang="en-US" dirty="0">
              <a:ea typeface="Times New Roman" panose="02020603050405020304" pitchFamily="18" charset="0"/>
            </a:endParaRPr>
          </a:p>
          <a:p>
            <a:pPr>
              <a:spcAft>
                <a:spcPts val="1500"/>
              </a:spcAft>
            </a:pPr>
            <a:r>
              <a:rPr lang="en-US" dirty="0">
                <a:solidFill>
                  <a:srgbClr val="414040"/>
                </a:solidFill>
                <a:ea typeface="Times New Roman" panose="02020603050405020304" pitchFamily="18" charset="0"/>
              </a:rPr>
              <a:t>The retail price for the masks created by companies from Shanghai will be around 15 to 20 yuan ($2.14 to $2.85) each.</a:t>
            </a:r>
            <a:r>
              <a:rPr lang="en-US" dirty="0">
                <a:ea typeface="Times New Roman" panose="02020603050405020304" pitchFamily="18" charset="0"/>
              </a:rPr>
              <a:t> </a:t>
            </a:r>
            <a:r>
              <a:rPr lang="en-US" dirty="0">
                <a:solidFill>
                  <a:srgbClr val="414040"/>
                </a:solidFill>
                <a:ea typeface="Times New Roman" panose="02020603050405020304" pitchFamily="18" charset="0"/>
              </a:rPr>
              <a:t>The prices for the ones made by Beijing and Guangdong companies are still unknown because those companies just recently began production.</a:t>
            </a:r>
            <a:endParaRPr lang="en-US" dirty="0">
              <a:ea typeface="Times New Roman" panose="02020603050405020304" pitchFamily="18" charset="0"/>
            </a:endParaRPr>
          </a:p>
          <a:p>
            <a:pPr>
              <a:spcAft>
                <a:spcPts val="1500"/>
              </a:spcAft>
            </a:pPr>
            <a:r>
              <a:rPr lang="en-US" dirty="0">
                <a:solidFill>
                  <a:srgbClr val="414040"/>
                </a:solidFill>
                <a:ea typeface="Times New Roman" panose="02020603050405020304" pitchFamily="18" charset="0"/>
              </a:rPr>
              <a:t>On Feb 21, Premier Li Keqiang said during an inspection of one of the mask makers in Beijing that China would need to boost efforts to push face mask production to over 100 million a day to meet national demand.</a:t>
            </a:r>
            <a:endParaRPr lang="en-US" dirty="0">
              <a:ea typeface="Times New Roman" panose="02020603050405020304" pitchFamily="18" charset="0"/>
            </a:endParaRPr>
          </a:p>
          <a:p>
            <a:pPr>
              <a:spcAft>
                <a:spcPts val="1500"/>
              </a:spcAft>
            </a:pPr>
            <a:r>
              <a:rPr lang="en-US" b="1" dirty="0">
                <a:solidFill>
                  <a:srgbClr val="FF0000"/>
                </a:solidFill>
                <a:ea typeface="Times New Roman" panose="02020603050405020304" pitchFamily="18" charset="0"/>
              </a:rPr>
              <a:t>Li said face mask supply is a basic prerequisite for resuming work and production and serves as a key medical and psychological barrier that protects the public.</a:t>
            </a:r>
          </a:p>
          <a:p>
            <a:pPr>
              <a:spcAft>
                <a:spcPts val="1500"/>
              </a:spcAft>
            </a:pPr>
            <a:r>
              <a:rPr lang="en-US" dirty="0">
                <a:solidFill>
                  <a:srgbClr val="414040"/>
                </a:solidFill>
                <a:ea typeface="Times New Roman" panose="02020603050405020304" pitchFamily="18" charset="0"/>
              </a:rPr>
              <a:t>Li urged the National Medical Products Administration to speed up appraisal of nanofiber membrane masks so factories could scale up production once approval is granted.</a:t>
            </a:r>
            <a:endParaRPr lang="en-US" dirty="0">
              <a:ea typeface="Times New Roman" panose="02020603050405020304" pitchFamily="18" charset="0"/>
            </a:endParaRPr>
          </a:p>
          <a:p>
            <a:r>
              <a:rPr lang="en-US" u="sng" dirty="0">
                <a:solidFill>
                  <a:srgbClr val="0000FF"/>
                </a:solidFill>
                <a:ea typeface="Calibri" panose="020F0502020204030204" pitchFamily="34" charset="0"/>
                <a:cs typeface="Times New Roman" panose="02020603050405020304" pitchFamily="18" charset="0"/>
                <a:hlinkClick r:id="rId2"/>
              </a:rPr>
              <a:t>https://www.chinadaily.com.cn/a/202003/02/WS5e5c5f83a31012821727b74f.html</a:t>
            </a:r>
            <a:endParaRPr lang="en-US" dirty="0"/>
          </a:p>
        </p:txBody>
      </p:sp>
      <p:sp>
        <p:nvSpPr>
          <p:cNvPr id="3" name="TextBox 2">
            <a:extLst>
              <a:ext uri="{FF2B5EF4-FFF2-40B4-BE49-F238E27FC236}">
                <a16:creationId xmlns:a16="http://schemas.microsoft.com/office/drawing/2014/main" id="{83C403BA-10B7-423F-9B3F-710DC882F335}"/>
              </a:ext>
            </a:extLst>
          </p:cNvPr>
          <p:cNvSpPr txBox="1"/>
          <p:nvPr/>
        </p:nvSpPr>
        <p:spPr>
          <a:xfrm>
            <a:off x="222423" y="185229"/>
            <a:ext cx="11368216" cy="861774"/>
          </a:xfrm>
          <a:prstGeom prst="rect">
            <a:avLst/>
          </a:prstGeom>
          <a:noFill/>
        </p:spPr>
        <p:txBody>
          <a:bodyPr wrap="square" rtlCol="0">
            <a:spAutoFit/>
          </a:bodyPr>
          <a:lstStyle/>
          <a:p>
            <a:pPr algn="ctr"/>
            <a:r>
              <a:rPr lang="en-US" sz="3200" dirty="0">
                <a:solidFill>
                  <a:srgbClr val="414040"/>
                </a:solidFill>
                <a:ea typeface="Times New Roman" panose="02020603050405020304" pitchFamily="18" charset="0"/>
              </a:rPr>
              <a:t>Reusable Masks to meet the 100 million per day Need in China</a:t>
            </a:r>
            <a:endParaRPr lang="en-US" sz="3200" dirty="0">
              <a:ea typeface="Times New Roman" panose="02020603050405020304" pitchFamily="18" charset="0"/>
            </a:endParaRPr>
          </a:p>
          <a:p>
            <a:endParaRPr lang="en-US" dirty="0"/>
          </a:p>
        </p:txBody>
      </p:sp>
      <p:pic>
        <p:nvPicPr>
          <p:cNvPr id="5" name="Picture 4" descr="http://www.mcilvainecompany.com/logosmall.gif">
            <a:extLst>
              <a:ext uri="{FF2B5EF4-FFF2-40B4-BE49-F238E27FC236}">
                <a16:creationId xmlns:a16="http://schemas.microsoft.com/office/drawing/2014/main" id="{40783738-22AD-4F45-A66A-3507C3252A86}"/>
              </a:ext>
            </a:extLst>
          </p:cNvPr>
          <p:cNvPicPr>
            <a:picLocks noChangeAspect="1" noChangeArrowheads="1"/>
          </p:cNvPicPr>
          <p:nvPr/>
        </p:nvPicPr>
        <p:blipFill rotWithShape="1">
          <a:blip r:embed="rId3" cstate="print"/>
          <a:srcRect l="2793" r="3338" b="-2"/>
          <a:stretch/>
        </p:blipFill>
        <p:spPr bwMode="auto">
          <a:xfrm>
            <a:off x="222423" y="6056524"/>
            <a:ext cx="831935" cy="616247"/>
          </a:xfrm>
          <a:prstGeom prst="rect">
            <a:avLst/>
          </a:prstGeom>
          <a:noFill/>
        </p:spPr>
      </p:pic>
    </p:spTree>
    <p:extLst>
      <p:ext uri="{BB962C8B-B14F-4D97-AF65-F5344CB8AC3E}">
        <p14:creationId xmlns:p14="http://schemas.microsoft.com/office/powerpoint/2010/main" val="2481220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ogmask on the runway: Hong Kong Fashion Week">
            <a:extLst>
              <a:ext uri="{FF2B5EF4-FFF2-40B4-BE49-F238E27FC236}">
                <a16:creationId xmlns:a16="http://schemas.microsoft.com/office/drawing/2014/main" id="{0ED58B14-A208-4A36-8A00-DA204979C4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0941" y="1584336"/>
            <a:ext cx="2837210" cy="283721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DC7B9BF-7A77-4521-8690-4F2AA79D39CD}"/>
              </a:ext>
            </a:extLst>
          </p:cNvPr>
          <p:cNvSpPr txBox="1"/>
          <p:nvPr/>
        </p:nvSpPr>
        <p:spPr>
          <a:xfrm>
            <a:off x="7060552" y="5057192"/>
            <a:ext cx="4609322" cy="923330"/>
          </a:xfrm>
          <a:prstGeom prst="rect">
            <a:avLst/>
          </a:prstGeom>
          <a:noFill/>
        </p:spPr>
        <p:txBody>
          <a:bodyPr wrap="square" rtlCol="0">
            <a:spAutoFit/>
          </a:bodyPr>
          <a:lstStyle/>
          <a:p>
            <a:pPr algn="ctr"/>
            <a:r>
              <a:rPr lang="en-US" dirty="0" err="1">
                <a:hlinkClick r:id="rId3"/>
              </a:rPr>
              <a:t>Vogmask</a:t>
            </a:r>
            <a:r>
              <a:rPr lang="en-US" dirty="0">
                <a:hlinkClick r:id="rId3"/>
              </a:rPr>
              <a:t> on the runway: </a:t>
            </a:r>
          </a:p>
          <a:p>
            <a:pPr algn="ctr"/>
            <a:r>
              <a:rPr lang="en-US" dirty="0">
                <a:hlinkClick r:id="rId3"/>
              </a:rPr>
              <a:t>Hong Kong Fashion Week</a:t>
            </a:r>
          </a:p>
          <a:p>
            <a:pPr algn="ctr"/>
            <a:r>
              <a:rPr lang="en-US" dirty="0">
                <a:hlinkClick r:id="rId3"/>
              </a:rPr>
              <a:t>June 27, 2014</a:t>
            </a:r>
          </a:p>
        </p:txBody>
      </p:sp>
      <p:sp>
        <p:nvSpPr>
          <p:cNvPr id="3" name="TextBox 2">
            <a:extLst>
              <a:ext uri="{FF2B5EF4-FFF2-40B4-BE49-F238E27FC236}">
                <a16:creationId xmlns:a16="http://schemas.microsoft.com/office/drawing/2014/main" id="{D1014657-80CE-4CCD-AB85-72C1A2F3521F}"/>
              </a:ext>
            </a:extLst>
          </p:cNvPr>
          <p:cNvSpPr txBox="1"/>
          <p:nvPr/>
        </p:nvSpPr>
        <p:spPr>
          <a:xfrm>
            <a:off x="1222006" y="945910"/>
            <a:ext cx="5697778" cy="5632311"/>
          </a:xfrm>
          <a:prstGeom prst="rect">
            <a:avLst/>
          </a:prstGeom>
          <a:noFill/>
        </p:spPr>
        <p:txBody>
          <a:bodyPr wrap="square" rtlCol="0">
            <a:spAutoFit/>
          </a:bodyPr>
          <a:lstStyle/>
          <a:p>
            <a:r>
              <a:rPr lang="en-US" dirty="0"/>
              <a:t>First imagined in 2011, </a:t>
            </a:r>
            <a:r>
              <a:rPr lang="en-US" dirty="0" err="1"/>
              <a:t>Vogmask</a:t>
            </a:r>
            <a:r>
              <a:rPr lang="en-US" dirty="0"/>
              <a:t> created a unique facemask to bring design and reusability to highly efficient filtering. Our mission has never changed: to give the world a mask that makes you look great while providing the protection from airborne particles. </a:t>
            </a:r>
            <a:r>
              <a:rPr lang="en-US" dirty="0" err="1"/>
              <a:t>Vogmask</a:t>
            </a:r>
            <a:r>
              <a:rPr lang="en-US" dirty="0"/>
              <a:t> is used for protection from airborne particles such as PM 0.3, PM 2.5, PM 10, dust, allergens, post combustion particles, germs, shavings, biologics, odors, scents, mold, mold spores, particles in wildfire smoke, volcanic particulate pollution, and other airborne contaminants.</a:t>
            </a:r>
            <a:br>
              <a:rPr lang="en-US" dirty="0"/>
            </a:br>
            <a:br>
              <a:rPr lang="en-US" dirty="0"/>
            </a:br>
            <a:r>
              <a:rPr lang="en-US" dirty="0"/>
              <a:t>The benefits of particulate respirators are confirmed by leading health providers worldwide. Highly efficient filtering masks help protect the mask wearer from particles .254 microns and smaller. Working together with quality management engineers, we offer an important tool for consumer health. </a:t>
            </a:r>
            <a:r>
              <a:rPr lang="en-US" dirty="0" err="1"/>
              <a:t>Vogmask</a:t>
            </a:r>
            <a:r>
              <a:rPr lang="en-US" dirty="0"/>
              <a:t> is a no-risk, high-reward method to protect respiratory health and to contribute to a worldwide dialogue on the very important topic of cleaning the air.</a:t>
            </a:r>
          </a:p>
        </p:txBody>
      </p:sp>
      <p:sp>
        <p:nvSpPr>
          <p:cNvPr id="4" name="TextBox 3">
            <a:extLst>
              <a:ext uri="{FF2B5EF4-FFF2-40B4-BE49-F238E27FC236}">
                <a16:creationId xmlns:a16="http://schemas.microsoft.com/office/drawing/2014/main" id="{172B2C1B-0343-4057-A46F-D9A241D14B68}"/>
              </a:ext>
            </a:extLst>
          </p:cNvPr>
          <p:cNvSpPr txBox="1"/>
          <p:nvPr/>
        </p:nvSpPr>
        <p:spPr>
          <a:xfrm>
            <a:off x="856078" y="86916"/>
            <a:ext cx="10479844" cy="861774"/>
          </a:xfrm>
          <a:prstGeom prst="rect">
            <a:avLst/>
          </a:prstGeom>
          <a:noFill/>
        </p:spPr>
        <p:txBody>
          <a:bodyPr wrap="square" rtlCol="0">
            <a:spAutoFit/>
          </a:bodyPr>
          <a:lstStyle/>
          <a:p>
            <a:r>
              <a:rPr lang="en-US" sz="3200" dirty="0" err="1"/>
              <a:t>Vogmask</a:t>
            </a:r>
            <a:r>
              <a:rPr lang="en-US" sz="3200" dirty="0"/>
              <a:t> is the Original Stylish Filtering Half Mask for Particles</a:t>
            </a:r>
            <a:br>
              <a:rPr lang="en-US" b="1" dirty="0"/>
            </a:br>
            <a:endParaRPr lang="en-US" dirty="0"/>
          </a:p>
        </p:txBody>
      </p:sp>
      <p:pic>
        <p:nvPicPr>
          <p:cNvPr id="6" name="Picture 5" descr="http://www.mcilvainecompany.com/logosmall.gif">
            <a:extLst>
              <a:ext uri="{FF2B5EF4-FFF2-40B4-BE49-F238E27FC236}">
                <a16:creationId xmlns:a16="http://schemas.microsoft.com/office/drawing/2014/main" id="{601B4503-CBC9-4CFE-9E97-0EB63A56A206}"/>
              </a:ext>
            </a:extLst>
          </p:cNvPr>
          <p:cNvPicPr>
            <a:picLocks noChangeAspect="1" noChangeArrowheads="1"/>
          </p:cNvPicPr>
          <p:nvPr/>
        </p:nvPicPr>
        <p:blipFill rotWithShape="1">
          <a:blip r:embed="rId4" cstate="print"/>
          <a:srcRect l="2793" r="3338" b="-2"/>
          <a:stretch/>
        </p:blipFill>
        <p:spPr bwMode="auto">
          <a:xfrm>
            <a:off x="81655" y="5909310"/>
            <a:ext cx="1163398" cy="861774"/>
          </a:xfrm>
          <a:prstGeom prst="rect">
            <a:avLst/>
          </a:prstGeom>
          <a:noFill/>
        </p:spPr>
      </p:pic>
    </p:spTree>
    <p:extLst>
      <p:ext uri="{BB962C8B-B14F-4D97-AF65-F5344CB8AC3E}">
        <p14:creationId xmlns:p14="http://schemas.microsoft.com/office/powerpoint/2010/main" val="1538112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07DF0835-B57E-4218-AFF6-37057FCFD2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6818" y="277238"/>
            <a:ext cx="7301582" cy="630352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www.mcilvainecompany.com/logosmall.gif">
            <a:extLst>
              <a:ext uri="{FF2B5EF4-FFF2-40B4-BE49-F238E27FC236}">
                <a16:creationId xmlns:a16="http://schemas.microsoft.com/office/drawing/2014/main" id="{9891756A-BF39-4225-A425-E0B709397668}"/>
              </a:ext>
            </a:extLst>
          </p:cNvPr>
          <p:cNvPicPr>
            <a:picLocks noChangeAspect="1" noChangeArrowheads="1"/>
          </p:cNvPicPr>
          <p:nvPr/>
        </p:nvPicPr>
        <p:blipFill rotWithShape="1">
          <a:blip r:embed="rId3" cstate="print"/>
          <a:srcRect l="2793" r="3338" b="-2"/>
          <a:stretch/>
        </p:blipFill>
        <p:spPr bwMode="auto">
          <a:xfrm>
            <a:off x="222423" y="5821530"/>
            <a:ext cx="1149177" cy="851241"/>
          </a:xfrm>
          <a:prstGeom prst="rect">
            <a:avLst/>
          </a:prstGeom>
          <a:noFill/>
        </p:spPr>
      </p:pic>
    </p:spTree>
    <p:extLst>
      <p:ext uri="{BB962C8B-B14F-4D97-AF65-F5344CB8AC3E}">
        <p14:creationId xmlns:p14="http://schemas.microsoft.com/office/powerpoint/2010/main" val="2948990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8FBAEFB5-6340-4083-9BA8-622E02C3AC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9699" y="159706"/>
            <a:ext cx="5127372" cy="51273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4241B20-1478-48EF-A5F5-3569D97FA9EB}"/>
              </a:ext>
            </a:extLst>
          </p:cNvPr>
          <p:cNvSpPr txBox="1"/>
          <p:nvPr/>
        </p:nvSpPr>
        <p:spPr>
          <a:xfrm>
            <a:off x="1351930" y="874157"/>
            <a:ext cx="3936762" cy="3970318"/>
          </a:xfrm>
          <a:prstGeom prst="rect">
            <a:avLst/>
          </a:prstGeom>
          <a:noFill/>
        </p:spPr>
        <p:txBody>
          <a:bodyPr wrap="square" rtlCol="0">
            <a:spAutoFit/>
          </a:bodyPr>
          <a:lstStyle/>
          <a:p>
            <a:r>
              <a:rPr lang="en-US" dirty="0"/>
              <a:t>N95 Particle Penetration Filtering Efficiency, Filter class provides &gt;99.9% Viral and Bacterial Filtering Efficiency, Safe and Comfortable Breathing Resistance, Valves Tested for no inward valve leakage.</a:t>
            </a:r>
            <a:br>
              <a:rPr lang="en-US" dirty="0"/>
            </a:br>
            <a:br>
              <a:rPr lang="en-US" dirty="0"/>
            </a:br>
            <a:r>
              <a:rPr lang="en-US" dirty="0"/>
              <a:t>The NIOSH N95 filter efficiency as stated in 42 CFR Part 84.181 is a minimum efficiency for each filter of ≥ 95% ( ≤ 1% penetration) . The test articles submitted by the sponsor conform to the NIOSH N95 criteria for filter efficiency.</a:t>
            </a:r>
          </a:p>
        </p:txBody>
      </p:sp>
      <p:sp>
        <p:nvSpPr>
          <p:cNvPr id="3" name="TextBox 2">
            <a:extLst>
              <a:ext uri="{FF2B5EF4-FFF2-40B4-BE49-F238E27FC236}">
                <a16:creationId xmlns:a16="http://schemas.microsoft.com/office/drawing/2014/main" id="{FF9DD591-3290-40B0-93F4-0531A6878361}"/>
              </a:ext>
            </a:extLst>
          </p:cNvPr>
          <p:cNvSpPr txBox="1"/>
          <p:nvPr/>
        </p:nvSpPr>
        <p:spPr>
          <a:xfrm>
            <a:off x="1600756" y="4844475"/>
            <a:ext cx="9477885" cy="1846659"/>
          </a:xfrm>
          <a:prstGeom prst="rect">
            <a:avLst/>
          </a:prstGeom>
          <a:noFill/>
        </p:spPr>
        <p:txBody>
          <a:bodyPr wrap="square" rtlCol="0">
            <a:spAutoFit/>
          </a:bodyPr>
          <a:lstStyle/>
          <a:p>
            <a:pPr algn="ctr"/>
            <a:r>
              <a:rPr lang="en-US" b="1" dirty="0"/>
              <a:t>POOR AIR QUALITY</a:t>
            </a:r>
          </a:p>
          <a:p>
            <a:r>
              <a:rPr lang="en-US" dirty="0" err="1"/>
              <a:t>Vogmask</a:t>
            </a:r>
            <a:r>
              <a:rPr lang="en-US" dirty="0"/>
              <a:t> is widely used in urban environments due to the high levels of air pollution. Particulate matter (PM) is classified based on the size of particle diameter. </a:t>
            </a:r>
            <a:r>
              <a:rPr lang="en-US" dirty="0" err="1"/>
              <a:t>Vogmask</a:t>
            </a:r>
            <a:r>
              <a:rPr lang="en-US" dirty="0"/>
              <a:t> protects from inhaled particles as small as 0.3 micron</a:t>
            </a:r>
            <a:br>
              <a:rPr lang="en-US" dirty="0"/>
            </a:br>
            <a:br>
              <a:rPr lang="en-US" sz="1400" dirty="0"/>
            </a:br>
            <a:br>
              <a:rPr lang="en-US" sz="1400" dirty="0"/>
            </a:br>
            <a:endParaRPr lang="en-US" sz="1400" dirty="0"/>
          </a:p>
        </p:txBody>
      </p:sp>
      <p:pic>
        <p:nvPicPr>
          <p:cNvPr id="5" name="Picture 4" descr="http://www.mcilvainecompany.com/logosmall.gif">
            <a:extLst>
              <a:ext uri="{FF2B5EF4-FFF2-40B4-BE49-F238E27FC236}">
                <a16:creationId xmlns:a16="http://schemas.microsoft.com/office/drawing/2014/main" id="{3A6EDF40-04F7-49C3-95DF-AEA3209B6662}"/>
              </a:ext>
            </a:extLst>
          </p:cNvPr>
          <p:cNvPicPr>
            <a:picLocks noChangeAspect="1" noChangeArrowheads="1"/>
          </p:cNvPicPr>
          <p:nvPr/>
        </p:nvPicPr>
        <p:blipFill rotWithShape="1">
          <a:blip r:embed="rId3" cstate="print"/>
          <a:srcRect l="2793" r="3338" b="-2"/>
          <a:stretch/>
        </p:blipFill>
        <p:spPr bwMode="auto">
          <a:xfrm>
            <a:off x="222423" y="5836102"/>
            <a:ext cx="1129507" cy="836670"/>
          </a:xfrm>
          <a:prstGeom prst="rect">
            <a:avLst/>
          </a:prstGeom>
          <a:noFill/>
        </p:spPr>
      </p:pic>
    </p:spTree>
    <p:extLst>
      <p:ext uri="{BB962C8B-B14F-4D97-AF65-F5344CB8AC3E}">
        <p14:creationId xmlns:p14="http://schemas.microsoft.com/office/powerpoint/2010/main" val="3872665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a:extLst>
              <a:ext uri="{FF2B5EF4-FFF2-40B4-BE49-F238E27FC236}">
                <a16:creationId xmlns:a16="http://schemas.microsoft.com/office/drawing/2014/main" id="{83D2E6A5-B330-4DC6-9C1F-0BA43FD53A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9573" y="623606"/>
            <a:ext cx="5610787" cy="56107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2F8AB96-CB50-40F0-85C1-0D0586C90261}"/>
              </a:ext>
            </a:extLst>
          </p:cNvPr>
          <p:cNvSpPr txBox="1"/>
          <p:nvPr/>
        </p:nvSpPr>
        <p:spPr>
          <a:xfrm>
            <a:off x="1292352" y="623606"/>
            <a:ext cx="4337221" cy="5355312"/>
          </a:xfrm>
          <a:prstGeom prst="rect">
            <a:avLst/>
          </a:prstGeom>
          <a:noFill/>
        </p:spPr>
        <p:txBody>
          <a:bodyPr wrap="square" rtlCol="0">
            <a:spAutoFit/>
          </a:bodyPr>
          <a:lstStyle/>
          <a:p>
            <a:r>
              <a:rPr lang="en-US" dirty="0"/>
              <a:t>The filter media in </a:t>
            </a:r>
            <a:r>
              <a:rPr lang="en-US" dirty="0" err="1"/>
              <a:t>Vogmask</a:t>
            </a:r>
            <a:r>
              <a:rPr lang="en-US" dirty="0"/>
              <a:t> is sewn into the middle layers of the mask and is not replaceable.  The disk on the side of the mask is a one way exhalation valve to facilitate the exit of moisture and CO2 from interior of the mask.  The masks can be maintained by hand wash and hang dry.  Raw materials are: Organic cotton or microfiber outer and inner layer, microfiber particle filter, coconut shell derived carbon ash bonded to textile, latex free spandex trim and ear loops, aluminum noseband, ABS Resin exhale valve base and cover with silicone stopper. MATERIAL DATA SAFETY SHEETS have established material components as safe for respirators. There is NO LATEX in the manufacture of </a:t>
            </a:r>
            <a:r>
              <a:rPr lang="en-US" dirty="0" err="1"/>
              <a:t>Vogmask</a:t>
            </a:r>
            <a:r>
              <a:rPr lang="en-US" dirty="0"/>
              <a:t>, and </a:t>
            </a:r>
            <a:r>
              <a:rPr lang="en-US" dirty="0" err="1"/>
              <a:t>Vogmask</a:t>
            </a:r>
            <a:r>
              <a:rPr lang="en-US" dirty="0"/>
              <a:t> is printed with safe for respirator inks and dyes. </a:t>
            </a:r>
          </a:p>
        </p:txBody>
      </p:sp>
      <p:pic>
        <p:nvPicPr>
          <p:cNvPr id="4" name="Picture 3" descr="http://www.mcilvainecompany.com/logosmall.gif">
            <a:extLst>
              <a:ext uri="{FF2B5EF4-FFF2-40B4-BE49-F238E27FC236}">
                <a16:creationId xmlns:a16="http://schemas.microsoft.com/office/drawing/2014/main" id="{8E521EFB-56B9-4327-8164-0FDEA952C5E0}"/>
              </a:ext>
            </a:extLst>
          </p:cNvPr>
          <p:cNvPicPr>
            <a:picLocks noChangeAspect="1" noChangeArrowheads="1"/>
          </p:cNvPicPr>
          <p:nvPr/>
        </p:nvPicPr>
        <p:blipFill rotWithShape="1">
          <a:blip r:embed="rId3" cstate="print"/>
          <a:srcRect l="2793" r="3338" b="-2"/>
          <a:stretch/>
        </p:blipFill>
        <p:spPr bwMode="auto">
          <a:xfrm>
            <a:off x="204057" y="5804320"/>
            <a:ext cx="1229327" cy="910611"/>
          </a:xfrm>
          <a:prstGeom prst="rect">
            <a:avLst/>
          </a:prstGeom>
          <a:noFill/>
        </p:spPr>
      </p:pic>
    </p:spTree>
    <p:extLst>
      <p:ext uri="{BB962C8B-B14F-4D97-AF65-F5344CB8AC3E}">
        <p14:creationId xmlns:p14="http://schemas.microsoft.com/office/powerpoint/2010/main" val="3345159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DBF8A1D6-49D3-475C-A393-21B826E9DB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2168" y="1043243"/>
            <a:ext cx="5048638" cy="50486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072A7CF-19E2-4B79-AC33-A2EEA714C38B}"/>
              </a:ext>
            </a:extLst>
          </p:cNvPr>
          <p:cNvSpPr txBox="1"/>
          <p:nvPr/>
        </p:nvSpPr>
        <p:spPr>
          <a:xfrm>
            <a:off x="937873" y="2147458"/>
            <a:ext cx="4711960" cy="1754326"/>
          </a:xfrm>
          <a:prstGeom prst="rect">
            <a:avLst/>
          </a:prstGeom>
          <a:noFill/>
        </p:spPr>
        <p:txBody>
          <a:bodyPr wrap="square" rtlCol="0">
            <a:spAutoFit/>
          </a:bodyPr>
          <a:lstStyle/>
          <a:p>
            <a:r>
              <a:rPr lang="en-US" b="1" dirty="0"/>
              <a:t>VM Organic and VMC2V Organic </a:t>
            </a:r>
            <a:r>
              <a:rPr lang="en-US" b="1" dirty="0" err="1"/>
              <a:t>Vogmasks</a:t>
            </a:r>
            <a:r>
              <a:rPr lang="en-US" dirty="0"/>
              <a:t> are solid color dyed outer layer organic cotton, N95 particle filtering media, carbon filter, and (VMC2V) two exhalation valves for facilitating exit of moisture and CO2 from the interior of the mask.</a:t>
            </a:r>
          </a:p>
        </p:txBody>
      </p:sp>
      <p:pic>
        <p:nvPicPr>
          <p:cNvPr id="4" name="Picture 3" descr="http://www.mcilvainecompany.com/logosmall.gif">
            <a:extLst>
              <a:ext uri="{FF2B5EF4-FFF2-40B4-BE49-F238E27FC236}">
                <a16:creationId xmlns:a16="http://schemas.microsoft.com/office/drawing/2014/main" id="{DA226098-2016-4D22-91AC-5D79E38796DD}"/>
              </a:ext>
            </a:extLst>
          </p:cNvPr>
          <p:cNvPicPr>
            <a:picLocks noChangeAspect="1" noChangeArrowheads="1"/>
          </p:cNvPicPr>
          <p:nvPr/>
        </p:nvPicPr>
        <p:blipFill rotWithShape="1">
          <a:blip r:embed="rId3" cstate="print"/>
          <a:srcRect l="2793" r="3338" b="-2"/>
          <a:stretch/>
        </p:blipFill>
        <p:spPr bwMode="auto">
          <a:xfrm>
            <a:off x="222424" y="5757458"/>
            <a:ext cx="1235674" cy="915313"/>
          </a:xfrm>
          <a:prstGeom prst="rect">
            <a:avLst/>
          </a:prstGeom>
          <a:noFill/>
        </p:spPr>
      </p:pic>
    </p:spTree>
    <p:extLst>
      <p:ext uri="{BB962C8B-B14F-4D97-AF65-F5344CB8AC3E}">
        <p14:creationId xmlns:p14="http://schemas.microsoft.com/office/powerpoint/2010/main" val="2762410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rst Vogmask retail stores in China">
            <a:extLst>
              <a:ext uri="{FF2B5EF4-FFF2-40B4-BE49-F238E27FC236}">
                <a16:creationId xmlns:a16="http://schemas.microsoft.com/office/drawing/2014/main" id="{3A81B2DE-9EF7-4F48-82FE-91ABA2A1D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6530" y="1253182"/>
            <a:ext cx="5048765" cy="50487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E569B2B-4BE5-4283-8A68-41D12BF9F4C0}"/>
              </a:ext>
            </a:extLst>
          </p:cNvPr>
          <p:cNvSpPr txBox="1"/>
          <p:nvPr/>
        </p:nvSpPr>
        <p:spPr>
          <a:xfrm>
            <a:off x="964078" y="545910"/>
            <a:ext cx="3904484" cy="6463308"/>
          </a:xfrm>
          <a:prstGeom prst="rect">
            <a:avLst/>
          </a:prstGeom>
          <a:noFill/>
        </p:spPr>
        <p:txBody>
          <a:bodyPr wrap="square" rtlCol="0">
            <a:spAutoFit/>
          </a:bodyPr>
          <a:lstStyle/>
          <a:p>
            <a:pPr algn="ctr"/>
            <a:r>
              <a:rPr lang="en-US" b="1" cap="all" dirty="0"/>
              <a:t>FIRST VOGMASK RETAIL STORES IN CHINA</a:t>
            </a:r>
          </a:p>
          <a:p>
            <a:pPr algn="ctr"/>
            <a:r>
              <a:rPr lang="en-US" dirty="0"/>
              <a:t>November 20, 2013</a:t>
            </a:r>
          </a:p>
          <a:p>
            <a:r>
              <a:rPr lang="en-US" b="1" dirty="0"/>
              <a:t>WELLNESS</a:t>
            </a:r>
          </a:p>
          <a:p>
            <a:r>
              <a:rPr lang="en-US" dirty="0"/>
              <a:t>In certain circumstances, each of us has thought, "I shouldn't be breathing this." The quality of air we breathe contributes directly to our health. </a:t>
            </a:r>
          </a:p>
          <a:p>
            <a:endParaRPr lang="en-US" dirty="0"/>
          </a:p>
          <a:p>
            <a:r>
              <a:rPr lang="en-US" dirty="0" err="1"/>
              <a:t>Vogmask</a:t>
            </a:r>
            <a:r>
              <a:rPr lang="en-US" dirty="0"/>
              <a:t> offers protection from microscopic particles resulting from air pollution, dust, smoke, allergens, biologics, and natural causes. Wellness results from conscientiously applied healthy living principles and starts with breathing clean air. </a:t>
            </a:r>
          </a:p>
          <a:p>
            <a:endParaRPr lang="en-US" dirty="0"/>
          </a:p>
          <a:p>
            <a:r>
              <a:rPr lang="en-US" dirty="0" err="1"/>
              <a:t>Vogmask</a:t>
            </a:r>
            <a:r>
              <a:rPr lang="en-US" dirty="0"/>
              <a:t> is efficient for protecting from viral and bacterial airborne particles, fitted properly.</a:t>
            </a:r>
          </a:p>
          <a:p>
            <a:endParaRPr lang="en-US" dirty="0"/>
          </a:p>
          <a:p>
            <a:br>
              <a:rPr lang="en-US" dirty="0"/>
            </a:br>
            <a:endParaRPr lang="en-US" dirty="0"/>
          </a:p>
        </p:txBody>
      </p:sp>
      <p:pic>
        <p:nvPicPr>
          <p:cNvPr id="4" name="Picture 3" descr="http://www.mcilvainecompany.com/logosmall.gif">
            <a:extLst>
              <a:ext uri="{FF2B5EF4-FFF2-40B4-BE49-F238E27FC236}">
                <a16:creationId xmlns:a16="http://schemas.microsoft.com/office/drawing/2014/main" id="{601D9A0D-C2A2-4309-8698-6404F62953EE}"/>
              </a:ext>
            </a:extLst>
          </p:cNvPr>
          <p:cNvPicPr>
            <a:picLocks noChangeAspect="1" noChangeArrowheads="1"/>
          </p:cNvPicPr>
          <p:nvPr/>
        </p:nvPicPr>
        <p:blipFill rotWithShape="1">
          <a:blip r:embed="rId3" cstate="print"/>
          <a:srcRect l="2793" r="3338" b="-2"/>
          <a:stretch/>
        </p:blipFill>
        <p:spPr bwMode="auto">
          <a:xfrm>
            <a:off x="132143" y="6039807"/>
            <a:ext cx="1104562" cy="818193"/>
          </a:xfrm>
          <a:prstGeom prst="rect">
            <a:avLst/>
          </a:prstGeom>
          <a:noFill/>
        </p:spPr>
      </p:pic>
    </p:spTree>
    <p:extLst>
      <p:ext uri="{BB962C8B-B14F-4D97-AF65-F5344CB8AC3E}">
        <p14:creationId xmlns:p14="http://schemas.microsoft.com/office/powerpoint/2010/main" val="2626594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0BC3AA-F582-4FF8-9E39-1CFA37C5CAA5}"/>
              </a:ext>
            </a:extLst>
          </p:cNvPr>
          <p:cNvPicPr>
            <a:picLocks noChangeAspect="1"/>
          </p:cNvPicPr>
          <p:nvPr/>
        </p:nvPicPr>
        <p:blipFill>
          <a:blip r:embed="rId2"/>
          <a:stretch>
            <a:fillRect/>
          </a:stretch>
        </p:blipFill>
        <p:spPr>
          <a:xfrm>
            <a:off x="2669060" y="262659"/>
            <a:ext cx="7150473" cy="6332682"/>
          </a:xfrm>
          <a:prstGeom prst="rect">
            <a:avLst/>
          </a:prstGeom>
        </p:spPr>
      </p:pic>
      <p:pic>
        <p:nvPicPr>
          <p:cNvPr id="3" name="Picture 2" descr="http://www.mcilvainecompany.com/logosmall.gif">
            <a:extLst>
              <a:ext uri="{FF2B5EF4-FFF2-40B4-BE49-F238E27FC236}">
                <a16:creationId xmlns:a16="http://schemas.microsoft.com/office/drawing/2014/main" id="{7616B29D-1A6B-4D4C-BBFF-6CD695EE1E15}"/>
              </a:ext>
            </a:extLst>
          </p:cNvPr>
          <p:cNvPicPr>
            <a:picLocks noChangeAspect="1" noChangeArrowheads="1"/>
          </p:cNvPicPr>
          <p:nvPr/>
        </p:nvPicPr>
        <p:blipFill rotWithShape="1">
          <a:blip r:embed="rId3" cstate="print"/>
          <a:srcRect l="2793" r="3338" b="-2"/>
          <a:stretch/>
        </p:blipFill>
        <p:spPr bwMode="auto">
          <a:xfrm>
            <a:off x="222423" y="5821530"/>
            <a:ext cx="1149177" cy="851241"/>
          </a:xfrm>
          <a:prstGeom prst="rect">
            <a:avLst/>
          </a:prstGeom>
          <a:noFill/>
        </p:spPr>
      </p:pic>
    </p:spTree>
    <p:extLst>
      <p:ext uri="{BB962C8B-B14F-4D97-AF65-F5344CB8AC3E}">
        <p14:creationId xmlns:p14="http://schemas.microsoft.com/office/powerpoint/2010/main" val="1819563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9CF91-FAE7-4D4D-8FBB-DA553E8ED965}"/>
              </a:ext>
            </a:extLst>
          </p:cNvPr>
          <p:cNvSpPr>
            <a:spLocks noGrp="1"/>
          </p:cNvSpPr>
          <p:nvPr>
            <p:ph type="title"/>
          </p:nvPr>
        </p:nvSpPr>
        <p:spPr/>
        <p:txBody>
          <a:bodyPr>
            <a:normAutofit/>
          </a:bodyPr>
          <a:lstStyle/>
          <a:p>
            <a:pPr algn="ctr"/>
            <a:r>
              <a:rPr lang="en-US" sz="3600" dirty="0">
                <a:latin typeface="+mn-lt"/>
              </a:rPr>
              <a:t>Meltblown Supply and Demand</a:t>
            </a:r>
          </a:p>
        </p:txBody>
      </p:sp>
      <p:graphicFrame>
        <p:nvGraphicFramePr>
          <p:cNvPr id="4" name="Table 4">
            <a:extLst>
              <a:ext uri="{FF2B5EF4-FFF2-40B4-BE49-F238E27FC236}">
                <a16:creationId xmlns:a16="http://schemas.microsoft.com/office/drawing/2014/main" id="{42851C7A-34BF-429B-B039-37E9DA3C71D2}"/>
              </a:ext>
            </a:extLst>
          </p:cNvPr>
          <p:cNvGraphicFramePr>
            <a:graphicFrameLocks noGrp="1"/>
          </p:cNvGraphicFramePr>
          <p:nvPr>
            <p:ph idx="1"/>
            <p:extLst>
              <p:ext uri="{D42A27DB-BD31-4B8C-83A1-F6EECF244321}">
                <p14:modId xmlns:p14="http://schemas.microsoft.com/office/powerpoint/2010/main" val="1204961757"/>
              </p:ext>
            </p:extLst>
          </p:nvPr>
        </p:nvGraphicFramePr>
        <p:xfrm>
          <a:off x="838200" y="2016191"/>
          <a:ext cx="10515597" cy="330200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1582920172"/>
                    </a:ext>
                  </a:extLst>
                </a:gridCol>
                <a:gridCol w="3505199">
                  <a:extLst>
                    <a:ext uri="{9D8B030D-6E8A-4147-A177-3AD203B41FA5}">
                      <a16:colId xmlns:a16="http://schemas.microsoft.com/office/drawing/2014/main" val="336592269"/>
                    </a:ext>
                  </a:extLst>
                </a:gridCol>
                <a:gridCol w="3505199">
                  <a:extLst>
                    <a:ext uri="{9D8B030D-6E8A-4147-A177-3AD203B41FA5}">
                      <a16:colId xmlns:a16="http://schemas.microsoft.com/office/drawing/2014/main" val="3060684058"/>
                    </a:ext>
                  </a:extLst>
                </a:gridCol>
              </a:tblGrid>
              <a:tr h="370840">
                <a:tc>
                  <a:txBody>
                    <a:bodyPr/>
                    <a:lstStyle/>
                    <a:p>
                      <a:pPr algn="ctr"/>
                      <a:r>
                        <a:rPr lang="en-US" dirty="0"/>
                        <a:t>Location</a:t>
                      </a:r>
                    </a:p>
                  </a:txBody>
                  <a:tcPr/>
                </a:tc>
                <a:tc>
                  <a:txBody>
                    <a:bodyPr/>
                    <a:lstStyle/>
                    <a:p>
                      <a:pPr algn="ctr"/>
                      <a:r>
                        <a:rPr lang="en-US" dirty="0"/>
                        <a:t>Mask Quantity</a:t>
                      </a:r>
                    </a:p>
                  </a:txBody>
                  <a:tcPr/>
                </a:tc>
                <a:tc>
                  <a:txBody>
                    <a:bodyPr/>
                    <a:lstStyle/>
                    <a:p>
                      <a:pPr algn="ctr"/>
                      <a:r>
                        <a:rPr lang="en-US" dirty="0"/>
                        <a:t>Media tons per day  at  </a:t>
                      </a:r>
                    </a:p>
                    <a:p>
                      <a:pPr algn="ctr"/>
                      <a:r>
                        <a:rPr lang="en-US" dirty="0"/>
                        <a:t>1 ton/million masks</a:t>
                      </a:r>
                    </a:p>
                  </a:txBody>
                  <a:tcPr/>
                </a:tc>
                <a:extLst>
                  <a:ext uri="{0D108BD9-81ED-4DB2-BD59-A6C34878D82A}">
                    <a16:rowId xmlns:a16="http://schemas.microsoft.com/office/drawing/2014/main" val="345645292"/>
                  </a:ext>
                </a:extLst>
              </a:tr>
              <a:tr h="370840">
                <a:tc>
                  <a:txBody>
                    <a:bodyPr/>
                    <a:lstStyle/>
                    <a:p>
                      <a:r>
                        <a:rPr lang="en-US" dirty="0"/>
                        <a:t>China individuals in public places </a:t>
                      </a:r>
                    </a:p>
                  </a:txBody>
                  <a:tcPr/>
                </a:tc>
                <a:tc>
                  <a:txBody>
                    <a:bodyPr/>
                    <a:lstStyle/>
                    <a:p>
                      <a:r>
                        <a:rPr lang="en-US" dirty="0"/>
                        <a:t>500 million masks per day with </a:t>
                      </a:r>
                    </a:p>
                    <a:p>
                      <a:r>
                        <a:rPr lang="en-US" dirty="0"/>
                        <a:t>3 reuses</a:t>
                      </a:r>
                    </a:p>
                  </a:txBody>
                  <a:tcPr/>
                </a:tc>
                <a:tc>
                  <a:txBody>
                    <a:bodyPr/>
                    <a:lstStyle/>
                    <a:p>
                      <a:pPr algn="ctr"/>
                      <a:r>
                        <a:rPr lang="en-US" dirty="0"/>
                        <a:t>166</a:t>
                      </a:r>
                    </a:p>
                  </a:txBody>
                  <a:tcPr/>
                </a:tc>
                <a:extLst>
                  <a:ext uri="{0D108BD9-81ED-4DB2-BD59-A6C34878D82A}">
                    <a16:rowId xmlns:a16="http://schemas.microsoft.com/office/drawing/2014/main" val="284376991"/>
                  </a:ext>
                </a:extLst>
              </a:tr>
              <a:tr h="370840">
                <a:tc>
                  <a:txBody>
                    <a:bodyPr/>
                    <a:lstStyle/>
                    <a:p>
                      <a:r>
                        <a:rPr lang="en-US" dirty="0"/>
                        <a:t>U.S.  If same law in place</a:t>
                      </a:r>
                    </a:p>
                  </a:txBody>
                  <a:tcPr/>
                </a:tc>
                <a:tc>
                  <a:txBody>
                    <a:bodyPr/>
                    <a:lstStyle/>
                    <a:p>
                      <a:r>
                        <a:rPr lang="en-US" dirty="0"/>
                        <a:t>100 million masks per day with </a:t>
                      </a:r>
                    </a:p>
                    <a:p>
                      <a:r>
                        <a:rPr lang="en-US" dirty="0"/>
                        <a:t>3 reuses </a:t>
                      </a:r>
                    </a:p>
                  </a:txBody>
                  <a:tcPr/>
                </a:tc>
                <a:tc>
                  <a:txBody>
                    <a:bodyPr/>
                    <a:lstStyle/>
                    <a:p>
                      <a:pPr algn="ctr"/>
                      <a:r>
                        <a:rPr lang="en-US" dirty="0"/>
                        <a:t>34</a:t>
                      </a:r>
                    </a:p>
                  </a:txBody>
                  <a:tcPr/>
                </a:tc>
                <a:extLst>
                  <a:ext uri="{0D108BD9-81ED-4DB2-BD59-A6C34878D82A}">
                    <a16:rowId xmlns:a16="http://schemas.microsoft.com/office/drawing/2014/main" val="1757605126"/>
                  </a:ext>
                </a:extLst>
              </a:tr>
              <a:tr h="370840">
                <a:tc>
                  <a:txBody>
                    <a:bodyPr/>
                    <a:lstStyle/>
                    <a:p>
                      <a:r>
                        <a:rPr lang="en-US" dirty="0"/>
                        <a:t>ROW  8 billion people total</a:t>
                      </a:r>
                    </a:p>
                  </a:txBody>
                  <a:tcPr/>
                </a:tc>
                <a:tc>
                  <a:txBody>
                    <a:bodyPr/>
                    <a:lstStyle/>
                    <a:p>
                      <a:r>
                        <a:rPr lang="en-US" dirty="0"/>
                        <a:t>3 billion masks per day with </a:t>
                      </a:r>
                    </a:p>
                    <a:p>
                      <a:r>
                        <a:rPr lang="en-US" dirty="0"/>
                        <a:t>3 reuses</a:t>
                      </a:r>
                    </a:p>
                  </a:txBody>
                  <a:tcPr/>
                </a:tc>
                <a:tc>
                  <a:txBody>
                    <a:bodyPr/>
                    <a:lstStyle/>
                    <a:p>
                      <a:pPr algn="ctr"/>
                      <a:r>
                        <a:rPr lang="en-US" dirty="0"/>
                        <a:t>1000</a:t>
                      </a:r>
                    </a:p>
                  </a:txBody>
                  <a:tcPr/>
                </a:tc>
                <a:extLst>
                  <a:ext uri="{0D108BD9-81ED-4DB2-BD59-A6C34878D82A}">
                    <a16:rowId xmlns:a16="http://schemas.microsoft.com/office/drawing/2014/main" val="3671985954"/>
                  </a:ext>
                </a:extLst>
              </a:tr>
              <a:tr h="370840">
                <a:tc>
                  <a:txBody>
                    <a:bodyPr/>
                    <a:lstStyle/>
                    <a:p>
                      <a:r>
                        <a:rPr lang="en-US" dirty="0"/>
                        <a:t>Total tons per day</a:t>
                      </a:r>
                    </a:p>
                  </a:txBody>
                  <a:tcPr/>
                </a:tc>
                <a:tc>
                  <a:txBody>
                    <a:bodyPr/>
                    <a:lstStyle/>
                    <a:p>
                      <a:endParaRPr lang="en-US"/>
                    </a:p>
                  </a:txBody>
                  <a:tcPr/>
                </a:tc>
                <a:tc>
                  <a:txBody>
                    <a:bodyPr/>
                    <a:lstStyle/>
                    <a:p>
                      <a:pPr algn="ctr"/>
                      <a:r>
                        <a:rPr lang="en-US" dirty="0"/>
                        <a:t>1200</a:t>
                      </a:r>
                    </a:p>
                  </a:txBody>
                  <a:tcPr/>
                </a:tc>
                <a:extLst>
                  <a:ext uri="{0D108BD9-81ED-4DB2-BD59-A6C34878D82A}">
                    <a16:rowId xmlns:a16="http://schemas.microsoft.com/office/drawing/2014/main" val="3968734506"/>
                  </a:ext>
                </a:extLst>
              </a:tr>
              <a:tr h="370840">
                <a:tc>
                  <a:txBody>
                    <a:bodyPr/>
                    <a:lstStyle/>
                    <a:p>
                      <a:r>
                        <a:rPr lang="en-US" dirty="0"/>
                        <a:t>Total tons per year </a:t>
                      </a:r>
                    </a:p>
                  </a:txBody>
                  <a:tcPr/>
                </a:tc>
                <a:tc>
                  <a:txBody>
                    <a:bodyPr/>
                    <a:lstStyle/>
                    <a:p>
                      <a:endParaRPr lang="en-US"/>
                    </a:p>
                  </a:txBody>
                  <a:tcPr/>
                </a:tc>
                <a:tc>
                  <a:txBody>
                    <a:bodyPr/>
                    <a:lstStyle/>
                    <a:p>
                      <a:pPr algn="ctr"/>
                      <a:r>
                        <a:rPr lang="en-US" dirty="0"/>
                        <a:t>438,000 tons</a:t>
                      </a:r>
                    </a:p>
                  </a:txBody>
                  <a:tcPr/>
                </a:tc>
                <a:extLst>
                  <a:ext uri="{0D108BD9-81ED-4DB2-BD59-A6C34878D82A}">
                    <a16:rowId xmlns:a16="http://schemas.microsoft.com/office/drawing/2014/main" val="630238315"/>
                  </a:ext>
                </a:extLst>
              </a:tr>
            </a:tbl>
          </a:graphicData>
        </a:graphic>
      </p:graphicFrame>
      <p:pic>
        <p:nvPicPr>
          <p:cNvPr id="5" name="Picture 4" descr="http://www.mcilvainecompany.com/logosmall.gif">
            <a:extLst>
              <a:ext uri="{FF2B5EF4-FFF2-40B4-BE49-F238E27FC236}">
                <a16:creationId xmlns:a16="http://schemas.microsoft.com/office/drawing/2014/main" id="{69ED71E0-C070-48D2-987C-A10A98A228FD}"/>
              </a:ext>
            </a:extLst>
          </p:cNvPr>
          <p:cNvPicPr>
            <a:picLocks noChangeAspect="1" noChangeArrowheads="1"/>
          </p:cNvPicPr>
          <p:nvPr/>
        </p:nvPicPr>
        <p:blipFill rotWithShape="1">
          <a:blip r:embed="rId2" cstate="print"/>
          <a:srcRect l="2793" r="3338" b="-2"/>
          <a:stretch/>
        </p:blipFill>
        <p:spPr bwMode="auto">
          <a:xfrm>
            <a:off x="180754" y="5768742"/>
            <a:ext cx="1264987" cy="937026"/>
          </a:xfrm>
          <a:prstGeom prst="rect">
            <a:avLst/>
          </a:prstGeom>
          <a:noFill/>
        </p:spPr>
      </p:pic>
    </p:spTree>
    <p:extLst>
      <p:ext uri="{BB962C8B-B14F-4D97-AF65-F5344CB8AC3E}">
        <p14:creationId xmlns:p14="http://schemas.microsoft.com/office/powerpoint/2010/main" val="2133464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84747D-1259-482F-AF33-86E3B2BCBDB3}"/>
              </a:ext>
            </a:extLst>
          </p:cNvPr>
          <p:cNvPicPr>
            <a:picLocks noChangeAspect="1"/>
          </p:cNvPicPr>
          <p:nvPr/>
        </p:nvPicPr>
        <p:blipFill>
          <a:blip r:embed="rId2"/>
          <a:stretch>
            <a:fillRect/>
          </a:stretch>
        </p:blipFill>
        <p:spPr>
          <a:xfrm>
            <a:off x="2607275" y="162271"/>
            <a:ext cx="7758246" cy="6533458"/>
          </a:xfrm>
          <a:prstGeom prst="rect">
            <a:avLst/>
          </a:prstGeom>
        </p:spPr>
      </p:pic>
      <p:pic>
        <p:nvPicPr>
          <p:cNvPr id="3" name="Picture 2" descr="http://www.mcilvainecompany.com/logosmall.gif">
            <a:extLst>
              <a:ext uri="{FF2B5EF4-FFF2-40B4-BE49-F238E27FC236}">
                <a16:creationId xmlns:a16="http://schemas.microsoft.com/office/drawing/2014/main" id="{31F1DB0B-85CD-44A4-859F-BDCE55D81F73}"/>
              </a:ext>
            </a:extLst>
          </p:cNvPr>
          <p:cNvPicPr>
            <a:picLocks noChangeAspect="1" noChangeArrowheads="1"/>
          </p:cNvPicPr>
          <p:nvPr/>
        </p:nvPicPr>
        <p:blipFill rotWithShape="1">
          <a:blip r:embed="rId3" cstate="print"/>
          <a:srcRect l="2793" r="3338" b="-2"/>
          <a:stretch/>
        </p:blipFill>
        <p:spPr bwMode="auto">
          <a:xfrm>
            <a:off x="222423" y="5794072"/>
            <a:ext cx="1186247" cy="878700"/>
          </a:xfrm>
          <a:prstGeom prst="rect">
            <a:avLst/>
          </a:prstGeom>
          <a:noFill/>
        </p:spPr>
      </p:pic>
    </p:spTree>
    <p:extLst>
      <p:ext uri="{BB962C8B-B14F-4D97-AF65-F5344CB8AC3E}">
        <p14:creationId xmlns:p14="http://schemas.microsoft.com/office/powerpoint/2010/main" val="2739596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EAC485-C026-4334-821C-2EDF95BC13E1}"/>
              </a:ext>
            </a:extLst>
          </p:cNvPr>
          <p:cNvPicPr>
            <a:picLocks noChangeAspect="1"/>
          </p:cNvPicPr>
          <p:nvPr/>
        </p:nvPicPr>
        <p:blipFill>
          <a:blip r:embed="rId2"/>
          <a:stretch>
            <a:fillRect/>
          </a:stretch>
        </p:blipFill>
        <p:spPr>
          <a:xfrm>
            <a:off x="3089867" y="160486"/>
            <a:ext cx="6012265" cy="6537028"/>
          </a:xfrm>
          <a:prstGeom prst="rect">
            <a:avLst/>
          </a:prstGeom>
        </p:spPr>
      </p:pic>
      <p:pic>
        <p:nvPicPr>
          <p:cNvPr id="3" name="Picture 2" descr="http://www.mcilvainecompany.com/logosmall.gif">
            <a:extLst>
              <a:ext uri="{FF2B5EF4-FFF2-40B4-BE49-F238E27FC236}">
                <a16:creationId xmlns:a16="http://schemas.microsoft.com/office/drawing/2014/main" id="{E05708CF-85FD-4B19-B48F-22E661E567A3}"/>
              </a:ext>
            </a:extLst>
          </p:cNvPr>
          <p:cNvPicPr>
            <a:picLocks noChangeAspect="1" noChangeArrowheads="1"/>
          </p:cNvPicPr>
          <p:nvPr/>
        </p:nvPicPr>
        <p:blipFill rotWithShape="1">
          <a:blip r:embed="rId3" cstate="print"/>
          <a:srcRect l="2793" r="3338" b="-2"/>
          <a:stretch/>
        </p:blipFill>
        <p:spPr bwMode="auto">
          <a:xfrm>
            <a:off x="222423" y="5748306"/>
            <a:ext cx="1248031" cy="924465"/>
          </a:xfrm>
          <a:prstGeom prst="rect">
            <a:avLst/>
          </a:prstGeom>
          <a:noFill/>
        </p:spPr>
      </p:pic>
    </p:spTree>
    <p:extLst>
      <p:ext uri="{BB962C8B-B14F-4D97-AF65-F5344CB8AC3E}">
        <p14:creationId xmlns:p14="http://schemas.microsoft.com/office/powerpoint/2010/main" val="2223681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AF688F-1745-4874-A16E-C0E18B080687}"/>
              </a:ext>
            </a:extLst>
          </p:cNvPr>
          <p:cNvPicPr>
            <a:picLocks noChangeAspect="1"/>
          </p:cNvPicPr>
          <p:nvPr/>
        </p:nvPicPr>
        <p:blipFill>
          <a:blip r:embed="rId2"/>
          <a:stretch>
            <a:fillRect/>
          </a:stretch>
        </p:blipFill>
        <p:spPr>
          <a:xfrm>
            <a:off x="3167238" y="358346"/>
            <a:ext cx="6055471" cy="6388443"/>
          </a:xfrm>
          <a:prstGeom prst="rect">
            <a:avLst/>
          </a:prstGeom>
        </p:spPr>
      </p:pic>
      <p:pic>
        <p:nvPicPr>
          <p:cNvPr id="3" name="Picture 2" descr="http://www.mcilvainecompany.com/logosmall.gif">
            <a:extLst>
              <a:ext uri="{FF2B5EF4-FFF2-40B4-BE49-F238E27FC236}">
                <a16:creationId xmlns:a16="http://schemas.microsoft.com/office/drawing/2014/main" id="{401B4F6F-45DE-4ECD-8CEB-9910BB3F167B}"/>
              </a:ext>
            </a:extLst>
          </p:cNvPr>
          <p:cNvPicPr>
            <a:picLocks noChangeAspect="1" noChangeArrowheads="1"/>
          </p:cNvPicPr>
          <p:nvPr/>
        </p:nvPicPr>
        <p:blipFill rotWithShape="1">
          <a:blip r:embed="rId3" cstate="print"/>
          <a:srcRect l="2793" r="3338" b="-2"/>
          <a:stretch/>
        </p:blipFill>
        <p:spPr bwMode="auto">
          <a:xfrm>
            <a:off x="222423" y="5885602"/>
            <a:ext cx="1062680" cy="787169"/>
          </a:xfrm>
          <a:prstGeom prst="rect">
            <a:avLst/>
          </a:prstGeom>
          <a:noFill/>
        </p:spPr>
      </p:pic>
    </p:spTree>
    <p:extLst>
      <p:ext uri="{BB962C8B-B14F-4D97-AF65-F5344CB8AC3E}">
        <p14:creationId xmlns:p14="http://schemas.microsoft.com/office/powerpoint/2010/main" val="1282557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2C70B9F-FD77-47E4-92BE-D984CFB29E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2246" y="1663084"/>
            <a:ext cx="4176226" cy="36155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D924DEA-8001-497C-A14F-E8BF206D9F5D}"/>
              </a:ext>
            </a:extLst>
          </p:cNvPr>
          <p:cNvSpPr txBox="1"/>
          <p:nvPr/>
        </p:nvSpPr>
        <p:spPr>
          <a:xfrm>
            <a:off x="1448010" y="2781468"/>
            <a:ext cx="4040155" cy="2308324"/>
          </a:xfrm>
          <a:prstGeom prst="rect">
            <a:avLst/>
          </a:prstGeom>
          <a:noFill/>
        </p:spPr>
        <p:txBody>
          <a:bodyPr wrap="square" rtlCol="0">
            <a:spAutoFit/>
          </a:bodyPr>
          <a:lstStyle/>
          <a:p>
            <a:r>
              <a:rPr lang="en-US" dirty="0"/>
              <a:t>Get both comfort &amp; top-to-bottom protection with new HALYARD* FLUIDSHIELD* ASTM rated specialty surgical masks. HALYARD*, the leader in facial protection, offers a full line of ASTM F2100-11 rated fluid protective masks — with unique comfort features designed to satisfy your OR staff</a:t>
            </a:r>
          </a:p>
        </p:txBody>
      </p:sp>
      <p:sp>
        <p:nvSpPr>
          <p:cNvPr id="3" name="TextBox 2">
            <a:extLst>
              <a:ext uri="{FF2B5EF4-FFF2-40B4-BE49-F238E27FC236}">
                <a16:creationId xmlns:a16="http://schemas.microsoft.com/office/drawing/2014/main" id="{37075D54-1B1F-44A4-B607-1BBC58F08450}"/>
              </a:ext>
            </a:extLst>
          </p:cNvPr>
          <p:cNvSpPr txBox="1"/>
          <p:nvPr/>
        </p:nvSpPr>
        <p:spPr>
          <a:xfrm>
            <a:off x="-1744824" y="-10303"/>
            <a:ext cx="4021494" cy="1250302"/>
          </a:xfrm>
          <a:prstGeom prst="rect">
            <a:avLst/>
          </a:prstGeom>
          <a:noFill/>
        </p:spPr>
        <p:txBody>
          <a:bodyPr wrap="square" rtlCol="0">
            <a:spAutoFit/>
          </a:bodyPr>
          <a:lstStyle/>
          <a:p>
            <a:endParaRPr lang="en-US" dirty="0"/>
          </a:p>
        </p:txBody>
      </p:sp>
      <p:pic>
        <p:nvPicPr>
          <p:cNvPr id="1028" name="Picture 4">
            <a:extLst>
              <a:ext uri="{FF2B5EF4-FFF2-40B4-BE49-F238E27FC236}">
                <a16:creationId xmlns:a16="http://schemas.microsoft.com/office/drawing/2014/main" id="{B7F897EA-7148-4FEB-B5F4-D0B0ADD25F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6209" y="1386859"/>
            <a:ext cx="2190750" cy="5524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www.mcilvainecompany.com/logosmall.gif">
            <a:extLst>
              <a:ext uri="{FF2B5EF4-FFF2-40B4-BE49-F238E27FC236}">
                <a16:creationId xmlns:a16="http://schemas.microsoft.com/office/drawing/2014/main" id="{7317A363-B7C5-4906-B71B-83BC1E45E0BC}"/>
              </a:ext>
            </a:extLst>
          </p:cNvPr>
          <p:cNvPicPr>
            <a:picLocks noChangeAspect="1" noChangeArrowheads="1"/>
          </p:cNvPicPr>
          <p:nvPr/>
        </p:nvPicPr>
        <p:blipFill rotWithShape="1">
          <a:blip r:embed="rId4" cstate="print"/>
          <a:srcRect l="2793" r="3338" b="-2"/>
          <a:stretch/>
        </p:blipFill>
        <p:spPr bwMode="auto">
          <a:xfrm>
            <a:off x="268192" y="5723420"/>
            <a:ext cx="1225587" cy="907841"/>
          </a:xfrm>
          <a:prstGeom prst="rect">
            <a:avLst/>
          </a:prstGeom>
          <a:noFill/>
        </p:spPr>
      </p:pic>
    </p:spTree>
    <p:extLst>
      <p:ext uri="{BB962C8B-B14F-4D97-AF65-F5344CB8AC3E}">
        <p14:creationId xmlns:p14="http://schemas.microsoft.com/office/powerpoint/2010/main" val="3064751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9CF91-FAE7-4D4D-8FBB-DA553E8ED965}"/>
              </a:ext>
            </a:extLst>
          </p:cNvPr>
          <p:cNvSpPr>
            <a:spLocks noGrp="1"/>
          </p:cNvSpPr>
          <p:nvPr>
            <p:ph type="title"/>
          </p:nvPr>
        </p:nvSpPr>
        <p:spPr>
          <a:xfrm>
            <a:off x="755009" y="93276"/>
            <a:ext cx="10515600" cy="1325563"/>
          </a:xfrm>
        </p:spPr>
        <p:txBody>
          <a:bodyPr>
            <a:normAutofit/>
          </a:bodyPr>
          <a:lstStyle/>
          <a:p>
            <a:pPr algn="ctr"/>
            <a:r>
              <a:rPr lang="en-US" sz="3600" dirty="0">
                <a:latin typeface="+mn-lt"/>
              </a:rPr>
              <a:t>Reusable Mask Program - Supply and Demand</a:t>
            </a:r>
          </a:p>
        </p:txBody>
      </p:sp>
      <p:graphicFrame>
        <p:nvGraphicFramePr>
          <p:cNvPr id="4" name="Table 4">
            <a:extLst>
              <a:ext uri="{FF2B5EF4-FFF2-40B4-BE49-F238E27FC236}">
                <a16:creationId xmlns:a16="http://schemas.microsoft.com/office/drawing/2014/main" id="{42851C7A-34BF-429B-B039-37E9DA3C71D2}"/>
              </a:ext>
            </a:extLst>
          </p:cNvPr>
          <p:cNvGraphicFramePr>
            <a:graphicFrameLocks noGrp="1"/>
          </p:cNvGraphicFramePr>
          <p:nvPr>
            <p:ph idx="1"/>
            <p:extLst>
              <p:ext uri="{D42A27DB-BD31-4B8C-83A1-F6EECF244321}">
                <p14:modId xmlns:p14="http://schemas.microsoft.com/office/powerpoint/2010/main" val="3885315478"/>
              </p:ext>
            </p:extLst>
          </p:nvPr>
        </p:nvGraphicFramePr>
        <p:xfrm>
          <a:off x="725649" y="1769056"/>
          <a:ext cx="10863740" cy="2565813"/>
        </p:xfrm>
        <a:graphic>
          <a:graphicData uri="http://schemas.openxmlformats.org/drawingml/2006/table">
            <a:tbl>
              <a:tblPr firstRow="1" bandRow="1">
                <a:tableStyleId>{5C22544A-7EE6-4342-B048-85BDC9FD1C3A}</a:tableStyleId>
              </a:tblPr>
              <a:tblGrid>
                <a:gridCol w="2723552">
                  <a:extLst>
                    <a:ext uri="{9D8B030D-6E8A-4147-A177-3AD203B41FA5}">
                      <a16:colId xmlns:a16="http://schemas.microsoft.com/office/drawing/2014/main" val="1582920172"/>
                    </a:ext>
                  </a:extLst>
                </a:gridCol>
                <a:gridCol w="1142484">
                  <a:extLst>
                    <a:ext uri="{9D8B030D-6E8A-4147-A177-3AD203B41FA5}">
                      <a16:colId xmlns:a16="http://schemas.microsoft.com/office/drawing/2014/main" val="336592269"/>
                    </a:ext>
                  </a:extLst>
                </a:gridCol>
                <a:gridCol w="999672">
                  <a:extLst>
                    <a:ext uri="{9D8B030D-6E8A-4147-A177-3AD203B41FA5}">
                      <a16:colId xmlns:a16="http://schemas.microsoft.com/office/drawing/2014/main" val="3060684058"/>
                    </a:ext>
                  </a:extLst>
                </a:gridCol>
                <a:gridCol w="999672">
                  <a:extLst>
                    <a:ext uri="{9D8B030D-6E8A-4147-A177-3AD203B41FA5}">
                      <a16:colId xmlns:a16="http://schemas.microsoft.com/office/drawing/2014/main" val="1927919305"/>
                    </a:ext>
                  </a:extLst>
                </a:gridCol>
                <a:gridCol w="999672">
                  <a:extLst>
                    <a:ext uri="{9D8B030D-6E8A-4147-A177-3AD203B41FA5}">
                      <a16:colId xmlns:a16="http://schemas.microsoft.com/office/drawing/2014/main" val="48741669"/>
                    </a:ext>
                  </a:extLst>
                </a:gridCol>
                <a:gridCol w="999672">
                  <a:extLst>
                    <a:ext uri="{9D8B030D-6E8A-4147-A177-3AD203B41FA5}">
                      <a16:colId xmlns:a16="http://schemas.microsoft.com/office/drawing/2014/main" val="2482286622"/>
                    </a:ext>
                  </a:extLst>
                </a:gridCol>
                <a:gridCol w="999672">
                  <a:extLst>
                    <a:ext uri="{9D8B030D-6E8A-4147-A177-3AD203B41FA5}">
                      <a16:colId xmlns:a16="http://schemas.microsoft.com/office/drawing/2014/main" val="1243737314"/>
                    </a:ext>
                  </a:extLst>
                </a:gridCol>
                <a:gridCol w="999672">
                  <a:extLst>
                    <a:ext uri="{9D8B030D-6E8A-4147-A177-3AD203B41FA5}">
                      <a16:colId xmlns:a16="http://schemas.microsoft.com/office/drawing/2014/main" val="4243537306"/>
                    </a:ext>
                  </a:extLst>
                </a:gridCol>
                <a:gridCol w="999672">
                  <a:extLst>
                    <a:ext uri="{9D8B030D-6E8A-4147-A177-3AD203B41FA5}">
                      <a16:colId xmlns:a16="http://schemas.microsoft.com/office/drawing/2014/main" val="1680395852"/>
                    </a:ext>
                  </a:extLst>
                </a:gridCol>
              </a:tblGrid>
              <a:tr h="1332596">
                <a:tc>
                  <a:txBody>
                    <a:bodyPr/>
                    <a:lstStyle/>
                    <a:p>
                      <a:pPr algn="ctr"/>
                      <a:r>
                        <a:rPr lang="en-US" dirty="0"/>
                        <a:t>Location</a:t>
                      </a:r>
                    </a:p>
                  </a:txBody>
                  <a:tcPr/>
                </a:tc>
                <a:tc>
                  <a:txBody>
                    <a:bodyPr/>
                    <a:lstStyle/>
                    <a:p>
                      <a:pPr algn="ctr"/>
                      <a:r>
                        <a:rPr lang="en-US" dirty="0"/>
                        <a:t># of people   (millions)</a:t>
                      </a:r>
                    </a:p>
                  </a:txBody>
                  <a:tcPr/>
                </a:tc>
                <a:tc>
                  <a:txBody>
                    <a:bodyPr/>
                    <a:lstStyle/>
                    <a:p>
                      <a:pPr algn="ctr"/>
                      <a:r>
                        <a:rPr lang="en-US" dirty="0"/>
                        <a:t>Uses per</a:t>
                      </a:r>
                    </a:p>
                    <a:p>
                      <a:pPr algn="ctr"/>
                      <a:r>
                        <a:rPr lang="en-US" dirty="0"/>
                        <a:t>day</a:t>
                      </a:r>
                    </a:p>
                  </a:txBody>
                  <a:tcPr/>
                </a:tc>
                <a:tc>
                  <a:txBody>
                    <a:bodyPr/>
                    <a:lstStyle/>
                    <a:p>
                      <a:pPr algn="ctr"/>
                      <a:r>
                        <a:rPr lang="en-US" dirty="0"/>
                        <a:t>Number of </a:t>
                      </a:r>
                    </a:p>
                    <a:p>
                      <a:pPr algn="ctr"/>
                      <a:r>
                        <a:rPr lang="en-US" dirty="0"/>
                        <a:t>uses</a:t>
                      </a:r>
                    </a:p>
                    <a:p>
                      <a:pPr algn="ctr"/>
                      <a:r>
                        <a:rPr lang="en-US" dirty="0"/>
                        <a:t>per day</a:t>
                      </a:r>
                    </a:p>
                    <a:p>
                      <a:pPr algn="ctr"/>
                      <a:r>
                        <a:rPr lang="en-US" dirty="0"/>
                        <a:t>(mill)</a:t>
                      </a:r>
                    </a:p>
                  </a:txBody>
                  <a:tcPr/>
                </a:tc>
                <a:tc>
                  <a:txBody>
                    <a:bodyPr/>
                    <a:lstStyle/>
                    <a:p>
                      <a:pPr algn="ctr"/>
                      <a:r>
                        <a:rPr lang="en-US" dirty="0"/>
                        <a:t>Number of reuses</a:t>
                      </a:r>
                    </a:p>
                  </a:txBody>
                  <a:tcPr/>
                </a:tc>
                <a:tc>
                  <a:txBody>
                    <a:bodyPr/>
                    <a:lstStyle/>
                    <a:p>
                      <a:pPr algn="ctr"/>
                      <a:r>
                        <a:rPr lang="en-US" dirty="0"/>
                        <a:t>Number per day</a:t>
                      </a:r>
                    </a:p>
                    <a:p>
                      <a:pPr algn="ctr"/>
                      <a:r>
                        <a:rPr lang="en-US" dirty="0"/>
                        <a:t>millions</a:t>
                      </a:r>
                    </a:p>
                  </a:txBody>
                  <a:tcPr/>
                </a:tc>
                <a:tc>
                  <a:txBody>
                    <a:bodyPr/>
                    <a:lstStyle/>
                    <a:p>
                      <a:pPr algn="ctr"/>
                      <a:r>
                        <a:rPr lang="en-US" dirty="0"/>
                        <a:t>Number per year</a:t>
                      </a:r>
                    </a:p>
                    <a:p>
                      <a:pPr algn="ctr"/>
                      <a:r>
                        <a:rPr lang="en-US" dirty="0"/>
                        <a:t>millions</a:t>
                      </a:r>
                    </a:p>
                  </a:txBody>
                  <a:tcPr/>
                </a:tc>
                <a:tc>
                  <a:txBody>
                    <a:bodyPr/>
                    <a:lstStyle/>
                    <a:p>
                      <a:pPr algn="ctr"/>
                      <a:r>
                        <a:rPr lang="en-US" dirty="0"/>
                        <a:t>Cost </a:t>
                      </a:r>
                    </a:p>
                    <a:p>
                      <a:pPr algn="ctr"/>
                      <a:r>
                        <a:rPr lang="en-US" dirty="0"/>
                        <a:t>Each </a:t>
                      </a:r>
                    </a:p>
                    <a:p>
                      <a:pPr algn="ctr"/>
                      <a:r>
                        <a:rPr lang="en-US" dirty="0"/>
                        <a:t>$</a:t>
                      </a:r>
                    </a:p>
                  </a:txBody>
                  <a:tcPr/>
                </a:tc>
                <a:tc>
                  <a:txBody>
                    <a:bodyPr/>
                    <a:lstStyle/>
                    <a:p>
                      <a:pPr algn="ctr"/>
                      <a:r>
                        <a:rPr lang="en-US" dirty="0"/>
                        <a:t>Cost at</a:t>
                      </a:r>
                    </a:p>
                    <a:p>
                      <a:pPr algn="ctr"/>
                      <a:r>
                        <a:rPr lang="en-US" dirty="0"/>
                        <a:t>$/</a:t>
                      </a:r>
                      <a:r>
                        <a:rPr lang="en-US" dirty="0" err="1"/>
                        <a:t>yr</a:t>
                      </a:r>
                      <a:r>
                        <a:rPr lang="en-US" dirty="0"/>
                        <a:t> millions</a:t>
                      </a:r>
                    </a:p>
                    <a:p>
                      <a:pPr algn="ctr"/>
                      <a:endParaRPr lang="en-US" dirty="0"/>
                    </a:p>
                  </a:txBody>
                  <a:tcPr/>
                </a:tc>
                <a:extLst>
                  <a:ext uri="{0D108BD9-81ED-4DB2-BD59-A6C34878D82A}">
                    <a16:rowId xmlns:a16="http://schemas.microsoft.com/office/drawing/2014/main" val="345645292"/>
                  </a:ext>
                </a:extLst>
              </a:tr>
              <a:tr h="367591">
                <a:tc>
                  <a:txBody>
                    <a:bodyPr/>
                    <a:lstStyle/>
                    <a:p>
                      <a:r>
                        <a:rPr lang="en-US" dirty="0"/>
                        <a:t>N95 non sterilized </a:t>
                      </a:r>
                    </a:p>
                  </a:txBody>
                  <a:tcPr/>
                </a:tc>
                <a:tc>
                  <a:txBody>
                    <a:bodyPr/>
                    <a:lstStyle/>
                    <a:p>
                      <a:pPr algn="r"/>
                      <a:r>
                        <a:rPr lang="en-US" dirty="0"/>
                        <a:t>3000</a:t>
                      </a:r>
                    </a:p>
                  </a:txBody>
                  <a:tcPr/>
                </a:tc>
                <a:tc>
                  <a:txBody>
                    <a:bodyPr/>
                    <a:lstStyle/>
                    <a:p>
                      <a:pPr algn="r"/>
                      <a:r>
                        <a:rPr lang="en-US" dirty="0"/>
                        <a:t>0.3</a:t>
                      </a:r>
                    </a:p>
                  </a:txBody>
                  <a:tcPr/>
                </a:tc>
                <a:tc>
                  <a:txBody>
                    <a:bodyPr/>
                    <a:lstStyle/>
                    <a:p>
                      <a:pPr algn="r"/>
                      <a:r>
                        <a:rPr lang="en-US" dirty="0"/>
                        <a:t>900</a:t>
                      </a:r>
                    </a:p>
                  </a:txBody>
                  <a:tcPr/>
                </a:tc>
                <a:tc>
                  <a:txBody>
                    <a:bodyPr/>
                    <a:lstStyle/>
                    <a:p>
                      <a:pPr algn="r"/>
                      <a:r>
                        <a:rPr lang="en-US" dirty="0"/>
                        <a:t>20</a:t>
                      </a:r>
                    </a:p>
                  </a:txBody>
                  <a:tcPr/>
                </a:tc>
                <a:tc>
                  <a:txBody>
                    <a:bodyPr/>
                    <a:lstStyle/>
                    <a:p>
                      <a:pPr algn="r"/>
                      <a:r>
                        <a:rPr lang="en-US" dirty="0"/>
                        <a:t>45</a:t>
                      </a:r>
                    </a:p>
                  </a:txBody>
                  <a:tcPr/>
                </a:tc>
                <a:tc>
                  <a:txBody>
                    <a:bodyPr/>
                    <a:lstStyle/>
                    <a:p>
                      <a:pPr algn="r"/>
                      <a:r>
                        <a:rPr lang="en-US" dirty="0"/>
                        <a:t>16,425</a:t>
                      </a:r>
                    </a:p>
                  </a:txBody>
                  <a:tcPr/>
                </a:tc>
                <a:tc>
                  <a:txBody>
                    <a:bodyPr/>
                    <a:lstStyle/>
                    <a:p>
                      <a:pPr algn="r"/>
                      <a:r>
                        <a:rPr lang="en-US" dirty="0"/>
                        <a:t>3</a:t>
                      </a:r>
                    </a:p>
                  </a:txBody>
                  <a:tcPr/>
                </a:tc>
                <a:tc>
                  <a:txBody>
                    <a:bodyPr/>
                    <a:lstStyle/>
                    <a:p>
                      <a:pPr algn="r"/>
                      <a:r>
                        <a:rPr lang="en-US" dirty="0"/>
                        <a:t>49,275</a:t>
                      </a:r>
                    </a:p>
                  </a:txBody>
                  <a:tcPr/>
                </a:tc>
                <a:extLst>
                  <a:ext uri="{0D108BD9-81ED-4DB2-BD59-A6C34878D82A}">
                    <a16:rowId xmlns:a16="http://schemas.microsoft.com/office/drawing/2014/main" val="284376991"/>
                  </a:ext>
                </a:extLst>
              </a:tr>
              <a:tr h="367591">
                <a:tc>
                  <a:txBody>
                    <a:bodyPr/>
                    <a:lstStyle/>
                    <a:p>
                      <a:r>
                        <a:rPr lang="en-US" dirty="0"/>
                        <a:t>N-100 sterilized </a:t>
                      </a:r>
                    </a:p>
                  </a:txBody>
                  <a:tcPr/>
                </a:tc>
                <a:tc>
                  <a:txBody>
                    <a:bodyPr/>
                    <a:lstStyle/>
                    <a:p>
                      <a:pPr algn="r"/>
                      <a:r>
                        <a:rPr lang="en-US" dirty="0"/>
                        <a:t>200</a:t>
                      </a:r>
                    </a:p>
                  </a:txBody>
                  <a:tcPr/>
                </a:tc>
                <a:tc>
                  <a:txBody>
                    <a:bodyPr/>
                    <a:lstStyle/>
                    <a:p>
                      <a:pPr algn="r"/>
                      <a:r>
                        <a:rPr lang="en-US" dirty="0"/>
                        <a:t>2</a:t>
                      </a:r>
                    </a:p>
                  </a:txBody>
                  <a:tcPr/>
                </a:tc>
                <a:tc>
                  <a:txBody>
                    <a:bodyPr/>
                    <a:lstStyle/>
                    <a:p>
                      <a:pPr algn="r"/>
                      <a:r>
                        <a:rPr lang="en-US" dirty="0"/>
                        <a:t>400</a:t>
                      </a:r>
                    </a:p>
                  </a:txBody>
                  <a:tcPr/>
                </a:tc>
                <a:tc>
                  <a:txBody>
                    <a:bodyPr/>
                    <a:lstStyle/>
                    <a:p>
                      <a:pPr algn="r"/>
                      <a:r>
                        <a:rPr lang="en-US" dirty="0"/>
                        <a:t>10</a:t>
                      </a:r>
                    </a:p>
                  </a:txBody>
                  <a:tcPr/>
                </a:tc>
                <a:tc>
                  <a:txBody>
                    <a:bodyPr/>
                    <a:lstStyle/>
                    <a:p>
                      <a:pPr algn="r"/>
                      <a:r>
                        <a:rPr lang="en-US" dirty="0"/>
                        <a:t>40</a:t>
                      </a:r>
                    </a:p>
                  </a:txBody>
                  <a:tcPr/>
                </a:tc>
                <a:tc>
                  <a:txBody>
                    <a:bodyPr/>
                    <a:lstStyle/>
                    <a:p>
                      <a:pPr algn="r"/>
                      <a:r>
                        <a:rPr lang="en-US" dirty="0"/>
                        <a:t>14600</a:t>
                      </a:r>
                    </a:p>
                  </a:txBody>
                  <a:tcPr/>
                </a:tc>
                <a:tc>
                  <a:txBody>
                    <a:bodyPr/>
                    <a:lstStyle/>
                    <a:p>
                      <a:pPr algn="r"/>
                      <a:r>
                        <a:rPr lang="en-US" dirty="0"/>
                        <a:t>10</a:t>
                      </a:r>
                    </a:p>
                  </a:txBody>
                  <a:tcPr/>
                </a:tc>
                <a:tc>
                  <a:txBody>
                    <a:bodyPr/>
                    <a:lstStyle/>
                    <a:p>
                      <a:pPr algn="r"/>
                      <a:r>
                        <a:rPr lang="en-US" dirty="0"/>
                        <a:t>146,000</a:t>
                      </a:r>
                    </a:p>
                  </a:txBody>
                  <a:tcPr/>
                </a:tc>
                <a:extLst>
                  <a:ext uri="{0D108BD9-81ED-4DB2-BD59-A6C34878D82A}">
                    <a16:rowId xmlns:a16="http://schemas.microsoft.com/office/drawing/2014/main" val="1757605126"/>
                  </a:ext>
                </a:extLst>
              </a:tr>
              <a:tr h="367591">
                <a:tc>
                  <a:txBody>
                    <a:bodyPr/>
                    <a:lstStyle/>
                    <a:p>
                      <a:r>
                        <a:rPr lang="en-US" dirty="0"/>
                        <a:t>Total</a:t>
                      </a:r>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tc>
                  <a:txBody>
                    <a:bodyPr/>
                    <a:lstStyle/>
                    <a:p>
                      <a:pPr algn="r"/>
                      <a:r>
                        <a:rPr lang="en-US" dirty="0"/>
                        <a:t>195,275</a:t>
                      </a:r>
                    </a:p>
                  </a:txBody>
                  <a:tcPr/>
                </a:tc>
                <a:extLst>
                  <a:ext uri="{0D108BD9-81ED-4DB2-BD59-A6C34878D82A}">
                    <a16:rowId xmlns:a16="http://schemas.microsoft.com/office/drawing/2014/main" val="3671985954"/>
                  </a:ext>
                </a:extLst>
              </a:tr>
            </a:tbl>
          </a:graphicData>
        </a:graphic>
      </p:graphicFrame>
      <p:sp>
        <p:nvSpPr>
          <p:cNvPr id="3" name="TextBox 2">
            <a:extLst>
              <a:ext uri="{FF2B5EF4-FFF2-40B4-BE49-F238E27FC236}">
                <a16:creationId xmlns:a16="http://schemas.microsoft.com/office/drawing/2014/main" id="{327E0430-98D0-4330-BD17-DC5B20D02CC5}"/>
              </a:ext>
            </a:extLst>
          </p:cNvPr>
          <p:cNvSpPr txBox="1"/>
          <p:nvPr/>
        </p:nvSpPr>
        <p:spPr>
          <a:xfrm>
            <a:off x="784369" y="4685086"/>
            <a:ext cx="10805020" cy="984885"/>
          </a:xfrm>
          <a:prstGeom prst="rect">
            <a:avLst/>
          </a:prstGeom>
          <a:noFill/>
        </p:spPr>
        <p:txBody>
          <a:bodyPr wrap="square" rtlCol="0">
            <a:spAutoFit/>
          </a:bodyPr>
          <a:lstStyle/>
          <a:p>
            <a:r>
              <a:rPr lang="en-US" sz="2000" dirty="0"/>
              <a:t>A reusable mask program for everyone  would cost $195 billion per year and could be justified on saving just 3366 lives per year at  the $58 million per life lost shown in previous webinars.</a:t>
            </a:r>
          </a:p>
          <a:p>
            <a:endParaRPr lang="en-US" dirty="0"/>
          </a:p>
        </p:txBody>
      </p:sp>
      <p:pic>
        <p:nvPicPr>
          <p:cNvPr id="5" name="Picture 4" descr="http://www.mcilvainecompany.com/logosmall.gif">
            <a:extLst>
              <a:ext uri="{FF2B5EF4-FFF2-40B4-BE49-F238E27FC236}">
                <a16:creationId xmlns:a16="http://schemas.microsoft.com/office/drawing/2014/main" id="{2E4BA0F0-231B-490C-A30E-49564E8807D9}"/>
              </a:ext>
            </a:extLst>
          </p:cNvPr>
          <p:cNvPicPr>
            <a:picLocks noChangeAspect="1" noChangeArrowheads="1"/>
          </p:cNvPicPr>
          <p:nvPr/>
        </p:nvPicPr>
        <p:blipFill rotWithShape="1">
          <a:blip r:embed="rId2" cstate="print"/>
          <a:srcRect l="2793" r="3338" b="-2"/>
          <a:stretch/>
        </p:blipFill>
        <p:spPr bwMode="auto">
          <a:xfrm>
            <a:off x="81900" y="5783845"/>
            <a:ext cx="1227916" cy="909566"/>
          </a:xfrm>
          <a:prstGeom prst="rect">
            <a:avLst/>
          </a:prstGeom>
          <a:noFill/>
        </p:spPr>
      </p:pic>
    </p:spTree>
    <p:extLst>
      <p:ext uri="{BB962C8B-B14F-4D97-AF65-F5344CB8AC3E}">
        <p14:creationId xmlns:p14="http://schemas.microsoft.com/office/powerpoint/2010/main" val="1803529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9EF9BC-DCE4-4AAF-8A3C-FB50372A8B9B}"/>
              </a:ext>
            </a:extLst>
          </p:cNvPr>
          <p:cNvSpPr/>
          <p:nvPr/>
        </p:nvSpPr>
        <p:spPr>
          <a:xfrm>
            <a:off x="950601" y="1207867"/>
            <a:ext cx="10290798" cy="4801314"/>
          </a:xfrm>
          <a:prstGeom prst="rect">
            <a:avLst/>
          </a:prstGeom>
        </p:spPr>
        <p:txBody>
          <a:bodyPr wrap="square">
            <a:spAutoFit/>
          </a:bodyPr>
          <a:lstStyle/>
          <a:p>
            <a:r>
              <a:rPr lang="en-US" dirty="0">
                <a:solidFill>
                  <a:srgbClr val="414040"/>
                </a:solidFill>
              </a:rPr>
              <a:t>A new type of face mask has been developed in Shanghai using nano technology, which is highly permeable to air but resistant to water.</a:t>
            </a:r>
          </a:p>
          <a:p>
            <a:r>
              <a:rPr lang="en-US" dirty="0">
                <a:solidFill>
                  <a:srgbClr val="414040"/>
                </a:solidFill>
              </a:rPr>
              <a:t>The new product can endure repeated sterilizations through boiling water, alcohol or disinfectant, and has 20 times the service life of a regular surgical mask.</a:t>
            </a:r>
          </a:p>
          <a:p>
            <a:r>
              <a:rPr lang="en-US" dirty="0">
                <a:solidFill>
                  <a:srgbClr val="414040"/>
                </a:solidFill>
              </a:rPr>
              <a:t>According to Shanghai-based Wen Hui Bao, the new mask is expected to come into the market within the coming weeks.</a:t>
            </a:r>
          </a:p>
          <a:p>
            <a:r>
              <a:rPr lang="en-US" dirty="0">
                <a:solidFill>
                  <a:srgbClr val="414040"/>
                </a:solidFill>
              </a:rPr>
              <a:t>Based on an inspection report from the Liaoning Inspection and Test Institute for Medical Equipment, the mask has reached the national criteria for medical protective masks GB19083-2010 in key indicators such as permeability and blood-resisting abilities.</a:t>
            </a:r>
          </a:p>
          <a:p>
            <a:r>
              <a:rPr lang="en-US" dirty="0">
                <a:solidFill>
                  <a:srgbClr val="414040"/>
                </a:solidFill>
              </a:rPr>
              <a:t>Produced by </a:t>
            </a:r>
            <a:r>
              <a:rPr lang="en-US" dirty="0" err="1">
                <a:solidFill>
                  <a:srgbClr val="414040"/>
                </a:solidFill>
              </a:rPr>
              <a:t>Juchen</a:t>
            </a:r>
            <a:r>
              <a:rPr lang="en-US" dirty="0">
                <a:solidFill>
                  <a:srgbClr val="414040"/>
                </a:solidFill>
              </a:rPr>
              <a:t> Infant and Children's Clothing Co Ltd, the new mask used a high polymer material from </a:t>
            </a:r>
            <a:r>
              <a:rPr lang="en-US" dirty="0" err="1">
                <a:solidFill>
                  <a:srgbClr val="414040"/>
                </a:solidFill>
              </a:rPr>
              <a:t>Hanpu</a:t>
            </a:r>
            <a:r>
              <a:rPr lang="en-US" dirty="0">
                <a:solidFill>
                  <a:srgbClr val="414040"/>
                </a:solidFill>
              </a:rPr>
              <a:t> New Material Science and Technology Co Ltd, both based in </a:t>
            </a:r>
            <a:r>
              <a:rPr lang="en-US" dirty="0" err="1">
                <a:solidFill>
                  <a:srgbClr val="414040"/>
                </a:solidFill>
              </a:rPr>
              <a:t>Fengxian</a:t>
            </a:r>
            <a:r>
              <a:rPr lang="en-US" dirty="0">
                <a:solidFill>
                  <a:srgbClr val="414040"/>
                </a:solidFill>
              </a:rPr>
              <a:t> district, Shanghai.</a:t>
            </a:r>
          </a:p>
          <a:p>
            <a:r>
              <a:rPr lang="en-US" dirty="0" err="1">
                <a:solidFill>
                  <a:srgbClr val="414040"/>
                </a:solidFill>
              </a:rPr>
              <a:t>Juchen</a:t>
            </a:r>
            <a:r>
              <a:rPr lang="en-US" dirty="0">
                <a:solidFill>
                  <a:srgbClr val="414040"/>
                </a:solidFill>
              </a:rPr>
              <a:t> was founded in 1994, with a main business of producing children's clothing. The company played an important role in developing and producing face masks for combating the SARS outbreak in 2003. As the novel coronavirus epidemic emerged, the company had planned to reform its production lines to make regular masks. The idea was turned down by the Shanghai Municipal Commission of Economy and Information, which then suggested the company should innovate and create new masks that can be used repeatedly.</a:t>
            </a:r>
            <a:endParaRPr lang="en-US" b="0" i="0" dirty="0">
              <a:solidFill>
                <a:srgbClr val="414040"/>
              </a:solidFill>
              <a:effectLst/>
            </a:endParaRPr>
          </a:p>
        </p:txBody>
      </p:sp>
      <p:sp>
        <p:nvSpPr>
          <p:cNvPr id="3" name="TextBox 2">
            <a:extLst>
              <a:ext uri="{FF2B5EF4-FFF2-40B4-BE49-F238E27FC236}">
                <a16:creationId xmlns:a16="http://schemas.microsoft.com/office/drawing/2014/main" id="{38F54DD3-AFA4-4A92-994D-7F6B96BC9EE0}"/>
              </a:ext>
            </a:extLst>
          </p:cNvPr>
          <p:cNvSpPr txBox="1"/>
          <p:nvPr/>
        </p:nvSpPr>
        <p:spPr>
          <a:xfrm>
            <a:off x="420130" y="0"/>
            <a:ext cx="11096367" cy="1754326"/>
          </a:xfrm>
          <a:prstGeom prst="rect">
            <a:avLst/>
          </a:prstGeom>
          <a:noFill/>
        </p:spPr>
        <p:txBody>
          <a:bodyPr wrap="square" rtlCol="0">
            <a:spAutoFit/>
          </a:bodyPr>
          <a:lstStyle/>
          <a:p>
            <a:pPr algn="ctr"/>
            <a:r>
              <a:rPr lang="en-US" sz="3600" dirty="0">
                <a:solidFill>
                  <a:srgbClr val="414040"/>
                </a:solidFill>
              </a:rPr>
              <a:t> </a:t>
            </a:r>
            <a:r>
              <a:rPr lang="en-US" sz="3200" dirty="0">
                <a:solidFill>
                  <a:srgbClr val="414040"/>
                </a:solidFill>
              </a:rPr>
              <a:t>Reusable Face Masks with Nanofiber Membrane  </a:t>
            </a:r>
          </a:p>
          <a:p>
            <a:pPr algn="ctr"/>
            <a:r>
              <a:rPr lang="en-US" sz="3200" dirty="0">
                <a:solidFill>
                  <a:srgbClr val="414040"/>
                </a:solidFill>
              </a:rPr>
              <a:t>now Commercial in China</a:t>
            </a:r>
          </a:p>
          <a:p>
            <a:endParaRPr lang="en-US" b="1" dirty="0">
              <a:solidFill>
                <a:srgbClr val="414040"/>
              </a:solidFill>
              <a:latin typeface="Times New Roman" panose="02020603050405020304" pitchFamily="18" charset="0"/>
            </a:endParaRPr>
          </a:p>
          <a:p>
            <a:endParaRPr lang="en-US" dirty="0"/>
          </a:p>
        </p:txBody>
      </p:sp>
      <p:pic>
        <p:nvPicPr>
          <p:cNvPr id="4" name="Picture 3" descr="http://www.mcilvainecompany.com/logosmall.gif">
            <a:extLst>
              <a:ext uri="{FF2B5EF4-FFF2-40B4-BE49-F238E27FC236}">
                <a16:creationId xmlns:a16="http://schemas.microsoft.com/office/drawing/2014/main" id="{74065C85-F37D-47AA-9E8F-4C93114AB8F0}"/>
              </a:ext>
            </a:extLst>
          </p:cNvPr>
          <p:cNvPicPr>
            <a:picLocks noChangeAspect="1" noChangeArrowheads="1"/>
          </p:cNvPicPr>
          <p:nvPr/>
        </p:nvPicPr>
        <p:blipFill rotWithShape="1">
          <a:blip r:embed="rId2" cstate="print"/>
          <a:srcRect l="2793" r="3338" b="-2"/>
          <a:stretch/>
        </p:blipFill>
        <p:spPr bwMode="auto">
          <a:xfrm>
            <a:off x="193111" y="6009181"/>
            <a:ext cx="1079635" cy="799728"/>
          </a:xfrm>
          <a:prstGeom prst="rect">
            <a:avLst/>
          </a:prstGeom>
          <a:noFill/>
        </p:spPr>
      </p:pic>
    </p:spTree>
    <p:extLst>
      <p:ext uri="{BB962C8B-B14F-4D97-AF65-F5344CB8AC3E}">
        <p14:creationId xmlns:p14="http://schemas.microsoft.com/office/powerpoint/2010/main" val="179151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orkers produce reusable masks at Shanghai Juchen Infant and Children Garment Company. Photo: Shanghai Economic and Information Technology Committee">
            <a:extLst>
              <a:ext uri="{FF2B5EF4-FFF2-40B4-BE49-F238E27FC236}">
                <a16:creationId xmlns:a16="http://schemas.microsoft.com/office/drawing/2014/main" id="{6C181C3C-7F2A-4A7B-8AE5-33A9CA8EC2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9053" y="1200022"/>
            <a:ext cx="7167434" cy="418100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E4B23C9-03FA-49B9-AFC5-E86CDA7B76A6}"/>
              </a:ext>
            </a:extLst>
          </p:cNvPr>
          <p:cNvSpPr txBox="1"/>
          <p:nvPr/>
        </p:nvSpPr>
        <p:spPr>
          <a:xfrm>
            <a:off x="1600536" y="5564575"/>
            <a:ext cx="8990927" cy="646331"/>
          </a:xfrm>
          <a:prstGeom prst="rect">
            <a:avLst/>
          </a:prstGeom>
          <a:noFill/>
        </p:spPr>
        <p:txBody>
          <a:bodyPr wrap="square" rtlCol="0">
            <a:spAutoFit/>
          </a:bodyPr>
          <a:lstStyle/>
          <a:p>
            <a:pPr algn="ctr"/>
            <a:r>
              <a:rPr lang="en-US" dirty="0"/>
              <a:t>Workers produce reusable masks at Shanghai </a:t>
            </a:r>
            <a:r>
              <a:rPr lang="en-US" dirty="0" err="1"/>
              <a:t>Juchen</a:t>
            </a:r>
            <a:r>
              <a:rPr lang="en-US" dirty="0"/>
              <a:t> Infant and Children Garment Company. Photo: Shanghai Economic and Information Technology Committee</a:t>
            </a:r>
          </a:p>
        </p:txBody>
      </p:sp>
      <p:sp>
        <p:nvSpPr>
          <p:cNvPr id="3" name="TextBox 2">
            <a:extLst>
              <a:ext uri="{FF2B5EF4-FFF2-40B4-BE49-F238E27FC236}">
                <a16:creationId xmlns:a16="http://schemas.microsoft.com/office/drawing/2014/main" id="{DF5DC09E-139C-4D97-8F22-7C76DDBB0E32}"/>
              </a:ext>
            </a:extLst>
          </p:cNvPr>
          <p:cNvSpPr txBox="1"/>
          <p:nvPr/>
        </p:nvSpPr>
        <p:spPr>
          <a:xfrm>
            <a:off x="1112108" y="292922"/>
            <a:ext cx="10328484" cy="584775"/>
          </a:xfrm>
          <a:prstGeom prst="rect">
            <a:avLst/>
          </a:prstGeom>
          <a:noFill/>
        </p:spPr>
        <p:txBody>
          <a:bodyPr wrap="square" rtlCol="0">
            <a:spAutoFit/>
          </a:bodyPr>
          <a:lstStyle/>
          <a:p>
            <a:r>
              <a:rPr lang="en-US" sz="3200" dirty="0" err="1"/>
              <a:t>Juchen</a:t>
            </a:r>
            <a:r>
              <a:rPr lang="en-US" sz="3200" dirty="0"/>
              <a:t> Reusable Mask Production Using Nanofiber Laminate</a:t>
            </a:r>
          </a:p>
        </p:txBody>
      </p:sp>
      <p:pic>
        <p:nvPicPr>
          <p:cNvPr id="5" name="Picture 4" descr="http://www.mcilvainecompany.com/logosmall.gif">
            <a:extLst>
              <a:ext uri="{FF2B5EF4-FFF2-40B4-BE49-F238E27FC236}">
                <a16:creationId xmlns:a16="http://schemas.microsoft.com/office/drawing/2014/main" id="{01A88429-6A6F-4045-AD9D-A0B925A2E712}"/>
              </a:ext>
            </a:extLst>
          </p:cNvPr>
          <p:cNvPicPr>
            <a:picLocks noChangeAspect="1" noChangeArrowheads="1"/>
          </p:cNvPicPr>
          <p:nvPr/>
        </p:nvPicPr>
        <p:blipFill rotWithShape="1">
          <a:blip r:embed="rId3" cstate="print"/>
          <a:srcRect l="2793" r="3338" b="-2"/>
          <a:stretch/>
        </p:blipFill>
        <p:spPr bwMode="auto">
          <a:xfrm>
            <a:off x="168398" y="5797312"/>
            <a:ext cx="1116705" cy="827188"/>
          </a:xfrm>
          <a:prstGeom prst="rect">
            <a:avLst/>
          </a:prstGeom>
          <a:noFill/>
        </p:spPr>
      </p:pic>
    </p:spTree>
    <p:extLst>
      <p:ext uri="{BB962C8B-B14F-4D97-AF65-F5344CB8AC3E}">
        <p14:creationId xmlns:p14="http://schemas.microsoft.com/office/powerpoint/2010/main" val="2771339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CBD2841-CD4B-478B-A6EE-4D634611D5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9002" y="571500"/>
            <a:ext cx="8373248" cy="55821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www.mcilvainecompany.com/logosmall.gif">
            <a:extLst>
              <a:ext uri="{FF2B5EF4-FFF2-40B4-BE49-F238E27FC236}">
                <a16:creationId xmlns:a16="http://schemas.microsoft.com/office/drawing/2014/main" id="{809DE5C2-BF95-4B4B-A3C6-0B05A3202B78}"/>
              </a:ext>
            </a:extLst>
          </p:cNvPr>
          <p:cNvPicPr>
            <a:picLocks noChangeAspect="1" noChangeArrowheads="1"/>
          </p:cNvPicPr>
          <p:nvPr/>
        </p:nvPicPr>
        <p:blipFill rotWithShape="1">
          <a:blip r:embed="rId3" cstate="print"/>
          <a:srcRect l="2793" r="3338" b="-2"/>
          <a:stretch/>
        </p:blipFill>
        <p:spPr bwMode="auto">
          <a:xfrm>
            <a:off x="205468" y="5958670"/>
            <a:ext cx="1091992" cy="808882"/>
          </a:xfrm>
          <a:prstGeom prst="rect">
            <a:avLst/>
          </a:prstGeom>
          <a:noFill/>
        </p:spPr>
      </p:pic>
    </p:spTree>
    <p:extLst>
      <p:ext uri="{BB962C8B-B14F-4D97-AF65-F5344CB8AC3E}">
        <p14:creationId xmlns:p14="http://schemas.microsoft.com/office/powerpoint/2010/main" val="1104885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6BB26B-152E-46E9-970E-09E8148FF960}"/>
              </a:ext>
            </a:extLst>
          </p:cNvPr>
          <p:cNvSpPr/>
          <p:nvPr/>
        </p:nvSpPr>
        <p:spPr>
          <a:xfrm>
            <a:off x="872457" y="968340"/>
            <a:ext cx="10668754" cy="6124754"/>
          </a:xfrm>
          <a:prstGeom prst="rect">
            <a:avLst/>
          </a:prstGeom>
        </p:spPr>
        <p:txBody>
          <a:bodyPr wrap="square">
            <a:spAutoFit/>
          </a:bodyPr>
          <a:lstStyle/>
          <a:p>
            <a:endParaRPr lang="en-US" b="1" dirty="0">
              <a:solidFill>
                <a:srgbClr val="414040"/>
              </a:solidFill>
              <a:latin typeface="Times New Roman" panose="02020603050405020304" pitchFamily="18" charset="0"/>
            </a:endParaRPr>
          </a:p>
          <a:p>
            <a:r>
              <a:rPr lang="en-US" sz="2000" dirty="0">
                <a:solidFill>
                  <a:srgbClr val="414040"/>
                </a:solidFill>
              </a:rPr>
              <a:t>The commission helped introduce </a:t>
            </a:r>
            <a:r>
              <a:rPr lang="en-US" sz="2000" dirty="0" err="1">
                <a:solidFill>
                  <a:srgbClr val="414040"/>
                </a:solidFill>
              </a:rPr>
              <a:t>Juchen</a:t>
            </a:r>
            <a:r>
              <a:rPr lang="en-US" sz="2000" dirty="0">
                <a:solidFill>
                  <a:srgbClr val="414040"/>
                </a:solidFill>
              </a:rPr>
              <a:t> to </a:t>
            </a:r>
            <a:r>
              <a:rPr lang="en-US" sz="2000" dirty="0" err="1">
                <a:solidFill>
                  <a:srgbClr val="414040"/>
                </a:solidFill>
              </a:rPr>
              <a:t>Hanpu</a:t>
            </a:r>
            <a:r>
              <a:rPr lang="en-US" sz="2000" dirty="0">
                <a:solidFill>
                  <a:srgbClr val="414040"/>
                </a:solidFill>
              </a:rPr>
              <a:t>, a new corporation founded in 2018. Recently </a:t>
            </a:r>
            <a:r>
              <a:rPr lang="en-US" sz="2000" dirty="0" err="1">
                <a:solidFill>
                  <a:srgbClr val="414040"/>
                </a:solidFill>
              </a:rPr>
              <a:t>Hanpu</a:t>
            </a:r>
            <a:r>
              <a:rPr lang="en-US" sz="2000" dirty="0">
                <a:solidFill>
                  <a:srgbClr val="414040"/>
                </a:solidFill>
              </a:rPr>
              <a:t> acquired a national patent for a new material, a thin film of nanofiber, and this was the first time the material was used in face mask production. The micropores in the material can filter 95 percent of tiny objects with a diameter bigger than 75 nanometers, which is the quality standard of N95 face masks. According to the paper, the novel coronavirus has a diameter of about 100 nanometers, while the fine particulate matter in air pollution known as PM 2.5 is 2,500 nanometers or 2.5 microns</a:t>
            </a:r>
          </a:p>
          <a:p>
            <a:endParaRPr lang="en-US" sz="2000" dirty="0">
              <a:solidFill>
                <a:srgbClr val="414040"/>
              </a:solidFill>
            </a:endParaRPr>
          </a:p>
          <a:p>
            <a:r>
              <a:rPr lang="en-US" sz="2000" dirty="0"/>
              <a:t>Charles Wang, an advanced material professor from a Beijing-based university, said that theoretically, nanofiber can filter the coronavirus because the material can be seen as mini-sized activated carbon.</a:t>
            </a:r>
          </a:p>
          <a:p>
            <a:r>
              <a:rPr lang="en-US" sz="2000" dirty="0"/>
              <a:t>“It’s also not a problem for nanofiber to be recycled,” he said. “The key in producing a mask is to make sure that the both sides can cover up the face closely, without any cracks in between.”</a:t>
            </a:r>
          </a:p>
          <a:p>
            <a:r>
              <a:rPr lang="en-US" sz="2000" dirty="0"/>
              <a:t>Wang said the mask’s projected price was “too cheap compared with its cost”.</a:t>
            </a:r>
          </a:p>
          <a:p>
            <a:r>
              <a:rPr lang="en-US" sz="2000" dirty="0"/>
              <a:t>“I think even if it is sold at 50 yuan, many people will buy it,” he said.</a:t>
            </a:r>
          </a:p>
          <a:p>
            <a:endParaRPr lang="en-US" sz="2000" dirty="0">
              <a:solidFill>
                <a:srgbClr val="414040"/>
              </a:solidFill>
            </a:endParaRPr>
          </a:p>
          <a:p>
            <a:endParaRPr lang="en-US" sz="2000" dirty="0">
              <a:solidFill>
                <a:srgbClr val="414040"/>
              </a:solidFill>
            </a:endParaRPr>
          </a:p>
          <a:p>
            <a:endParaRPr lang="en-US" dirty="0">
              <a:solidFill>
                <a:srgbClr val="414040"/>
              </a:solidFill>
              <a:latin typeface="Times New Roman" panose="02020603050405020304" pitchFamily="18" charset="0"/>
            </a:endParaRPr>
          </a:p>
          <a:p>
            <a:br>
              <a:rPr lang="en-US" dirty="0">
                <a:solidFill>
                  <a:srgbClr val="004679"/>
                </a:solidFill>
                <a:latin typeface="Times New Roman" panose="02020603050405020304" pitchFamily="18" charset="0"/>
              </a:rPr>
            </a:br>
            <a:endParaRPr lang="en-US" dirty="0"/>
          </a:p>
        </p:txBody>
      </p:sp>
      <p:sp>
        <p:nvSpPr>
          <p:cNvPr id="3" name="TextBox 2">
            <a:extLst>
              <a:ext uri="{FF2B5EF4-FFF2-40B4-BE49-F238E27FC236}">
                <a16:creationId xmlns:a16="http://schemas.microsoft.com/office/drawing/2014/main" id="{B2AEBD1F-F361-4375-9F98-0358ED069E33}"/>
              </a:ext>
            </a:extLst>
          </p:cNvPr>
          <p:cNvSpPr txBox="1"/>
          <p:nvPr/>
        </p:nvSpPr>
        <p:spPr>
          <a:xfrm>
            <a:off x="1190367" y="45010"/>
            <a:ext cx="9391135" cy="923330"/>
          </a:xfrm>
          <a:prstGeom prst="rect">
            <a:avLst/>
          </a:prstGeom>
          <a:noFill/>
        </p:spPr>
        <p:txBody>
          <a:bodyPr wrap="square" rtlCol="0">
            <a:spAutoFit/>
          </a:bodyPr>
          <a:lstStyle/>
          <a:p>
            <a:pPr algn="ctr"/>
            <a:r>
              <a:rPr lang="en-US" sz="3600" dirty="0" err="1">
                <a:solidFill>
                  <a:srgbClr val="414040"/>
                </a:solidFill>
              </a:rPr>
              <a:t>Hanpu</a:t>
            </a:r>
            <a:r>
              <a:rPr lang="en-US" sz="3600" dirty="0">
                <a:solidFill>
                  <a:srgbClr val="414040"/>
                </a:solidFill>
              </a:rPr>
              <a:t> has Patent on Nanofiber Film</a:t>
            </a:r>
          </a:p>
          <a:p>
            <a:endParaRPr lang="en-US" dirty="0"/>
          </a:p>
        </p:txBody>
      </p:sp>
      <p:pic>
        <p:nvPicPr>
          <p:cNvPr id="5" name="Picture 4" descr="http://www.mcilvainecompany.com/logosmall.gif">
            <a:extLst>
              <a:ext uri="{FF2B5EF4-FFF2-40B4-BE49-F238E27FC236}">
                <a16:creationId xmlns:a16="http://schemas.microsoft.com/office/drawing/2014/main" id="{4056CC6C-E905-4FF7-B30D-B93710819813}"/>
              </a:ext>
            </a:extLst>
          </p:cNvPr>
          <p:cNvPicPr>
            <a:picLocks noChangeAspect="1" noChangeArrowheads="1"/>
          </p:cNvPicPr>
          <p:nvPr/>
        </p:nvPicPr>
        <p:blipFill rotWithShape="1">
          <a:blip r:embed="rId2" cstate="print"/>
          <a:srcRect l="2793" r="3338" b="-2"/>
          <a:stretch/>
        </p:blipFill>
        <p:spPr bwMode="auto">
          <a:xfrm>
            <a:off x="205468" y="5958670"/>
            <a:ext cx="1091992" cy="808882"/>
          </a:xfrm>
          <a:prstGeom prst="rect">
            <a:avLst/>
          </a:prstGeom>
          <a:noFill/>
        </p:spPr>
      </p:pic>
    </p:spTree>
    <p:extLst>
      <p:ext uri="{BB962C8B-B14F-4D97-AF65-F5344CB8AC3E}">
        <p14:creationId xmlns:p14="http://schemas.microsoft.com/office/powerpoint/2010/main" val="245556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CF1E1-724A-440A-B031-97D70D067F68}"/>
              </a:ext>
            </a:extLst>
          </p:cNvPr>
          <p:cNvSpPr>
            <a:spLocks noGrp="1"/>
          </p:cNvSpPr>
          <p:nvPr>
            <p:ph type="title"/>
          </p:nvPr>
        </p:nvSpPr>
        <p:spPr>
          <a:xfrm>
            <a:off x="838200" y="18255"/>
            <a:ext cx="10515600" cy="1325563"/>
          </a:xfrm>
        </p:spPr>
        <p:txBody>
          <a:bodyPr>
            <a:normAutofit/>
          </a:bodyPr>
          <a:lstStyle/>
          <a:p>
            <a:pPr algn="ctr"/>
            <a:r>
              <a:rPr lang="en-US" sz="3600" dirty="0">
                <a:latin typeface="+mn-lt"/>
              </a:rPr>
              <a:t>Water, Alcohol or other Disinfectants Compatible </a:t>
            </a:r>
            <a:br>
              <a:rPr lang="en-US" sz="3600" dirty="0">
                <a:latin typeface="+mn-lt"/>
              </a:rPr>
            </a:br>
            <a:r>
              <a:rPr lang="en-US" sz="3600" dirty="0">
                <a:latin typeface="+mn-lt"/>
              </a:rPr>
              <a:t>with Reusable Media</a:t>
            </a:r>
          </a:p>
        </p:txBody>
      </p:sp>
      <p:sp>
        <p:nvSpPr>
          <p:cNvPr id="3" name="Content Placeholder 2">
            <a:extLst>
              <a:ext uri="{FF2B5EF4-FFF2-40B4-BE49-F238E27FC236}">
                <a16:creationId xmlns:a16="http://schemas.microsoft.com/office/drawing/2014/main" id="{AAC0E34C-A28A-4D83-8A9F-77CE00FBA875}"/>
              </a:ext>
            </a:extLst>
          </p:cNvPr>
          <p:cNvSpPr>
            <a:spLocks noGrp="1"/>
          </p:cNvSpPr>
          <p:nvPr>
            <p:ph idx="1"/>
          </p:nvPr>
        </p:nvSpPr>
        <p:spPr>
          <a:xfrm>
            <a:off x="838200" y="1442566"/>
            <a:ext cx="10515600" cy="4351338"/>
          </a:xfrm>
        </p:spPr>
        <p:txBody>
          <a:bodyPr>
            <a:normAutofit fontScale="62500" lnSpcReduction="20000"/>
          </a:bodyPr>
          <a:lstStyle/>
          <a:p>
            <a:pPr fontAlgn="base"/>
            <a:r>
              <a:rPr lang="en-US" dirty="0"/>
              <a:t>Two Shanghai companies are jointly producing recyclable face masks, the first of their kind in China, the municipal government has announced.</a:t>
            </a:r>
          </a:p>
          <a:p>
            <a:pPr fontAlgn="base"/>
            <a:r>
              <a:rPr lang="en-US" dirty="0"/>
              <a:t>Shanghai Economic and Information Technology Committee said the new KN95 masks, which adopt nanotechnology, can be reused up to 10 times after disinfection. The factories are now making 100,000 masks per day, and output is expected to reach 300,000 per day on Friday. They will be priced at 15 to 25 yuan (US$2.14 to $3.56).</a:t>
            </a:r>
          </a:p>
          <a:p>
            <a:pPr fontAlgn="base"/>
            <a:r>
              <a:rPr lang="en-US" dirty="0"/>
              <a:t>The committee said it has provided guidance as the mask has been developed, including design, production and sales. Manufacturing is being done by Shanghai </a:t>
            </a:r>
            <a:r>
              <a:rPr lang="en-US" dirty="0" err="1"/>
              <a:t>Juchen</a:t>
            </a:r>
            <a:r>
              <a:rPr lang="en-US" dirty="0"/>
              <a:t> Infant and Children Garment Company and Shanghai </a:t>
            </a:r>
            <a:r>
              <a:rPr lang="en-US" dirty="0" err="1"/>
              <a:t>Hanpu</a:t>
            </a:r>
            <a:r>
              <a:rPr lang="en-US" dirty="0"/>
              <a:t> New Material Hi-tech Company, both located in the </a:t>
            </a:r>
            <a:r>
              <a:rPr lang="en-US" dirty="0" err="1"/>
              <a:t>Qingpu</a:t>
            </a:r>
            <a:r>
              <a:rPr lang="en-US" dirty="0"/>
              <a:t> district.</a:t>
            </a:r>
          </a:p>
          <a:p>
            <a:pPr fontAlgn="base"/>
            <a:r>
              <a:rPr lang="en-US" dirty="0"/>
              <a:t>It is not clear when the reusable masks will be available for sale. The </a:t>
            </a:r>
            <a:r>
              <a:rPr lang="en-US" i="1" dirty="0"/>
              <a:t>Xinmin Evening News</a:t>
            </a:r>
            <a:r>
              <a:rPr lang="en-US" dirty="0"/>
              <a:t> reported that besides the portion allocated by the government, the remainder will be sold on </a:t>
            </a:r>
            <a:r>
              <a:rPr lang="en-US" dirty="0" err="1"/>
              <a:t>Pinduoduo</a:t>
            </a:r>
            <a:r>
              <a:rPr lang="en-US" dirty="0"/>
              <a:t>, a mainland e-commerce site.</a:t>
            </a:r>
          </a:p>
          <a:p>
            <a:pPr fontAlgn="base"/>
            <a:r>
              <a:rPr lang="en-US" dirty="0"/>
              <a:t>Inside the mask is a thin nanofiber membrane that can filter 95 per cent of particles as small as 0.075 micrometers in diameter. The coronavirus is about 0.1 micrometers in diameter.</a:t>
            </a:r>
          </a:p>
          <a:p>
            <a:pPr fontAlgn="base"/>
            <a:r>
              <a:rPr lang="en-US" dirty="0"/>
              <a:t>The manufacturers found that the mask could maintain its filtering ability for 20 uses after being cleaned with boiling water, alcohol or 84 disinfectant liquid, although they recommend that wearers use it no more than 10 times.</a:t>
            </a:r>
          </a:p>
          <a:p>
            <a:pPr fontAlgn="base"/>
            <a:r>
              <a:rPr lang="en-US" dirty="0"/>
              <a:t>The mask’s filtering ability can last for 200 hours, more than 20 times that of normal disposable mask</a:t>
            </a:r>
          </a:p>
          <a:p>
            <a:endParaRPr lang="en-US" dirty="0"/>
          </a:p>
        </p:txBody>
      </p:sp>
      <p:pic>
        <p:nvPicPr>
          <p:cNvPr id="4" name="Picture 3" descr="http://www.mcilvainecompany.com/logosmall.gif">
            <a:extLst>
              <a:ext uri="{FF2B5EF4-FFF2-40B4-BE49-F238E27FC236}">
                <a16:creationId xmlns:a16="http://schemas.microsoft.com/office/drawing/2014/main" id="{2EF4EB51-590F-420F-AD93-662078C9DE09}"/>
              </a:ext>
            </a:extLst>
          </p:cNvPr>
          <p:cNvPicPr>
            <a:picLocks noChangeAspect="1" noChangeArrowheads="1"/>
          </p:cNvPicPr>
          <p:nvPr/>
        </p:nvPicPr>
        <p:blipFill rotWithShape="1">
          <a:blip r:embed="rId2" cstate="print"/>
          <a:srcRect l="2793" r="3338" b="-2"/>
          <a:stretch/>
        </p:blipFill>
        <p:spPr bwMode="auto">
          <a:xfrm>
            <a:off x="118971" y="5892652"/>
            <a:ext cx="1091992" cy="808882"/>
          </a:xfrm>
          <a:prstGeom prst="rect">
            <a:avLst/>
          </a:prstGeom>
          <a:noFill/>
        </p:spPr>
      </p:pic>
    </p:spTree>
    <p:extLst>
      <p:ext uri="{BB962C8B-B14F-4D97-AF65-F5344CB8AC3E}">
        <p14:creationId xmlns:p14="http://schemas.microsoft.com/office/powerpoint/2010/main" val="1417840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DEE99A-8C01-4E05-9622-A81712AB410E}"/>
              </a:ext>
            </a:extLst>
          </p:cNvPr>
          <p:cNvSpPr/>
          <p:nvPr/>
        </p:nvSpPr>
        <p:spPr>
          <a:xfrm>
            <a:off x="932575" y="1086965"/>
            <a:ext cx="10672837" cy="4801314"/>
          </a:xfrm>
          <a:prstGeom prst="rect">
            <a:avLst/>
          </a:prstGeom>
        </p:spPr>
        <p:txBody>
          <a:bodyPr wrap="square">
            <a:spAutoFit/>
          </a:bodyPr>
          <a:lstStyle/>
          <a:p>
            <a:r>
              <a:rPr lang="en-US" dirty="0">
                <a:solidFill>
                  <a:srgbClr val="333333"/>
                </a:solidFill>
                <a:latin typeface="latoregular"/>
              </a:rPr>
              <a:t>Conventional disposable medical masks or N95 masks are made of melt-blown non-woven fabric as their main material, and the two layers of non-woven fabric are welded together by an ultrasonic process. The manufacturers of the new KN95 masks claim that a different method of production means that their masks can be used up to 20 times after being cleaned with boiled water, alcohol or diluted bleach, although the manufacturers advise that wearers stick to 10 usages for maximum effectiveness.</a:t>
            </a:r>
          </a:p>
          <a:p>
            <a:endParaRPr lang="en-US" dirty="0">
              <a:solidFill>
                <a:srgbClr val="333333"/>
              </a:solidFill>
              <a:latin typeface="latoregular"/>
            </a:endParaRPr>
          </a:p>
          <a:p>
            <a:r>
              <a:rPr lang="en-US" dirty="0">
                <a:solidFill>
                  <a:srgbClr val="333333"/>
                </a:solidFill>
                <a:latin typeface="latoregular"/>
              </a:rPr>
              <a:t>The reusable range also boasts a longer shelf life than disposable versions. That means that, even after the epidemic, the new masks could serve as a “strategic reserve for the country,” Liu </a:t>
            </a:r>
            <a:r>
              <a:rPr lang="en-US" dirty="0" err="1">
                <a:solidFill>
                  <a:srgbClr val="333333"/>
                </a:solidFill>
                <a:latin typeface="latoregular"/>
              </a:rPr>
              <a:t>Boying</a:t>
            </a:r>
            <a:r>
              <a:rPr lang="en-US" dirty="0">
                <a:solidFill>
                  <a:srgbClr val="333333"/>
                </a:solidFill>
                <a:latin typeface="latoregular"/>
              </a:rPr>
              <a:t>, Commissioner of Epidemic Prevention in Shanghai’s </a:t>
            </a:r>
            <a:r>
              <a:rPr lang="en-US" dirty="0" err="1">
                <a:solidFill>
                  <a:srgbClr val="333333"/>
                </a:solidFill>
                <a:latin typeface="latoregular"/>
              </a:rPr>
              <a:t>Fengxian</a:t>
            </a:r>
            <a:r>
              <a:rPr lang="en-US" dirty="0">
                <a:solidFill>
                  <a:srgbClr val="333333"/>
                </a:solidFill>
                <a:latin typeface="latoregular"/>
              </a:rPr>
              <a:t> district, told Shanghai Observer.</a:t>
            </a:r>
          </a:p>
          <a:p>
            <a:r>
              <a:rPr lang="en-US" dirty="0">
                <a:solidFill>
                  <a:srgbClr val="333333"/>
                </a:solidFill>
                <a:latin typeface="latoregular"/>
              </a:rPr>
              <a:t>Charles Wang, an advanced materials professor from a Beijing-based university, told the South China Morning Post that </a:t>
            </a:r>
            <a:r>
              <a:rPr lang="en-US" dirty="0" err="1">
                <a:solidFill>
                  <a:srgbClr val="333333"/>
                </a:solidFill>
                <a:latin typeface="latoregular"/>
              </a:rPr>
              <a:t>nanofibre</a:t>
            </a:r>
            <a:r>
              <a:rPr lang="en-US" dirty="0">
                <a:solidFill>
                  <a:srgbClr val="333333"/>
                </a:solidFill>
                <a:latin typeface="latoregular"/>
              </a:rPr>
              <a:t> can filter out coronavirus germs because the material serves as mini-sized activated carbon. “It’s also not a problem for </a:t>
            </a:r>
            <a:r>
              <a:rPr lang="en-US" dirty="0" err="1">
                <a:solidFill>
                  <a:srgbClr val="333333"/>
                </a:solidFill>
                <a:latin typeface="latoregular"/>
              </a:rPr>
              <a:t>nanofibre</a:t>
            </a:r>
            <a:r>
              <a:rPr lang="en-US" dirty="0">
                <a:solidFill>
                  <a:srgbClr val="333333"/>
                </a:solidFill>
                <a:latin typeface="latoregular"/>
              </a:rPr>
              <a:t> to be recycled,” Wang adds. “The key in producing a mask is to make sure that both sides can cover up the face closely, without any cracks in between.”</a:t>
            </a:r>
          </a:p>
          <a:p>
            <a:endParaRPr lang="en-US" dirty="0">
              <a:solidFill>
                <a:srgbClr val="333333"/>
              </a:solidFill>
              <a:latin typeface="latoregular"/>
            </a:endParaRPr>
          </a:p>
          <a:p>
            <a:r>
              <a:rPr lang="en-US" dirty="0">
                <a:solidFill>
                  <a:srgbClr val="333333"/>
                </a:solidFill>
                <a:latin typeface="latoregular"/>
              </a:rPr>
              <a:t>To keep the reusable masks affordable, the first batch have been priced at Rmb15 ($2) each, implying a cost to wear of about Rmb1 a day, says </a:t>
            </a:r>
            <a:r>
              <a:rPr lang="en-US" dirty="0" err="1">
                <a:solidFill>
                  <a:srgbClr val="333333"/>
                </a:solidFill>
                <a:latin typeface="latoregular"/>
              </a:rPr>
              <a:t>Sina</a:t>
            </a:r>
            <a:r>
              <a:rPr lang="en-US" dirty="0">
                <a:solidFill>
                  <a:srgbClr val="333333"/>
                </a:solidFill>
                <a:latin typeface="latoregular"/>
              </a:rPr>
              <a:t> Finance.</a:t>
            </a:r>
            <a:endParaRPr lang="en-US" b="0" i="0" u="none" strike="noStrike" dirty="0">
              <a:solidFill>
                <a:srgbClr val="333333"/>
              </a:solidFill>
              <a:effectLst/>
              <a:latin typeface="latoregular"/>
            </a:endParaRPr>
          </a:p>
        </p:txBody>
      </p:sp>
      <p:sp>
        <p:nvSpPr>
          <p:cNvPr id="3" name="TextBox 2">
            <a:extLst>
              <a:ext uri="{FF2B5EF4-FFF2-40B4-BE49-F238E27FC236}">
                <a16:creationId xmlns:a16="http://schemas.microsoft.com/office/drawing/2014/main" id="{253B82ED-1C6D-49F3-AC9C-7294488C5B82}"/>
              </a:ext>
            </a:extLst>
          </p:cNvPr>
          <p:cNvSpPr txBox="1"/>
          <p:nvPr/>
        </p:nvSpPr>
        <p:spPr>
          <a:xfrm>
            <a:off x="1363362" y="163635"/>
            <a:ext cx="9811265" cy="923330"/>
          </a:xfrm>
          <a:prstGeom prst="rect">
            <a:avLst/>
          </a:prstGeom>
          <a:noFill/>
        </p:spPr>
        <p:txBody>
          <a:bodyPr wrap="square" rtlCol="0">
            <a:spAutoFit/>
          </a:bodyPr>
          <a:lstStyle/>
          <a:p>
            <a:pPr algn="ctr"/>
            <a:r>
              <a:rPr lang="en-US" sz="3600" dirty="0">
                <a:solidFill>
                  <a:srgbClr val="333333"/>
                </a:solidFill>
              </a:rPr>
              <a:t>Reusable Masks in Chinese Strategic Reserve</a:t>
            </a:r>
          </a:p>
          <a:p>
            <a:endParaRPr lang="en-US" dirty="0"/>
          </a:p>
        </p:txBody>
      </p:sp>
      <p:pic>
        <p:nvPicPr>
          <p:cNvPr id="5" name="Picture 4" descr="http://www.mcilvainecompany.com/logosmall.gif">
            <a:extLst>
              <a:ext uri="{FF2B5EF4-FFF2-40B4-BE49-F238E27FC236}">
                <a16:creationId xmlns:a16="http://schemas.microsoft.com/office/drawing/2014/main" id="{13822019-999D-4AB9-90AE-182CBC175691}"/>
              </a:ext>
            </a:extLst>
          </p:cNvPr>
          <p:cNvPicPr>
            <a:picLocks noChangeAspect="1" noChangeArrowheads="1"/>
          </p:cNvPicPr>
          <p:nvPr/>
        </p:nvPicPr>
        <p:blipFill rotWithShape="1">
          <a:blip r:embed="rId2" cstate="print"/>
          <a:srcRect l="2793" r="3338" b="-2"/>
          <a:stretch/>
        </p:blipFill>
        <p:spPr bwMode="auto">
          <a:xfrm>
            <a:off x="118971" y="5892652"/>
            <a:ext cx="1091992" cy="808882"/>
          </a:xfrm>
          <a:prstGeom prst="rect">
            <a:avLst/>
          </a:prstGeom>
          <a:noFill/>
        </p:spPr>
      </p:pic>
    </p:spTree>
    <p:extLst>
      <p:ext uri="{BB962C8B-B14F-4D97-AF65-F5344CB8AC3E}">
        <p14:creationId xmlns:p14="http://schemas.microsoft.com/office/powerpoint/2010/main" val="33336421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549</TotalTime>
  <Words>1914</Words>
  <Application>Microsoft Office PowerPoint</Application>
  <PresentationFormat>Widescreen</PresentationFormat>
  <Paragraphs>139</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latoregular</vt:lpstr>
      <vt:lpstr>Times New Roman</vt:lpstr>
      <vt:lpstr>Office Theme</vt:lpstr>
      <vt:lpstr> </vt:lpstr>
      <vt:lpstr>Meltblown Supply and Demand</vt:lpstr>
      <vt:lpstr>Reusable Mask Program - Supply and Demand</vt:lpstr>
      <vt:lpstr>PowerPoint Presentation</vt:lpstr>
      <vt:lpstr>PowerPoint Presentation</vt:lpstr>
      <vt:lpstr>PowerPoint Presentation</vt:lpstr>
      <vt:lpstr>PowerPoint Presentation</vt:lpstr>
      <vt:lpstr>Water, Alcohol or other Disinfectants Compatible  with Reusable Media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Coronavirus - Masks</dc:title>
  <dc:creator>Bob Mcilvaine</dc:creator>
  <cp:lastModifiedBy>Marilyn McIlvaine</cp:lastModifiedBy>
  <cp:revision>27</cp:revision>
  <dcterms:created xsi:type="dcterms:W3CDTF">2020-04-01T15:16:35Z</dcterms:created>
  <dcterms:modified xsi:type="dcterms:W3CDTF">2020-04-02T13:57:40Z</dcterms:modified>
</cp:coreProperties>
</file>