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4E48B-D46E-45DF-AAF7-F0F505975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5735B-66D3-4F05-879E-C49A23C28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E91ED-888E-4ACC-8655-F8EB7FA94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6E16B-F097-4FAF-AFB0-C4B6F092B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328AC-3688-43BF-8B67-9564CFD3F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5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FC6FC-CDAA-4567-A7C8-146BB2557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1F2434-4AF8-4060-8693-45492E065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BE0B6-BFF6-4368-BD36-819B11B6D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94879-60A8-4794-A858-5144FDF56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9A03B-ECBB-4004-A304-A931A6FC5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1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66A57B-CB0F-4963-AE88-0FE827D59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FE109-9E77-49EA-85C6-70E1D8F64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3D9B8-D1C9-468E-8EA0-BCC369742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6DDF-FD71-4829-BB04-6FA59DABD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D0420-230E-4EDC-A068-4799E8465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7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B3B88-F792-46D9-AD67-32F85DA5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C0D09-4F7A-44F2-8438-3D7822BC0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4925F-138D-4F19-AFFB-FD4472959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C8B31-8A27-4839-8AB4-466E2926A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AEAC1-EE79-4F6B-A494-344832BEE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7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80F83-6488-40CB-8215-E549CD145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4A095-4E9F-47FA-927F-6E360BF61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312CF-2065-49F6-9694-6DB0E3E73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B9C81-7994-44EA-88D2-15064BFC8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2C5BC-C4E0-4784-8F12-B18F279A0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BE25E-AFAB-47D1-B159-694FFBCF8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C2030-A5AD-40A7-BD20-ECC2ABBAD7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EAE36-28E3-4D98-B4A7-F9C225A9E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0338C-684A-482D-8058-DC7A66A6E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16B15-C1DE-4CD4-B667-180DA767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34C8A-5DF5-4B46-B560-EB4AD3E3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2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61A66-211F-4E57-9191-72BB9AD3B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8BAEB-BFAA-4B8F-B5FD-3E2CE00E5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DB480-99BC-454D-A18F-7E8717630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6F435E-9A10-4EA0-B846-417E11D3C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0EF181-7D7F-4337-8D46-BCEBF18AE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9FF409-EA1A-429E-903E-D3F263E4F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E04F54-2246-4C7A-AE97-6DED28892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696D23-74E9-4399-B17C-2E307056B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21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112B1-C7F9-4AD9-8336-8EDE20D0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83A024-1F02-47F5-9438-208F857C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C69B0-6FC1-42C7-8BFF-ECDDBF32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AECCA-A5CD-4B0B-AA17-28A938969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6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942CAD-B7E2-4354-8A97-C5E37F002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B5A9AF-789E-4A51-A704-2DD9DD74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2FFF7A-6FA2-4267-A3EA-0BC8A803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1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BEC3-13D1-4D28-9263-19516B5B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0F02B-266F-466F-A1DF-85781ECF7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C3626-B313-4ED3-B6C1-7DC0D3B27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A1432-7605-45D3-B690-40F21B5C5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8FCF4-8057-4F7A-821E-4EF06EB7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52B92-CC7D-44E0-97AF-39850C6C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1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0716C-D995-418A-9938-777EC48B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0BA9A1-DB79-4250-A033-1AE71C9052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487630-F339-4301-B457-29269A1F9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CA066-44D1-43BE-9141-DC7845ADA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50DA6-F2FC-4C69-93BB-FB47AF14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6FA3E-D2B7-4A01-9492-F363961EE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6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965A95-93D2-4ED7-85BB-E1B0E3814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BA6DE-3BFE-466C-970D-9A387C929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CE475-2A29-4DA6-9B4E-812939313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48A56-2A6F-42B4-99CD-92BFB9928F0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57547-9393-4343-BBE4-602B2C4E0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6CDE-F673-479E-A9CF-7691CE9BA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B8DE-1C4E-40F2-A65B-DD6D91D11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4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84075-1F80-4436-AC78-5C0172E457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Coronavirus Mask Decontamination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A9F928-3885-44E9-838B-C89DD6870A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2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FE482C-26EF-4B93-BEEB-180F81172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N95 Mask Materials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D69C0D-E474-4769-BF43-BAADBCFFD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01113" cy="4351338"/>
          </a:xfrm>
        </p:spPr>
        <p:txBody>
          <a:bodyPr/>
          <a:lstStyle/>
          <a:p>
            <a:r>
              <a:rPr lang="en-US" b="1" dirty="0"/>
              <a:t>Non-woven polypropylene (other materials possible)</a:t>
            </a:r>
          </a:p>
          <a:p>
            <a:r>
              <a:rPr lang="en-US" b="1" dirty="0"/>
              <a:t>Various elastic strap materials</a:t>
            </a:r>
          </a:p>
          <a:p>
            <a:r>
              <a:rPr lang="en-US" dirty="0"/>
              <a:t>Varying materials on both sides of PP (optional)</a:t>
            </a:r>
            <a:endParaRPr lang="en-US" b="1" dirty="0"/>
          </a:p>
          <a:p>
            <a:r>
              <a:rPr lang="en-US" dirty="0"/>
              <a:t>Metal nose piece (for fitting to nose) (optional)</a:t>
            </a:r>
          </a:p>
        </p:txBody>
      </p:sp>
      <p:pic>
        <p:nvPicPr>
          <p:cNvPr id="7" name="Picture 6" descr="A picture containing bottle&#10;&#10;Description automatically generated">
            <a:extLst>
              <a:ext uri="{FF2B5EF4-FFF2-40B4-BE49-F238E27FC236}">
                <a16:creationId xmlns:a16="http://schemas.microsoft.com/office/drawing/2014/main" id="{9489FF32-0BD0-4710-8339-44DC5CC93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799" y="1027906"/>
            <a:ext cx="4791515" cy="479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68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sitting&#10;&#10;Description automatically generated">
            <a:extLst>
              <a:ext uri="{FF2B5EF4-FFF2-40B4-BE49-F238E27FC236}">
                <a16:creationId xmlns:a16="http://schemas.microsoft.com/office/drawing/2014/main" id="{A6661E75-B386-4D8B-98D9-2233581E7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0" y="3101852"/>
            <a:ext cx="4192172" cy="4192172"/>
          </a:xfrm>
          <a:prstGeom prst="rect">
            <a:avLst/>
          </a:prstGeom>
        </p:spPr>
      </p:pic>
      <p:pic>
        <p:nvPicPr>
          <p:cNvPr id="19" name="Picture 18" descr="A picture containing indoor, table, sitting, small&#10;&#10;Description automatically generated">
            <a:extLst>
              <a:ext uri="{FF2B5EF4-FFF2-40B4-BE49-F238E27FC236}">
                <a16:creationId xmlns:a16="http://schemas.microsoft.com/office/drawing/2014/main" id="{87FC6BB5-D6A1-481B-AB4B-B013F7834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23262" y="-575678"/>
            <a:ext cx="3601330" cy="4801773"/>
          </a:xfrm>
          <a:prstGeom prst="rect">
            <a:avLst/>
          </a:prstGeom>
        </p:spPr>
      </p:pic>
      <p:pic>
        <p:nvPicPr>
          <p:cNvPr id="15" name="Picture 14" descr="A picture containing kitchenware, pot, indoor, sitting&#10;&#10;Description automatically generated">
            <a:extLst>
              <a:ext uri="{FF2B5EF4-FFF2-40B4-BE49-F238E27FC236}">
                <a16:creationId xmlns:a16="http://schemas.microsoft.com/office/drawing/2014/main" id="{D988F53E-C8BE-4BA2-B92C-3F5A9648C0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89" y="2824896"/>
            <a:ext cx="4508223" cy="4008561"/>
          </a:xfrm>
          <a:prstGeom prst="rect">
            <a:avLst/>
          </a:prstGeom>
        </p:spPr>
      </p:pic>
      <p:pic>
        <p:nvPicPr>
          <p:cNvPr id="11" name="Picture 10" descr="A picture containing indoor, sitting, cat, table&#10;&#10;Description automatically generated">
            <a:extLst>
              <a:ext uri="{FF2B5EF4-FFF2-40B4-BE49-F238E27FC236}">
                <a16:creationId xmlns:a16="http://schemas.microsoft.com/office/drawing/2014/main" id="{C77FC5BE-E6D5-4EB5-96E2-B3788E99C0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390" y="24543"/>
            <a:ext cx="3601329" cy="3601329"/>
          </a:xfrm>
          <a:prstGeom prst="rect">
            <a:avLst/>
          </a:prstGeom>
        </p:spPr>
      </p:pic>
      <p:pic>
        <p:nvPicPr>
          <p:cNvPr id="5" name="Picture 4" descr="A picture containing kitchenware, table, pan, white&#10;&#10;Description automatically generated">
            <a:extLst>
              <a:ext uri="{FF2B5EF4-FFF2-40B4-BE49-F238E27FC236}">
                <a16:creationId xmlns:a16="http://schemas.microsoft.com/office/drawing/2014/main" id="{09A2D7B8-2182-467B-9A84-488F4FE558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788" y="3625874"/>
            <a:ext cx="4192172" cy="3144129"/>
          </a:xfrm>
          <a:prstGeom prst="rect">
            <a:avLst/>
          </a:prstGeom>
        </p:spPr>
      </p:pic>
      <p:pic>
        <p:nvPicPr>
          <p:cNvPr id="7" name="Picture 6" descr="A picture containing bag&#10;&#10;Description automatically generated">
            <a:extLst>
              <a:ext uri="{FF2B5EF4-FFF2-40B4-BE49-F238E27FC236}">
                <a16:creationId xmlns:a16="http://schemas.microsoft.com/office/drawing/2014/main" id="{563EB19A-CC17-4AA6-8405-B94756F031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781" y="0"/>
            <a:ext cx="3201280" cy="320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83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530E6-1E1E-4524-A7BD-E02089A9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Sterilization / Decontamination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30007-BA22-435C-BC69-80457CFF7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Steam – 121C for 15 minutes, 131 for 3 minutes</a:t>
            </a:r>
          </a:p>
          <a:p>
            <a:r>
              <a:rPr lang="en-US" dirty="0"/>
              <a:t>Dry Heat – 170C for 30 minutes</a:t>
            </a:r>
          </a:p>
          <a:p>
            <a:r>
              <a:rPr lang="en-US" dirty="0"/>
              <a:t>Radiation - &gt;25 </a:t>
            </a:r>
            <a:r>
              <a:rPr lang="en-US" dirty="0" err="1"/>
              <a:t>kGy</a:t>
            </a:r>
            <a:endParaRPr lang="en-US" dirty="0"/>
          </a:p>
          <a:p>
            <a:r>
              <a:rPr lang="en-US" dirty="0"/>
              <a:t>Gas – ETO, ClO</a:t>
            </a:r>
            <a:r>
              <a:rPr lang="en-US" baseline="-25000" dirty="0"/>
              <a:t>2</a:t>
            </a:r>
            <a:r>
              <a:rPr lang="en-US" dirty="0"/>
              <a:t>, NO</a:t>
            </a:r>
            <a:r>
              <a:rPr lang="en-US" baseline="-25000" dirty="0"/>
              <a:t>2</a:t>
            </a:r>
            <a:r>
              <a:rPr lang="en-US" dirty="0"/>
              <a:t>, O</a:t>
            </a:r>
            <a:r>
              <a:rPr lang="en-US" baseline="-25000" dirty="0"/>
              <a:t>3</a:t>
            </a:r>
          </a:p>
          <a:p>
            <a:r>
              <a:rPr lang="en-US" dirty="0"/>
              <a:t>Vapor –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vapor or aerosol delivery,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 </a:t>
            </a:r>
            <a:r>
              <a:rPr lang="en-US" dirty="0"/>
              <a:t>Plasma (AST)</a:t>
            </a:r>
          </a:p>
        </p:txBody>
      </p:sp>
    </p:spTree>
    <p:extLst>
      <p:ext uri="{BB962C8B-B14F-4D97-AF65-F5344CB8AC3E}">
        <p14:creationId xmlns:p14="http://schemas.microsoft.com/office/powerpoint/2010/main" val="3792918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39C74-8425-4B9E-8F88-39C78C793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 &amp; Processes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1D21415-0D59-4CBD-AD38-E55DA3F2E0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643283"/>
              </p:ext>
            </p:extLst>
          </p:nvPr>
        </p:nvGraphicFramePr>
        <p:xfrm>
          <a:off x="337625" y="1825625"/>
          <a:ext cx="11016174" cy="2590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val="850958744"/>
                    </a:ext>
                  </a:extLst>
                </a:gridCol>
                <a:gridCol w="1589649">
                  <a:extLst>
                    <a:ext uri="{9D8B030D-6E8A-4147-A177-3AD203B41FA5}">
                      <a16:colId xmlns:a16="http://schemas.microsoft.com/office/drawing/2014/main" val="1056123775"/>
                    </a:ext>
                  </a:extLst>
                </a:gridCol>
                <a:gridCol w="1899138">
                  <a:extLst>
                    <a:ext uri="{9D8B030D-6E8A-4147-A177-3AD203B41FA5}">
                      <a16:colId xmlns:a16="http://schemas.microsoft.com/office/drawing/2014/main" val="759544316"/>
                    </a:ext>
                  </a:extLst>
                </a:gridCol>
                <a:gridCol w="1941342">
                  <a:extLst>
                    <a:ext uri="{9D8B030D-6E8A-4147-A177-3AD203B41FA5}">
                      <a16:colId xmlns:a16="http://schemas.microsoft.com/office/drawing/2014/main" val="646977419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3224715343"/>
                    </a:ext>
                  </a:extLst>
                </a:gridCol>
                <a:gridCol w="1590821">
                  <a:extLst>
                    <a:ext uri="{9D8B030D-6E8A-4147-A177-3AD203B41FA5}">
                      <a16:colId xmlns:a16="http://schemas.microsoft.com/office/drawing/2014/main" val="22590034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Steam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Dry Heat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Radiation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Vapor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545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Polypropylene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49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Straps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410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Added layers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88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Nose piece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72837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3775230-414D-47C6-909E-070F35155AC7}"/>
              </a:ext>
            </a:extLst>
          </p:cNvPr>
          <p:cNvSpPr txBox="1"/>
          <p:nvPr/>
        </p:nvSpPr>
        <p:spPr>
          <a:xfrm>
            <a:off x="6668086" y="2519913"/>
            <a:ext cx="9988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94FE77-0A51-49FF-AB55-1EAEA4DCAD04}"/>
              </a:ext>
            </a:extLst>
          </p:cNvPr>
          <p:cNvSpPr txBox="1"/>
          <p:nvPr/>
        </p:nvSpPr>
        <p:spPr>
          <a:xfrm>
            <a:off x="4931312" y="2519913"/>
            <a:ext cx="9988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93467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39C74-8425-4B9E-8F88-39C78C793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Issues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1D21415-0D59-4CBD-AD38-E55DA3F2E0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500334"/>
              </p:ext>
            </p:extLst>
          </p:nvPr>
        </p:nvGraphicFramePr>
        <p:xfrm>
          <a:off x="337624" y="1825625"/>
          <a:ext cx="10902461" cy="2590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51164">
                  <a:extLst>
                    <a:ext uri="{9D8B030D-6E8A-4147-A177-3AD203B41FA5}">
                      <a16:colId xmlns:a16="http://schemas.microsoft.com/office/drawing/2014/main" val="850958744"/>
                    </a:ext>
                  </a:extLst>
                </a:gridCol>
                <a:gridCol w="2997429">
                  <a:extLst>
                    <a:ext uri="{9D8B030D-6E8A-4147-A177-3AD203B41FA5}">
                      <a16:colId xmlns:a16="http://schemas.microsoft.com/office/drawing/2014/main" val="1056123775"/>
                    </a:ext>
                  </a:extLst>
                </a:gridCol>
                <a:gridCol w="2396908">
                  <a:extLst>
                    <a:ext uri="{9D8B030D-6E8A-4147-A177-3AD203B41FA5}">
                      <a16:colId xmlns:a16="http://schemas.microsoft.com/office/drawing/2014/main" val="3224715343"/>
                    </a:ext>
                  </a:extLst>
                </a:gridCol>
                <a:gridCol w="2356960">
                  <a:extLst>
                    <a:ext uri="{9D8B030D-6E8A-4147-A177-3AD203B41FA5}">
                      <a16:colId xmlns:a16="http://schemas.microsoft.com/office/drawing/2014/main" val="22590034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Steam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Vapor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545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In Hospital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49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Process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4-6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2-3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410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Time to Implement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88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Small?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72837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076EE45-7308-4CB4-937C-9BDA9623BDE9}"/>
              </a:ext>
            </a:extLst>
          </p:cNvPr>
          <p:cNvSpPr txBox="1"/>
          <p:nvPr/>
        </p:nvSpPr>
        <p:spPr>
          <a:xfrm>
            <a:off x="7272996" y="2644170"/>
            <a:ext cx="9988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66756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8EA11-7A1B-4C6E-87EB-2F1A1E154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Steam or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4CAD-2B64-463E-87FB-B68038D26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Steam – uses hospital sterilizers, available capacity unknown, potential effects on non-critical components unknown.</a:t>
            </a:r>
          </a:p>
          <a:p>
            <a:r>
              <a:rPr lang="en-US" dirty="0"/>
              <a:t>Vapor – retrofit room with H2O2 generator external, capacity could be extensive, potential effects on non-critical components unknown.</a:t>
            </a:r>
          </a:p>
          <a:p>
            <a:endParaRPr lang="en-US" dirty="0"/>
          </a:p>
          <a:p>
            <a:r>
              <a:rPr lang="en-US" dirty="0"/>
              <a:t>Expecting a variable mix of N95 masks in any load, the effects of steam or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can’t be accurately predicted. Lot’s of conflicting reports. Impact on strap elastics is likely the major factory in reuse. </a:t>
            </a:r>
          </a:p>
        </p:txBody>
      </p:sp>
    </p:spTree>
    <p:extLst>
      <p:ext uri="{BB962C8B-B14F-4D97-AF65-F5344CB8AC3E}">
        <p14:creationId xmlns:p14="http://schemas.microsoft.com/office/powerpoint/2010/main" val="2346687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234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Coronavirus Mask Decontamination</vt:lpstr>
      <vt:lpstr>N95 Mask Materials</vt:lpstr>
      <vt:lpstr>PowerPoint Presentation</vt:lpstr>
      <vt:lpstr>Sterilization / Decontamination Methods</vt:lpstr>
      <vt:lpstr>Materials &amp; Processes</vt:lpstr>
      <vt:lpstr>Process Issues</vt:lpstr>
      <vt:lpstr>Steam or H2O2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Coronavirus Mask Decontamination</dc:title>
  <dc:creator>Jim Agalloco</dc:creator>
  <cp:lastModifiedBy>Jim Agalloco</cp:lastModifiedBy>
  <cp:revision>9</cp:revision>
  <dcterms:created xsi:type="dcterms:W3CDTF">2020-03-31T14:29:09Z</dcterms:created>
  <dcterms:modified xsi:type="dcterms:W3CDTF">2020-03-31T15:37:27Z</dcterms:modified>
</cp:coreProperties>
</file>