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sldIdLst>
    <p:sldId id="287" r:id="rId2"/>
    <p:sldId id="289"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7" d="100"/>
          <a:sy n="67" d="100"/>
        </p:scale>
        <p:origin x="-42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52F252-5F48-4390-926A-74F4E183BFCC}" type="datetimeFigureOut">
              <a:rPr lang="en-US" smtClean="0"/>
              <a:t>9/18/2014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D61D5F-F452-44FC-9134-472AA5428BCF}" type="slidenum">
              <a:rPr lang="en-US" smtClean="0"/>
              <a:t>‹#›</a:t>
            </a:fld>
            <a:endParaRPr lang="en-US"/>
          </a:p>
        </p:txBody>
      </p:sp>
    </p:spTree>
    <p:extLst>
      <p:ext uri="{BB962C8B-B14F-4D97-AF65-F5344CB8AC3E}">
        <p14:creationId xmlns:p14="http://schemas.microsoft.com/office/powerpoint/2010/main" val="3234056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2D84F1E-8FEA-2C40-8EC8-6DF00F904147}" type="datetimeFigureOut">
              <a:rPr lang="en-US" smtClean="0"/>
              <a:pPr/>
              <a:t>9/18/2014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925277D-B8A3-D847-A45C-CF9E1DA9DC8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D84F1E-8FEA-2C40-8EC8-6DF00F904147}" type="datetimeFigureOut">
              <a:rPr lang="en-US" smtClean="0"/>
              <a:pPr/>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25277D-B8A3-D847-A45C-CF9E1DA9DC8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D84F1E-8FEA-2C40-8EC8-6DF00F904147}" type="datetimeFigureOut">
              <a:rPr lang="en-US" smtClean="0"/>
              <a:pPr/>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25277D-B8A3-D847-A45C-CF9E1DA9DC8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D84F1E-8FEA-2C40-8EC8-6DF00F904147}" type="datetimeFigureOut">
              <a:rPr lang="en-US" smtClean="0"/>
              <a:pPr/>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25277D-B8A3-D847-A45C-CF9E1DA9DC8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2D84F1E-8FEA-2C40-8EC8-6DF00F904147}" type="datetimeFigureOut">
              <a:rPr lang="en-US" smtClean="0"/>
              <a:pPr/>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25277D-B8A3-D847-A45C-CF9E1DA9DC8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2D84F1E-8FEA-2C40-8EC8-6DF00F904147}" type="datetimeFigureOut">
              <a:rPr lang="en-US" smtClean="0"/>
              <a:pPr/>
              <a:t>9/18/2014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25277D-B8A3-D847-A45C-CF9E1DA9DC8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2D84F1E-8FEA-2C40-8EC8-6DF00F904147}" type="datetimeFigureOut">
              <a:rPr lang="en-US" smtClean="0"/>
              <a:pPr/>
              <a:t>9/18/2014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25277D-B8A3-D847-A45C-CF9E1DA9DC8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2D84F1E-8FEA-2C40-8EC8-6DF00F904147}" type="datetimeFigureOut">
              <a:rPr lang="en-US" smtClean="0"/>
              <a:pPr/>
              <a:t>9/18/2014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25277D-B8A3-D847-A45C-CF9E1DA9DC8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D84F1E-8FEA-2C40-8EC8-6DF00F904147}" type="datetimeFigureOut">
              <a:rPr lang="en-US" smtClean="0"/>
              <a:pPr/>
              <a:t>9/18/2014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25277D-B8A3-D847-A45C-CF9E1DA9DC8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2D84F1E-8FEA-2C40-8EC8-6DF00F904147}" type="datetimeFigureOut">
              <a:rPr lang="en-US" smtClean="0"/>
              <a:pPr/>
              <a:t>9/18/2014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25277D-B8A3-D847-A45C-CF9E1DA9DC8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2D84F1E-8FEA-2C40-8EC8-6DF00F904147}" type="datetimeFigureOut">
              <a:rPr lang="en-US" smtClean="0"/>
              <a:pPr/>
              <a:t>9/18/2014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925277D-B8A3-D847-A45C-CF9E1DA9DC8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D84F1E-8FEA-2C40-8EC8-6DF00F904147}" type="datetimeFigureOut">
              <a:rPr lang="en-US" smtClean="0"/>
              <a:pPr/>
              <a:t>9/18/2014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925277D-B8A3-D847-A45C-CF9E1DA9DC8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619645"/>
            <a:ext cx="7772400" cy="1470025"/>
          </a:xfrm>
        </p:spPr>
        <p:txBody>
          <a:bodyPr>
            <a:normAutofit fontScale="90000"/>
          </a:bodyPr>
          <a:lstStyle/>
          <a:p>
            <a:pPr algn="ctr"/>
            <a:r>
              <a:rPr lang="en-US" dirty="0" smtClean="0"/>
              <a:t>Water Treatment and Chemistry Answers for HRSG Operators</a:t>
            </a:r>
            <a:r>
              <a:rPr lang="en-US" dirty="0" smtClean="0"/>
              <a:t/>
            </a:r>
            <a:br>
              <a:rPr lang="en-US" dirty="0" smtClean="0"/>
            </a:br>
            <a:r>
              <a:rPr lang="en-US" sz="2700" dirty="0" err="1" smtClean="0"/>
              <a:t>McIlvane</a:t>
            </a:r>
            <a:r>
              <a:rPr lang="en-US" sz="2700" dirty="0" smtClean="0"/>
              <a:t> Webinar</a:t>
            </a:r>
            <a:br>
              <a:rPr lang="en-US" sz="2700" dirty="0" smtClean="0"/>
            </a:br>
            <a:r>
              <a:rPr lang="en-US" sz="2700" dirty="0" smtClean="0"/>
              <a:t>September 25, 2014</a:t>
            </a:r>
            <a:endParaRPr lang="en-US" sz="2700" dirty="0"/>
          </a:p>
        </p:txBody>
      </p:sp>
      <p:sp>
        <p:nvSpPr>
          <p:cNvPr id="5" name="Subtitle 4"/>
          <p:cNvSpPr>
            <a:spLocks noGrp="1"/>
          </p:cNvSpPr>
          <p:nvPr>
            <p:ph type="subTitle" idx="1"/>
          </p:nvPr>
        </p:nvSpPr>
        <p:spPr>
          <a:xfrm>
            <a:off x="533400" y="4373211"/>
            <a:ext cx="7854696" cy="1752600"/>
          </a:xfrm>
        </p:spPr>
        <p:txBody>
          <a:bodyPr/>
          <a:lstStyle/>
          <a:p>
            <a:pPr algn="ctr"/>
            <a:r>
              <a:rPr lang="en-US" dirty="0" smtClean="0">
                <a:solidFill>
                  <a:srgbClr val="FFC000"/>
                </a:solidFill>
              </a:rPr>
              <a:t>Brad Buecker</a:t>
            </a:r>
          </a:p>
          <a:p>
            <a:pPr algn="ctr"/>
            <a:r>
              <a:rPr lang="en-US" dirty="0" smtClean="0">
                <a:solidFill>
                  <a:srgbClr val="FFC000"/>
                </a:solidFill>
              </a:rPr>
              <a:t>Process Specialist</a:t>
            </a:r>
          </a:p>
          <a:p>
            <a:pPr algn="ctr"/>
            <a:r>
              <a:rPr lang="en-US" dirty="0" smtClean="0">
                <a:solidFill>
                  <a:srgbClr val="FFC000"/>
                </a:solidFill>
              </a:rPr>
              <a:t>Kiewit Power Engineers</a:t>
            </a:r>
            <a:endParaRPr lang="en-US" dirty="0">
              <a:solidFill>
                <a:srgbClr val="FFC000"/>
              </a:solidFill>
            </a:endParaRPr>
          </a:p>
        </p:txBody>
      </p:sp>
      <p:pic>
        <p:nvPicPr>
          <p:cNvPr id="4098" name="Picture 1" descr="kiewit_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7900" y="5897211"/>
            <a:ext cx="2000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16859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Answer #4</a:t>
            </a:r>
            <a:endParaRPr lang="en-US" dirty="0"/>
          </a:p>
        </p:txBody>
      </p:sp>
      <p:sp>
        <p:nvSpPr>
          <p:cNvPr id="3" name="Content Placeholder 2"/>
          <p:cNvSpPr>
            <a:spLocks noGrp="1"/>
          </p:cNvSpPr>
          <p:nvPr>
            <p:ph idx="1"/>
          </p:nvPr>
        </p:nvSpPr>
        <p:spPr/>
        <p:txBody>
          <a:bodyPr>
            <a:normAutofit fontScale="92500"/>
          </a:bodyPr>
          <a:lstStyle/>
          <a:p>
            <a:r>
              <a:rPr lang="en-US" dirty="0" smtClean="0"/>
              <a:t>Several major issues are facing plant operators, some of which transcend many industries.</a:t>
            </a:r>
          </a:p>
          <a:p>
            <a:pPr lvl="1"/>
            <a:r>
              <a:rPr lang="en-US" dirty="0" smtClean="0"/>
              <a:t>Dealing with less-than-pristine raw water sources.  Municipal wastewater treatment plant effluent is one example.</a:t>
            </a:r>
          </a:p>
          <a:p>
            <a:pPr lvl="1"/>
            <a:r>
              <a:rPr lang="en-US" dirty="0" smtClean="0"/>
              <a:t>Discarding the idea that an oxygen scavenger/reducing agent is needed for condensate/</a:t>
            </a:r>
            <a:r>
              <a:rPr lang="en-US" dirty="0" err="1" smtClean="0"/>
              <a:t>feedwater</a:t>
            </a:r>
            <a:r>
              <a:rPr lang="en-US" dirty="0" smtClean="0"/>
              <a:t> treatment.</a:t>
            </a:r>
          </a:p>
          <a:p>
            <a:pPr lvl="1"/>
            <a:r>
              <a:rPr lang="en-US" dirty="0" smtClean="0"/>
              <a:t>Handling the different chemistry regimes in multi-pressure HRSGs.</a:t>
            </a:r>
          </a:p>
          <a:p>
            <a:pPr lvl="1"/>
            <a:r>
              <a:rPr lang="en-US" dirty="0" smtClean="0"/>
              <a:t>New requirements for cooling tower  chemical treatment.</a:t>
            </a:r>
          </a:p>
          <a:p>
            <a:pPr lvl="1"/>
            <a:r>
              <a:rPr lang="en-US" dirty="0" smtClean="0"/>
              <a:t>Dealing with increasingly stringent wastewater discharge guidelines.</a:t>
            </a:r>
            <a:endParaRPr lang="en-US" dirty="0"/>
          </a:p>
        </p:txBody>
      </p:sp>
    </p:spTree>
    <p:extLst>
      <p:ext uri="{BB962C8B-B14F-4D97-AF65-F5344CB8AC3E}">
        <p14:creationId xmlns:p14="http://schemas.microsoft.com/office/powerpoint/2010/main" val="1275754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 #5</a:t>
            </a:r>
            <a:endParaRPr lang="en-US" dirty="0"/>
          </a:p>
        </p:txBody>
      </p:sp>
      <p:sp>
        <p:nvSpPr>
          <p:cNvPr id="3" name="Content Placeholder 2"/>
          <p:cNvSpPr>
            <a:spLocks noGrp="1"/>
          </p:cNvSpPr>
          <p:nvPr>
            <p:ph idx="1"/>
          </p:nvPr>
        </p:nvSpPr>
        <p:spPr/>
        <p:txBody>
          <a:bodyPr/>
          <a:lstStyle/>
          <a:p>
            <a:r>
              <a:rPr lang="en-US" dirty="0" smtClean="0"/>
              <a:t>What are the chemical treatment needs if zero liquid discharge (ZLD) technology is mandated?</a:t>
            </a:r>
            <a:endParaRPr lang="en-US" dirty="0"/>
          </a:p>
        </p:txBody>
      </p:sp>
    </p:spTree>
    <p:extLst>
      <p:ext uri="{BB962C8B-B14F-4D97-AF65-F5344CB8AC3E}">
        <p14:creationId xmlns:p14="http://schemas.microsoft.com/office/powerpoint/2010/main" val="19098536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Answer #5</a:t>
            </a:r>
            <a:endParaRPr lang="en-US" dirty="0"/>
          </a:p>
        </p:txBody>
      </p:sp>
      <p:sp>
        <p:nvSpPr>
          <p:cNvPr id="3" name="Content Placeholder 2"/>
          <p:cNvSpPr>
            <a:spLocks noGrp="1"/>
          </p:cNvSpPr>
          <p:nvPr>
            <p:ph idx="1"/>
          </p:nvPr>
        </p:nvSpPr>
        <p:spPr/>
        <p:txBody>
          <a:bodyPr/>
          <a:lstStyle/>
          <a:p>
            <a:r>
              <a:rPr lang="en-US" dirty="0" smtClean="0"/>
              <a:t>ZLD is a complex subject, not to be taken lightly.  </a:t>
            </a:r>
          </a:p>
          <a:p>
            <a:pPr lvl="1"/>
            <a:r>
              <a:rPr lang="en-US" dirty="0" smtClean="0"/>
              <a:t>One method gaining popularity is treatment of the discharge with membrane technologies to greatly reduce the volume.  Even so, a waste stream still remains.  Methods, all of which can be problematic, to deal with the final waste stream include:</a:t>
            </a:r>
          </a:p>
          <a:p>
            <a:pPr lvl="2"/>
            <a:r>
              <a:rPr lang="en-US" dirty="0" smtClean="0"/>
              <a:t>Evaporation ponds</a:t>
            </a:r>
          </a:p>
          <a:p>
            <a:pPr lvl="2"/>
            <a:r>
              <a:rPr lang="en-US" dirty="0" smtClean="0"/>
              <a:t>Deep-well disposal</a:t>
            </a:r>
          </a:p>
          <a:p>
            <a:pPr lvl="2"/>
            <a:r>
              <a:rPr lang="en-US" dirty="0" smtClean="0"/>
              <a:t>Truck the liquid off-site.</a:t>
            </a:r>
          </a:p>
          <a:p>
            <a:pPr lvl="2"/>
            <a:r>
              <a:rPr lang="en-US" dirty="0" smtClean="0"/>
              <a:t>Thermal evaporation/crystallization with solids disposed in an approved landfill</a:t>
            </a:r>
            <a:endParaRPr lang="en-US" dirty="0"/>
          </a:p>
        </p:txBody>
      </p:sp>
    </p:spTree>
    <p:extLst>
      <p:ext uri="{BB962C8B-B14F-4D97-AF65-F5344CB8AC3E}">
        <p14:creationId xmlns:p14="http://schemas.microsoft.com/office/powerpoint/2010/main" val="4462865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 #6</a:t>
            </a:r>
            <a:endParaRPr lang="en-US" dirty="0"/>
          </a:p>
        </p:txBody>
      </p:sp>
      <p:sp>
        <p:nvSpPr>
          <p:cNvPr id="3" name="Content Placeholder 2"/>
          <p:cNvSpPr>
            <a:spLocks noGrp="1"/>
          </p:cNvSpPr>
          <p:nvPr>
            <p:ph idx="1"/>
          </p:nvPr>
        </p:nvSpPr>
        <p:spPr/>
        <p:txBody>
          <a:bodyPr/>
          <a:lstStyle/>
          <a:p>
            <a:r>
              <a:rPr lang="en-US" dirty="0" smtClean="0"/>
              <a:t>What are the treatment recommendations if treated municipal wastewater is selected for cooling or even boiler makeup?</a:t>
            </a:r>
            <a:endParaRPr lang="en-US" dirty="0"/>
          </a:p>
        </p:txBody>
      </p:sp>
    </p:spTree>
    <p:extLst>
      <p:ext uri="{BB962C8B-B14F-4D97-AF65-F5344CB8AC3E}">
        <p14:creationId xmlns:p14="http://schemas.microsoft.com/office/powerpoint/2010/main" val="14367617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Answer #6</a:t>
            </a:r>
            <a:endParaRPr lang="en-US" dirty="0"/>
          </a:p>
        </p:txBody>
      </p:sp>
      <p:sp>
        <p:nvSpPr>
          <p:cNvPr id="3" name="Content Placeholder 2"/>
          <p:cNvSpPr>
            <a:spLocks noGrp="1"/>
          </p:cNvSpPr>
          <p:nvPr>
            <p:ph idx="1"/>
          </p:nvPr>
        </p:nvSpPr>
        <p:spPr/>
        <p:txBody>
          <a:bodyPr>
            <a:normAutofit fontScale="92500"/>
          </a:bodyPr>
          <a:lstStyle/>
          <a:p>
            <a:r>
              <a:rPr lang="en-US" dirty="0" smtClean="0"/>
              <a:t>Treated wastewater often contains much higher concentrations of ammonia, phosphorus, organics, and suspended solids than fresh water.  These impurities can cause induce excessive microbiological fouling in cooling systems, can carryover into the wastewater stream, and can be problematic for makeup water systems.  </a:t>
            </a:r>
          </a:p>
          <a:p>
            <a:pPr lvl="1"/>
            <a:r>
              <a:rPr lang="en-US" dirty="0" smtClean="0"/>
              <a:t>Makeup water clarification and solids precipitation may be a requirement to treat these streams.</a:t>
            </a:r>
          </a:p>
          <a:p>
            <a:pPr lvl="1"/>
            <a:r>
              <a:rPr lang="en-US" dirty="0" smtClean="0"/>
              <a:t>Selection of an alternative to chlorine (bleach) such as chlorine dioxide may be necessary.</a:t>
            </a:r>
          </a:p>
          <a:p>
            <a:pPr lvl="1"/>
            <a:r>
              <a:rPr lang="en-US" dirty="0" smtClean="0"/>
              <a:t>Cooling tower </a:t>
            </a:r>
            <a:r>
              <a:rPr lang="en-US" dirty="0" err="1" smtClean="0"/>
              <a:t>sidestream</a:t>
            </a:r>
            <a:r>
              <a:rPr lang="en-US" dirty="0" smtClean="0"/>
              <a:t> filtration is never really a bad idea.</a:t>
            </a:r>
            <a:endParaRPr lang="en-US" dirty="0"/>
          </a:p>
        </p:txBody>
      </p:sp>
    </p:spTree>
    <p:extLst>
      <p:ext uri="{BB962C8B-B14F-4D97-AF65-F5344CB8AC3E}">
        <p14:creationId xmlns:p14="http://schemas.microsoft.com/office/powerpoint/2010/main" val="596531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 #7</a:t>
            </a:r>
            <a:endParaRPr lang="en-US" dirty="0"/>
          </a:p>
        </p:txBody>
      </p:sp>
      <p:sp>
        <p:nvSpPr>
          <p:cNvPr id="3" name="Content Placeholder 2"/>
          <p:cNvSpPr>
            <a:spLocks noGrp="1"/>
          </p:cNvSpPr>
          <p:nvPr>
            <p:ph idx="1"/>
          </p:nvPr>
        </p:nvSpPr>
        <p:spPr/>
        <p:txBody>
          <a:bodyPr/>
          <a:lstStyle/>
          <a:p>
            <a:r>
              <a:rPr lang="en-US" dirty="0" smtClean="0"/>
              <a:t>How can plugging of combustion turbine inlet air fogging nozzles be prevented, and what is necessary to prevent introduction of contaminants to a combustion turbine?</a:t>
            </a:r>
            <a:endParaRPr lang="en-US" dirty="0"/>
          </a:p>
        </p:txBody>
      </p:sp>
    </p:spTree>
    <p:extLst>
      <p:ext uri="{BB962C8B-B14F-4D97-AF65-F5344CB8AC3E}">
        <p14:creationId xmlns:p14="http://schemas.microsoft.com/office/powerpoint/2010/main" val="9600111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Answer #7</a:t>
            </a:r>
            <a:endParaRPr lang="en-US" dirty="0"/>
          </a:p>
        </p:txBody>
      </p:sp>
      <p:sp>
        <p:nvSpPr>
          <p:cNvPr id="3" name="Content Placeholder 2"/>
          <p:cNvSpPr>
            <a:spLocks noGrp="1"/>
          </p:cNvSpPr>
          <p:nvPr>
            <p:ph idx="1"/>
          </p:nvPr>
        </p:nvSpPr>
        <p:spPr/>
        <p:txBody>
          <a:bodyPr>
            <a:normAutofit lnSpcReduction="10000"/>
          </a:bodyPr>
          <a:lstStyle/>
          <a:p>
            <a:r>
              <a:rPr lang="en-US" dirty="0" smtClean="0"/>
              <a:t>Any water injected ahead of or into a combustion turbine for cooling, NO</a:t>
            </a:r>
            <a:r>
              <a:rPr lang="en-US" baseline="-25000" dirty="0" smtClean="0"/>
              <a:t>x</a:t>
            </a:r>
            <a:r>
              <a:rPr lang="en-US" dirty="0" smtClean="0"/>
              <a:t> control, or power augmentation must be very high-purity, i.e., a stream from the makeup water system.  Impurities can be very harmful to combustion turbine blades and rotors in the extremely harsh environment.  Far more often than fogging systems I see evaporative coolers used for inlet cooling.  I also have assisted a group that developed an ammonia-based chilling system for inlet air cooling (and heating in </a:t>
            </a:r>
            <a:r>
              <a:rPr lang="en-US" smtClean="0"/>
              <a:t>the winter).  </a:t>
            </a:r>
            <a:r>
              <a:rPr lang="en-US" dirty="0" smtClean="0"/>
              <a:t>It eliminates the issue of poor water possibly being inducted into the turbine.</a:t>
            </a:r>
            <a:endParaRPr lang="en-US" dirty="0"/>
          </a:p>
        </p:txBody>
      </p:sp>
    </p:spTree>
    <p:extLst>
      <p:ext uri="{BB962C8B-B14F-4D97-AF65-F5344CB8AC3E}">
        <p14:creationId xmlns:p14="http://schemas.microsoft.com/office/powerpoint/2010/main" val="25938522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Bob </a:t>
            </a:r>
            <a:r>
              <a:rPr lang="en-US" dirty="0" err="1" smtClean="0"/>
              <a:t>McIlvane</a:t>
            </a:r>
            <a:r>
              <a:rPr lang="en-US" dirty="0" smtClean="0"/>
              <a:t> and his staff posed a set of questions to me that are very important regarding HRSG water/steam chemistry and prevention of corrosion and fouling in steam generators.  Even seemingly minor issues have been known to cause failures that cost power producers millions of dollars, and in some cases even claimed lives.  This is the ultimate cost.</a:t>
            </a:r>
          </a:p>
          <a:p>
            <a:r>
              <a:rPr lang="en-US" dirty="0" smtClean="0"/>
              <a:t>Each question and a straightforward answer follows.</a:t>
            </a:r>
            <a:endParaRPr lang="en-US" dirty="0" smtClean="0"/>
          </a:p>
          <a:p>
            <a:endParaRPr lang="en-US" dirty="0" smtClean="0"/>
          </a:p>
        </p:txBody>
      </p:sp>
    </p:spTree>
    <p:extLst>
      <p:ext uri="{BB962C8B-B14F-4D97-AF65-F5344CB8AC3E}">
        <p14:creationId xmlns:p14="http://schemas.microsoft.com/office/powerpoint/2010/main" val="2974482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 #1</a:t>
            </a:r>
            <a:endParaRPr lang="en-US" dirty="0"/>
          </a:p>
        </p:txBody>
      </p:sp>
      <p:sp>
        <p:nvSpPr>
          <p:cNvPr id="3" name="Content Placeholder 2"/>
          <p:cNvSpPr>
            <a:spLocks noGrp="1"/>
          </p:cNvSpPr>
          <p:nvPr>
            <p:ph idx="1"/>
          </p:nvPr>
        </p:nvSpPr>
        <p:spPr/>
        <p:txBody>
          <a:bodyPr/>
          <a:lstStyle/>
          <a:p>
            <a:r>
              <a:rPr lang="en-US" dirty="0" smtClean="0"/>
              <a:t>Are chemical treatment methods available to reduce flow-accelerated corrosion (FAC) in HRSGs?</a:t>
            </a:r>
            <a:endParaRPr lang="en-US" dirty="0"/>
          </a:p>
        </p:txBody>
      </p:sp>
    </p:spTree>
    <p:extLst>
      <p:ext uri="{BB962C8B-B14F-4D97-AF65-F5344CB8AC3E}">
        <p14:creationId xmlns:p14="http://schemas.microsoft.com/office/powerpoint/2010/main" val="31019213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Answer #1</a:t>
            </a:r>
            <a:endParaRPr lang="en-US" dirty="0"/>
          </a:p>
        </p:txBody>
      </p:sp>
      <p:sp>
        <p:nvSpPr>
          <p:cNvPr id="3" name="Content Placeholder 2"/>
          <p:cNvSpPr>
            <a:spLocks noGrp="1"/>
          </p:cNvSpPr>
          <p:nvPr>
            <p:ph idx="1"/>
          </p:nvPr>
        </p:nvSpPr>
        <p:spPr/>
        <p:txBody>
          <a:bodyPr/>
          <a:lstStyle/>
          <a:p>
            <a:r>
              <a:rPr lang="en-US" dirty="0" smtClean="0"/>
              <a:t>Yes.  For starters unless the </a:t>
            </a:r>
            <a:r>
              <a:rPr lang="en-US" dirty="0" err="1" smtClean="0"/>
              <a:t>feedwater</a:t>
            </a:r>
            <a:r>
              <a:rPr lang="en-US" dirty="0" smtClean="0"/>
              <a:t> system contains copper alloys (virtually non-existent in HRSGs) do </a:t>
            </a:r>
            <a:r>
              <a:rPr lang="en-US" u="sng" dirty="0" smtClean="0"/>
              <a:t>not</a:t>
            </a:r>
            <a:r>
              <a:rPr lang="en-US" dirty="0" smtClean="0"/>
              <a:t> use an oxygen scavenger/reducing agent.</a:t>
            </a:r>
          </a:p>
          <a:p>
            <a:r>
              <a:rPr lang="en-US" dirty="0" smtClean="0"/>
              <a:t>Second, keeping the pH elevated in a mid 9 range or even a bit higher, particularly in the LP circuit, will help with single-phase FAC.</a:t>
            </a:r>
          </a:p>
          <a:p>
            <a:r>
              <a:rPr lang="en-US" dirty="0" smtClean="0"/>
              <a:t>The situation is more complicated for two-phase FAC.</a:t>
            </a:r>
          </a:p>
          <a:p>
            <a:r>
              <a:rPr lang="en-US" dirty="0" smtClean="0"/>
              <a:t>Please feel free to contact me directly for a more detailed discussion of FAC.  </a:t>
            </a:r>
            <a:r>
              <a:rPr lang="en-US" sz="2400" dirty="0" smtClean="0"/>
              <a:t>(brad.buecker@kiewit.com)</a:t>
            </a:r>
            <a:endParaRPr lang="en-US" sz="2400" dirty="0"/>
          </a:p>
        </p:txBody>
      </p:sp>
    </p:spTree>
    <p:extLst>
      <p:ext uri="{BB962C8B-B14F-4D97-AF65-F5344CB8AC3E}">
        <p14:creationId xmlns:p14="http://schemas.microsoft.com/office/powerpoint/2010/main" val="2726500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 #2</a:t>
            </a:r>
            <a:endParaRPr lang="en-US" dirty="0"/>
          </a:p>
        </p:txBody>
      </p:sp>
      <p:sp>
        <p:nvSpPr>
          <p:cNvPr id="3" name="Content Placeholder 2"/>
          <p:cNvSpPr>
            <a:spLocks noGrp="1"/>
          </p:cNvSpPr>
          <p:nvPr>
            <p:ph idx="1"/>
          </p:nvPr>
        </p:nvSpPr>
        <p:spPr/>
        <p:txBody>
          <a:bodyPr/>
          <a:lstStyle/>
          <a:p>
            <a:r>
              <a:rPr lang="en-US" dirty="0" smtClean="0"/>
              <a:t>With fast start HRSGs and constant cycling, what chemical additions will counter some of the negative consequences of this operating mode?</a:t>
            </a:r>
            <a:endParaRPr lang="en-US" dirty="0"/>
          </a:p>
        </p:txBody>
      </p:sp>
    </p:spTree>
    <p:extLst>
      <p:ext uri="{BB962C8B-B14F-4D97-AF65-F5344CB8AC3E}">
        <p14:creationId xmlns:p14="http://schemas.microsoft.com/office/powerpoint/2010/main" val="8558959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Answer #2</a:t>
            </a:r>
            <a:endParaRPr lang="en-US" dirty="0"/>
          </a:p>
        </p:txBody>
      </p:sp>
      <p:sp>
        <p:nvSpPr>
          <p:cNvPr id="3" name="Content Placeholder 2"/>
          <p:cNvSpPr>
            <a:spLocks noGrp="1"/>
          </p:cNvSpPr>
          <p:nvPr>
            <p:ph idx="1"/>
          </p:nvPr>
        </p:nvSpPr>
        <p:spPr/>
        <p:txBody>
          <a:bodyPr/>
          <a:lstStyle/>
          <a:p>
            <a:r>
              <a:rPr lang="en-US" dirty="0" smtClean="0"/>
              <a:t>I have worked with my friend Dan Dixon of Lincoln Electric System on this issue, and we co-authored an article for </a:t>
            </a:r>
            <a:r>
              <a:rPr lang="en-US" i="1" dirty="0" smtClean="0"/>
              <a:t>Power Engineering</a:t>
            </a:r>
            <a:r>
              <a:rPr lang="en-US" dirty="0" smtClean="0"/>
              <a:t> on the subject.</a:t>
            </a:r>
          </a:p>
          <a:p>
            <a:r>
              <a:rPr lang="en-US" dirty="0" smtClean="0"/>
              <a:t>Keep oxygen out of the system during shutdowns.  The best method is nitrogen blanketing.  Nitrogen generators are available that can do a great job in producing 99.9-plus percent N</a:t>
            </a:r>
            <a:r>
              <a:rPr lang="en-US" baseline="-25000" dirty="0" smtClean="0"/>
              <a:t>2</a:t>
            </a:r>
            <a:r>
              <a:rPr lang="en-US" dirty="0" smtClean="0"/>
              <a:t>.</a:t>
            </a:r>
          </a:p>
          <a:p>
            <a:r>
              <a:rPr lang="en-US" dirty="0" smtClean="0"/>
              <a:t>Remove oxygen from makeup water.  Membrane systems are available that can reduce water saturated with oxygen to low ppb levels.</a:t>
            </a:r>
            <a:endParaRPr lang="en-US" dirty="0"/>
          </a:p>
        </p:txBody>
      </p:sp>
    </p:spTree>
    <p:extLst>
      <p:ext uri="{BB962C8B-B14F-4D97-AF65-F5344CB8AC3E}">
        <p14:creationId xmlns:p14="http://schemas.microsoft.com/office/powerpoint/2010/main" val="289876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 #3</a:t>
            </a:r>
            <a:endParaRPr lang="en-US" dirty="0"/>
          </a:p>
        </p:txBody>
      </p:sp>
      <p:sp>
        <p:nvSpPr>
          <p:cNvPr id="3" name="Content Placeholder 2"/>
          <p:cNvSpPr>
            <a:spLocks noGrp="1"/>
          </p:cNvSpPr>
          <p:nvPr>
            <p:ph idx="1"/>
          </p:nvPr>
        </p:nvSpPr>
        <p:spPr/>
        <p:txBody>
          <a:bodyPr/>
          <a:lstStyle/>
          <a:p>
            <a:r>
              <a:rPr lang="en-US" dirty="0" smtClean="0"/>
              <a:t>If the plant has an ACC rather than a water-cooled condenser and the condensate iron content is much higher, how can this problem be solved?</a:t>
            </a:r>
            <a:endParaRPr lang="en-US" dirty="0"/>
          </a:p>
        </p:txBody>
      </p:sp>
    </p:spTree>
    <p:extLst>
      <p:ext uri="{BB962C8B-B14F-4D97-AF65-F5344CB8AC3E}">
        <p14:creationId xmlns:p14="http://schemas.microsoft.com/office/powerpoint/2010/main" val="8592209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Answer #3</a:t>
            </a:r>
            <a:endParaRPr lang="en-US" dirty="0"/>
          </a:p>
        </p:txBody>
      </p:sp>
      <p:sp>
        <p:nvSpPr>
          <p:cNvPr id="3" name="Content Placeholder 2"/>
          <p:cNvSpPr>
            <a:spLocks noGrp="1"/>
          </p:cNvSpPr>
          <p:nvPr>
            <p:ph idx="1"/>
          </p:nvPr>
        </p:nvSpPr>
        <p:spPr/>
        <p:txBody>
          <a:bodyPr/>
          <a:lstStyle/>
          <a:p>
            <a:r>
              <a:rPr lang="en-US" dirty="0" smtClean="0"/>
              <a:t>Install a full-flow particulate filter in the condensate line.  Most of the iron generated from corrosion in ACCs is particulate in nature.</a:t>
            </a:r>
          </a:p>
          <a:p>
            <a:r>
              <a:rPr lang="en-US" dirty="0" smtClean="0"/>
              <a:t>I purchased one of these units at a coal-fired plant where I worked to remove iron particulates following boiler chemical cleanings.  The equipment paid for itself several times over after the first use.</a:t>
            </a:r>
          </a:p>
          <a:p>
            <a:pPr lvl="1"/>
            <a:r>
              <a:rPr lang="en-US" dirty="0" smtClean="0"/>
              <a:t>The original system had filters with 7-micron pore size, but plant personnel found that 10-micron worked just as well.</a:t>
            </a:r>
            <a:endParaRPr lang="en-US" dirty="0"/>
          </a:p>
        </p:txBody>
      </p:sp>
    </p:spTree>
    <p:extLst>
      <p:ext uri="{BB962C8B-B14F-4D97-AF65-F5344CB8AC3E}">
        <p14:creationId xmlns:p14="http://schemas.microsoft.com/office/powerpoint/2010/main" val="35992617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 #4</a:t>
            </a:r>
            <a:endParaRPr lang="en-US" dirty="0"/>
          </a:p>
        </p:txBody>
      </p:sp>
      <p:sp>
        <p:nvSpPr>
          <p:cNvPr id="3" name="Content Placeholder 2"/>
          <p:cNvSpPr>
            <a:spLocks noGrp="1"/>
          </p:cNvSpPr>
          <p:nvPr>
            <p:ph idx="1"/>
          </p:nvPr>
        </p:nvSpPr>
        <p:spPr/>
        <p:txBody>
          <a:bodyPr/>
          <a:lstStyle/>
          <a:p>
            <a:r>
              <a:rPr lang="en-US" dirty="0" smtClean="0"/>
              <a:t>What are the water chemistry issues facing GTCC operators that are unique to this type of power generation?</a:t>
            </a:r>
            <a:endParaRPr lang="en-US" dirty="0"/>
          </a:p>
        </p:txBody>
      </p:sp>
    </p:spTree>
    <p:extLst>
      <p:ext uri="{BB962C8B-B14F-4D97-AF65-F5344CB8AC3E}">
        <p14:creationId xmlns:p14="http://schemas.microsoft.com/office/powerpoint/2010/main" val="12188761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693</TotalTime>
  <Words>857</Words>
  <Application>Microsoft Office PowerPoint</Application>
  <PresentationFormat>On-screen Show (4:3)</PresentationFormat>
  <Paragraphs>55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Water Treatment and Chemistry Answers for HRSG Operators McIlvane Webinar September 25, 2014</vt:lpstr>
      <vt:lpstr>Introduction</vt:lpstr>
      <vt:lpstr>Question #1</vt:lpstr>
      <vt:lpstr>Answer #1</vt:lpstr>
      <vt:lpstr>Question #2</vt:lpstr>
      <vt:lpstr>Answer #2</vt:lpstr>
      <vt:lpstr>Question #3</vt:lpstr>
      <vt:lpstr>Answer #3</vt:lpstr>
      <vt:lpstr>Question #4</vt:lpstr>
      <vt:lpstr>Answer #4</vt:lpstr>
      <vt:lpstr>Question #5</vt:lpstr>
      <vt:lpstr>Answer #5</vt:lpstr>
      <vt:lpstr>Question #6</vt:lpstr>
      <vt:lpstr>Answer #6</vt:lpstr>
      <vt:lpstr>Question #7</vt:lpstr>
      <vt:lpstr>Answer #7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Moore</dc:creator>
  <cp:lastModifiedBy>Brad.Buecker</cp:lastModifiedBy>
  <cp:revision>135</cp:revision>
  <dcterms:created xsi:type="dcterms:W3CDTF">2012-03-30T18:38:58Z</dcterms:created>
  <dcterms:modified xsi:type="dcterms:W3CDTF">2014-09-18T23:10:08Z</dcterms:modified>
</cp:coreProperties>
</file>