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6" autoAdjust="0"/>
    <p:restoredTop sz="94660"/>
  </p:normalViewPr>
  <p:slideViewPr>
    <p:cSldViewPr>
      <p:cViewPr>
        <p:scale>
          <a:sx n="60" d="100"/>
          <a:sy n="60" d="100"/>
        </p:scale>
        <p:origin x="-109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3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8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0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7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8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4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4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0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8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F444-9AB2-4D58-AD35-AAA151B4375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C70B-1FED-4667-A4A8-EA6F2D041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2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lco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7485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2061" y="291021"/>
            <a:ext cx="73631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Essential </a:t>
            </a:r>
            <a:r>
              <a:rPr lang="en-US" sz="3600" b="1" dirty="0" smtClean="0">
                <a:solidFill>
                  <a:schemeClr val="bg1"/>
                </a:solidFill>
              </a:rPr>
              <a:t>Expertise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in Hg </a:t>
            </a:r>
            <a:r>
              <a:rPr lang="en-US" sz="3600" b="1" dirty="0">
                <a:solidFill>
                  <a:schemeClr val="bg1"/>
                </a:solidFill>
              </a:rPr>
              <a:t>Control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6249" y="5017477"/>
            <a:ext cx="586171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Nalco gives you control from pile to pond</a:t>
            </a:r>
          </a:p>
          <a:p>
            <a:r>
              <a:rPr lang="en-US" sz="1200" dirty="0">
                <a:solidFill>
                  <a:schemeClr val="bg1"/>
                </a:solidFill>
              </a:rPr>
              <a:t>Nalco can help you in every phase of your Mercury control challenge…from the</a:t>
            </a:r>
          </a:p>
          <a:p>
            <a:r>
              <a:rPr lang="en-US" sz="1200" dirty="0">
                <a:solidFill>
                  <a:schemeClr val="bg1"/>
                </a:solidFill>
              </a:rPr>
              <a:t>coal to combustion optimization to flue gas to wastewater. Chemistries.</a:t>
            </a:r>
          </a:p>
          <a:p>
            <a:r>
              <a:rPr lang="en-US" sz="1200" dirty="0">
                <a:solidFill>
                  <a:schemeClr val="bg1"/>
                </a:solidFill>
              </a:rPr>
              <a:t>Engineered systems. Operational methodologies. On-site expertise. Global R&amp;D.</a:t>
            </a:r>
          </a:p>
          <a:p>
            <a:r>
              <a:rPr lang="en-US" sz="1200" dirty="0">
                <a:solidFill>
                  <a:schemeClr val="bg1"/>
                </a:solidFill>
              </a:rPr>
              <a:t>Sustainable solutions. All integrated through a single delivery system. Call us</a:t>
            </a:r>
          </a:p>
          <a:p>
            <a:r>
              <a:rPr lang="en-US" sz="1200" dirty="0">
                <a:solidFill>
                  <a:schemeClr val="bg1"/>
                </a:solidFill>
              </a:rPr>
              <a:t>for the Essential Expertise you need in today’s regulator environment.</a:t>
            </a:r>
          </a:p>
        </p:txBody>
      </p:sp>
      <p:pic>
        <p:nvPicPr>
          <p:cNvPr id="1027" name="Picture 3" descr="C:\Users\Mvanbelle\Desktop\FORMS &amp; LOGOS\Nalco-An-Ecolab-Company-FINAL-white-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032" y="0"/>
            <a:ext cx="2522136" cy="149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59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7485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2061" y="291021"/>
            <a:ext cx="73631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Essential </a:t>
            </a:r>
            <a:r>
              <a:rPr lang="en-US" sz="3600" b="1" dirty="0" smtClean="0">
                <a:solidFill>
                  <a:schemeClr val="bg1"/>
                </a:solidFill>
              </a:rPr>
              <a:t>Expertise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in Hg </a:t>
            </a:r>
            <a:r>
              <a:rPr lang="en-US" sz="3600" b="1" dirty="0">
                <a:solidFill>
                  <a:schemeClr val="bg1"/>
                </a:solidFill>
              </a:rPr>
              <a:t>Control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Mvanbelle\Desktop\FORMS &amp; LOGOS\Nalco-An-Ecolab-Company-FINAL-white-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032" y="0"/>
            <a:ext cx="2522136" cy="149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5910" y="2743200"/>
            <a:ext cx="8127090" cy="2186049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noAutofit/>
          </a:bodyPr>
          <a:lstStyle/>
          <a:p>
            <a:pPr marL="225425" indent="-2254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John V. Meier</a:t>
            </a:r>
            <a:r>
              <a:rPr lang="en-US" dirty="0" smtClean="0"/>
              <a:t>, Global Product Line Manager, Nalco, 1601 West Diehl Road, Naperville, IL 60563.  Telephone: 925-808-8661.</a:t>
            </a:r>
          </a:p>
          <a:p>
            <a:pPr marL="225425" indent="-2254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Gregory Tranor</a:t>
            </a:r>
            <a:r>
              <a:rPr lang="en-US" dirty="0" smtClean="0"/>
              <a:t>, Global Power, Nalco,1601 </a:t>
            </a:r>
            <a:r>
              <a:rPr lang="en-US" dirty="0"/>
              <a:t>West Diehl Road, Naperville, IL 60563.  Telephone: </a:t>
            </a:r>
            <a:r>
              <a:rPr lang="en-US" dirty="0" smtClean="0"/>
              <a:t>630-305-1416.</a:t>
            </a:r>
          </a:p>
          <a:p>
            <a:pPr marL="225425" indent="-2254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Dr. Bruce A. Keiser</a:t>
            </a:r>
            <a:r>
              <a:rPr lang="en-US" dirty="0" smtClean="0"/>
              <a:t>, Ecolab Fellow, Nalco, </a:t>
            </a:r>
            <a:r>
              <a:rPr lang="en-US" dirty="0"/>
              <a:t>1601 West Diehl Road, Naperville, IL 60563.  Telephone: </a:t>
            </a:r>
            <a:r>
              <a:rPr lang="en-US" dirty="0" smtClean="0"/>
              <a:t>630-305-2210.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6096000"/>
            <a:ext cx="4302781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6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Visit: </a:t>
            </a:r>
            <a:r>
              <a:rPr lang="en-US" dirty="0" smtClean="0">
                <a:hlinkClick r:id="rId4"/>
              </a:rPr>
              <a:t>www.nalco.com</a:t>
            </a:r>
            <a:r>
              <a:rPr lang="en-US" dirty="0" smtClean="0"/>
              <a:t> and search “mercury”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3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Nalco Selected Papers &amp; Presentations on Mercury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>
            <a:noAutofit/>
          </a:bodyPr>
          <a:lstStyle/>
          <a:p>
            <a:r>
              <a:rPr lang="en-US" sz="1300" dirty="0" err="1" smtClean="0"/>
              <a:t>Expperts</a:t>
            </a:r>
            <a:r>
              <a:rPr lang="en-US" sz="1300" dirty="0" smtClean="0"/>
              <a:t> </a:t>
            </a:r>
            <a:r>
              <a:rPr lang="en-US" sz="1300" dirty="0"/>
              <a:t>Conference, January 16-18, 2013.  Philadelphia. “Cost-Effective, Low Capital Mercury Control Alternatives to Activated Carbon” Rebecca L. Stiles, Bruce Keiser, Nicholas Ergang, Jianwei Yuan, John Meier</a:t>
            </a:r>
          </a:p>
          <a:p>
            <a:r>
              <a:rPr lang="en-US" sz="1300" dirty="0"/>
              <a:t>EUEC 2013 “Applying Monitor and Control Strategies for Mercury Emissions across Wet FGD Scrubbers” Co-authors: Bruce A. Keiser, Jianwei Yuan, Rebecca Stiles, John Meier and Stephen Potter</a:t>
            </a:r>
            <a:r>
              <a:rPr lang="en-US" sz="1300" baseline="30000" dirty="0"/>
              <a:t> </a:t>
            </a:r>
            <a:r>
              <a:rPr lang="en-US" sz="1300" dirty="0"/>
              <a:t>(Duke Energy)</a:t>
            </a:r>
          </a:p>
          <a:p>
            <a:r>
              <a:rPr lang="en-US" sz="1300" dirty="0" smtClean="0"/>
              <a:t>ICAC </a:t>
            </a:r>
            <a:r>
              <a:rPr lang="en-US" sz="1300" dirty="0"/>
              <a:t>“Conducting a Successful Mercury Control Demonstration Test at a Coal-Fired Power Boiler” Date Adopted: January 2013.  Bruce Keiser was a co-author.</a:t>
            </a:r>
          </a:p>
          <a:p>
            <a:r>
              <a:rPr lang="en-US" sz="1300" dirty="0" smtClean="0"/>
              <a:t>Air </a:t>
            </a:r>
            <a:r>
              <a:rPr lang="en-US" sz="1300" dirty="0"/>
              <a:t>Quality IX, October 21–23, 2013, in Arlington, VA: “New Developments for Improving Mercury Removal Efficiency by WFGDs.” Co-authors: Bruce Keiser, Rebecca Stiles, Jianwei Yuan, and John Meier</a:t>
            </a:r>
          </a:p>
          <a:p>
            <a:r>
              <a:rPr lang="en-US" sz="1300" dirty="0"/>
              <a:t>Air Quality IX, October 21–23, 2013, in Arlington, VA: “Corrosion Control in WFGD Scrubbers.”  Co-authors: Bruce Keiser, Jianwei Yuan, James Dillon, Tzu-Yu-Liberty Chen, Wayne Carlson, and John Meier.  Poster presentation.</a:t>
            </a:r>
          </a:p>
          <a:p>
            <a:r>
              <a:rPr lang="en-US" sz="1300" dirty="0"/>
              <a:t>Air Quality IX, October 21–23, 2013, in Arlington, VA: “What is Your Wet Flue Gas Desulfurizer’s Mercury Capture Efficiency?”  Co-authors: Bruce Keiser and Stephen Potter.  Poster presentation.</a:t>
            </a:r>
          </a:p>
          <a:p>
            <a:r>
              <a:rPr lang="en-US" sz="1300" dirty="0" smtClean="0"/>
              <a:t>January </a:t>
            </a:r>
            <a:r>
              <a:rPr lang="en-US" sz="1300" dirty="0"/>
              <a:t>2014 EUEC Conference abstract submitted June’13: “Maximizing Mercury Oxidation by SCRs for MATS Compliance.”  Co-authors: Bruce Keiser, John Meier, Bradley Bartz, Edward M. Grodecki, and Stephen Potter (Duke Energy)</a:t>
            </a:r>
          </a:p>
          <a:p>
            <a:r>
              <a:rPr lang="en-US" sz="1300" dirty="0"/>
              <a:t>January 2014 EUEC Conference abstract submitted June’13: “Automating Mercury Compliance on EGUs with WFGDs.” Co-Authors: Bruce Keiser, John Meier, Jerry Yuan, Tommy Chen, and Gregg Finigan (CWLP, tentative</a:t>
            </a:r>
            <a:r>
              <a:rPr lang="en-US" sz="1300" dirty="0" smtClean="0"/>
              <a:t>).</a:t>
            </a:r>
          </a:p>
          <a:p>
            <a:r>
              <a:rPr lang="en-US" sz="1300" i="1" dirty="0"/>
              <a:t>Power Engineering</a:t>
            </a:r>
            <a:r>
              <a:rPr lang="en-US" sz="1300" dirty="0"/>
              <a:t>, </a:t>
            </a:r>
            <a:r>
              <a:rPr lang="en-US" sz="1300" dirty="0" err="1"/>
              <a:t>Vol</a:t>
            </a:r>
            <a:r>
              <a:rPr lang="en-US" sz="1300" dirty="0"/>
              <a:t> 116, No. 10, October 2012. Cover Story: “Alternatives to Activated Carbon for Mercury Control”  Authors: Steven Smokey, Senior Generation Engineer at Great River Energy; Gregg </a:t>
            </a:r>
            <a:r>
              <a:rPr lang="en-US" sz="1300" dirty="0" err="1"/>
              <a:t>Finigan</a:t>
            </a:r>
            <a:r>
              <a:rPr lang="en-US" sz="1300" dirty="0"/>
              <a:t>, Superintendent of Production at City Water Light and Power; Rebecca Stiles, PhD, Senior Research Chemist at Nalco; Bruce Keiser, PhD, Research Fellow at Nalco; John Meier, Global Product Line Manager at Nalco; Nicholas Ergang, PhD, Senior Research Chemist at Nalco; Jianwei Yuan, PhD, Senior Research Scientist at Nalco; Raul Espinosa, Technical Specialist at Nalco; Wayne Carlson, Research Director at Nalco</a:t>
            </a:r>
            <a:endParaRPr lang="en-US" sz="1300" baseline="30000" dirty="0"/>
          </a:p>
          <a:p>
            <a:r>
              <a:rPr lang="en-US" sz="1300" dirty="0"/>
              <a:t>Pittsburgh Coal Conference, October 15-18, 2012. “Economic Mercury Emission MATS Compliance.” Bruce A, Keiser, John Meier, and Rebecca L. </a:t>
            </a:r>
            <a:r>
              <a:rPr lang="en-US" sz="1300" dirty="0" smtClean="0"/>
              <a:t>Stiles</a:t>
            </a:r>
          </a:p>
          <a:p>
            <a:r>
              <a:rPr lang="en-US" sz="1300" dirty="0"/>
              <a:t>“Cost-effective solutions to reduce mercury in air emissions and wastewater emissions” was published in the June 2012 issue of </a:t>
            </a:r>
            <a:r>
              <a:rPr lang="en-US" sz="1300" i="1" dirty="0"/>
              <a:t>Air Pollution Control Magazine. </a:t>
            </a:r>
            <a:r>
              <a:rPr lang="en-US" sz="1300" dirty="0"/>
              <a:t>Authors: Richard Mimna, Rebecca L. Stiles, Jianwei Yuan, Bruce A. Keiser, John Meier</a:t>
            </a:r>
          </a:p>
          <a:p>
            <a:endParaRPr lang="en-US" sz="1300" u="sng" dirty="0"/>
          </a:p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  <a:p>
            <a:pPr marL="0" lvl="0" indent="0" eaLnBrk="1" hangingPunct="1">
              <a:defRPr/>
            </a:pPr>
            <a:endParaRPr lang="en-US" sz="1300" dirty="0" smtClean="0"/>
          </a:p>
          <a:p>
            <a:pPr marL="0" lvl="0" indent="0" eaLnBrk="1" hangingPunct="1">
              <a:defRPr/>
            </a:pPr>
            <a:endParaRPr lang="en-US" sz="1300" dirty="0"/>
          </a:p>
          <a:p>
            <a:pPr marL="0" indent="0" eaLnBrk="1" hangingPunct="1">
              <a:defRPr/>
            </a:pPr>
            <a:endParaRPr lang="en-US" sz="1300" dirty="0">
              <a:latin typeface="+mj-lt"/>
            </a:endParaRPr>
          </a:p>
          <a:p>
            <a:pPr marL="0" indent="0" eaLnBrk="1" hangingPunct="1">
              <a:defRPr/>
            </a:pPr>
            <a:endParaRPr lang="en-US" sz="1300" dirty="0">
              <a:latin typeface="+mj-lt"/>
            </a:endParaRPr>
          </a:p>
          <a:p>
            <a:pPr marL="0" indent="0" eaLnBrk="1" hangingPunct="1">
              <a:defRPr/>
            </a:pPr>
            <a:endParaRPr lang="en-US" sz="1300" dirty="0">
              <a:latin typeface="+mj-lt"/>
            </a:endParaRPr>
          </a:p>
          <a:p>
            <a:pPr marL="0" indent="0" eaLnBrk="1" hangingPunct="1">
              <a:defRPr/>
            </a:pPr>
            <a:endParaRPr lang="en-US" sz="1300" dirty="0" smtClean="0">
              <a:latin typeface="+mj-lt"/>
            </a:endParaRPr>
          </a:p>
          <a:p>
            <a:pPr marL="0" indent="0" eaLnBrk="1" hangingPunct="1">
              <a:defRPr/>
            </a:pPr>
            <a:endParaRPr lang="en-US" sz="1300" dirty="0" smtClean="0">
              <a:latin typeface="+mj-lt"/>
            </a:endParaRPr>
          </a:p>
          <a:p>
            <a:pPr marL="0" indent="0" eaLnBrk="1" hangingPunct="1">
              <a:defRPr/>
            </a:pPr>
            <a:endParaRPr lang="en-US" sz="1300" dirty="0" smtClean="0">
              <a:latin typeface="+mj-lt"/>
            </a:endParaRPr>
          </a:p>
          <a:p>
            <a:pPr marL="0" indent="0" eaLnBrk="1" hangingPunct="1">
              <a:defRPr/>
            </a:pPr>
            <a:endParaRPr lang="en-US" sz="1300" dirty="0" smtClean="0">
              <a:latin typeface="+mj-lt"/>
            </a:endParaRPr>
          </a:p>
          <a:p>
            <a:pPr marL="0" indent="0" eaLnBrk="1" hangingPunct="1">
              <a:defRPr/>
            </a:pPr>
            <a:endParaRPr lang="en-US" sz="13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75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664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Nalco Selected Papers &amp; Presentations on Mercury</vt:lpstr>
    </vt:vector>
  </TitlesOfParts>
  <Company>Nalco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M Carlson</dc:creator>
  <cp:lastModifiedBy>Bruce Keiser</cp:lastModifiedBy>
  <cp:revision>39</cp:revision>
  <dcterms:created xsi:type="dcterms:W3CDTF">2011-10-10T14:45:33Z</dcterms:created>
  <dcterms:modified xsi:type="dcterms:W3CDTF">2014-04-09T16:05:41Z</dcterms:modified>
</cp:coreProperties>
</file>