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4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36" autoAdjust="0"/>
    <p:restoredTop sz="94660"/>
  </p:normalViewPr>
  <p:slideViewPr>
    <p:cSldViewPr>
      <p:cViewPr>
        <p:scale>
          <a:sx n="60" d="100"/>
          <a:sy n="60" d="100"/>
        </p:scale>
        <p:origin x="-1098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F444-9AB2-4D58-AD35-AAA151B43759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C70B-1FED-4667-A4A8-EA6F2D0410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936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F444-9AB2-4D58-AD35-AAA151B43759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C70B-1FED-4667-A4A8-EA6F2D0410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987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F444-9AB2-4D58-AD35-AAA151B43759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C70B-1FED-4667-A4A8-EA6F2D0410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70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F444-9AB2-4D58-AD35-AAA151B43759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C70B-1FED-4667-A4A8-EA6F2D0410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579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F444-9AB2-4D58-AD35-AAA151B43759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C70B-1FED-4667-A4A8-EA6F2D0410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75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F444-9AB2-4D58-AD35-AAA151B43759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C70B-1FED-4667-A4A8-EA6F2D0410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399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F444-9AB2-4D58-AD35-AAA151B43759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C70B-1FED-4667-A4A8-EA6F2D0410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688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F444-9AB2-4D58-AD35-AAA151B43759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C70B-1FED-4667-A4A8-EA6F2D0410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545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F444-9AB2-4D58-AD35-AAA151B43759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C70B-1FED-4667-A4A8-EA6F2D0410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845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F444-9AB2-4D58-AD35-AAA151B43759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C70B-1FED-4667-A4A8-EA6F2D0410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306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F444-9AB2-4D58-AD35-AAA151B43759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8C70B-1FED-4667-A4A8-EA6F2D0410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684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3F444-9AB2-4D58-AD35-AAA151B43759}" type="datetimeFigureOut">
              <a:rPr lang="en-US" smtClean="0"/>
              <a:pPr/>
              <a:t>4/9/2014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8C70B-1FED-4667-A4A8-EA6F2D0410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128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alco.com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7485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82061" y="291021"/>
            <a:ext cx="73631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Essential </a:t>
            </a:r>
            <a:r>
              <a:rPr lang="en-US" sz="3600" b="1" dirty="0" smtClean="0">
                <a:solidFill>
                  <a:schemeClr val="bg1"/>
                </a:solidFill>
              </a:rPr>
              <a:t>Expertise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in Hg </a:t>
            </a:r>
            <a:r>
              <a:rPr lang="en-US" sz="3600" b="1" dirty="0">
                <a:solidFill>
                  <a:schemeClr val="bg1"/>
                </a:solidFill>
              </a:rPr>
              <a:t>Control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86249" y="5017477"/>
            <a:ext cx="5861713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chemeClr val="bg1"/>
                </a:solidFill>
              </a:rPr>
              <a:t>Nalco gives you control from pile to pond</a:t>
            </a:r>
          </a:p>
          <a:p>
            <a:r>
              <a:rPr lang="en-US" sz="1200" dirty="0">
                <a:solidFill>
                  <a:schemeClr val="bg1"/>
                </a:solidFill>
              </a:rPr>
              <a:t>Nalco can help you in every phase of your Mercury control challenge…from the</a:t>
            </a:r>
          </a:p>
          <a:p>
            <a:r>
              <a:rPr lang="en-US" sz="1200" dirty="0">
                <a:solidFill>
                  <a:schemeClr val="bg1"/>
                </a:solidFill>
              </a:rPr>
              <a:t>coal to combustion optimization to flue gas to wastewater. Chemistries.</a:t>
            </a:r>
          </a:p>
          <a:p>
            <a:r>
              <a:rPr lang="en-US" sz="1200" dirty="0">
                <a:solidFill>
                  <a:schemeClr val="bg1"/>
                </a:solidFill>
              </a:rPr>
              <a:t>Engineered systems. Operational methodologies. On-site expertise. Global R&amp;D.</a:t>
            </a:r>
          </a:p>
          <a:p>
            <a:r>
              <a:rPr lang="en-US" sz="1200" dirty="0">
                <a:solidFill>
                  <a:schemeClr val="bg1"/>
                </a:solidFill>
              </a:rPr>
              <a:t>Sustainable solutions. All integrated through a single delivery system. Call us</a:t>
            </a:r>
          </a:p>
          <a:p>
            <a:r>
              <a:rPr lang="en-US" sz="1200" dirty="0">
                <a:solidFill>
                  <a:schemeClr val="bg1"/>
                </a:solidFill>
              </a:rPr>
              <a:t>for the Essential Expertise you need in today’s regulator environment.</a:t>
            </a:r>
          </a:p>
        </p:txBody>
      </p:sp>
      <p:pic>
        <p:nvPicPr>
          <p:cNvPr id="1027" name="Picture 3" descr="C:\Users\Mvanbelle\Desktop\FORMS &amp; LOGOS\Nalco-An-Ecolab-Company-FINAL-white-on-blu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7032" y="0"/>
            <a:ext cx="2522136" cy="1491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3595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7485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82061" y="291021"/>
            <a:ext cx="73631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Essential </a:t>
            </a:r>
            <a:r>
              <a:rPr lang="en-US" sz="3600" b="1" dirty="0" smtClean="0">
                <a:solidFill>
                  <a:schemeClr val="bg1"/>
                </a:solidFill>
              </a:rPr>
              <a:t>Expertise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in Hg </a:t>
            </a:r>
            <a:r>
              <a:rPr lang="en-US" sz="3600" b="1" dirty="0">
                <a:solidFill>
                  <a:schemeClr val="bg1"/>
                </a:solidFill>
              </a:rPr>
              <a:t>Control</a:t>
            </a:r>
            <a:endParaRPr lang="en-US" sz="3600" dirty="0">
              <a:solidFill>
                <a:schemeClr val="bg1"/>
              </a:solidFill>
            </a:endParaRPr>
          </a:p>
        </p:txBody>
      </p:sp>
      <p:pic>
        <p:nvPicPr>
          <p:cNvPr id="1027" name="Picture 3" descr="C:\Users\Mvanbelle\Desktop\FORMS &amp; LOGOS\Nalco-An-Ecolab-Company-FINAL-white-on-blu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7032" y="0"/>
            <a:ext cx="2522136" cy="1491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35910" y="2743200"/>
            <a:ext cx="8127090" cy="2186049"/>
          </a:xfrm>
          <a:prstGeom prst="rect">
            <a:avLst/>
          </a:prstGeom>
          <a:solidFill>
            <a:schemeClr val="bg1">
              <a:alpha val="55000"/>
            </a:schemeClr>
          </a:solidFill>
        </p:spPr>
        <p:txBody>
          <a:bodyPr wrap="square" rtlCol="0">
            <a:noAutofit/>
          </a:bodyPr>
          <a:lstStyle/>
          <a:p>
            <a:pPr marL="225425" indent="-2254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b="1" dirty="0" smtClean="0"/>
              <a:t>John V. Meier</a:t>
            </a:r>
            <a:r>
              <a:rPr lang="en-US" dirty="0" smtClean="0"/>
              <a:t>, Global Product Line Manager, Nalco, 1601 West Diehl Road, Naperville, IL 60563.  Telephone: 925-808-8661.</a:t>
            </a:r>
          </a:p>
          <a:p>
            <a:pPr marL="225425" indent="-2254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b="1" dirty="0" smtClean="0"/>
              <a:t>Gregory Tranor</a:t>
            </a:r>
            <a:r>
              <a:rPr lang="en-US" dirty="0" smtClean="0"/>
              <a:t>, Global Power, Nalco,1601 </a:t>
            </a:r>
            <a:r>
              <a:rPr lang="en-US" dirty="0"/>
              <a:t>West Diehl Road, Naperville, IL 60563.  Telephone: </a:t>
            </a:r>
            <a:r>
              <a:rPr lang="en-US" dirty="0" smtClean="0"/>
              <a:t>630-305-1416.</a:t>
            </a:r>
          </a:p>
          <a:p>
            <a:pPr marL="225425" indent="-22542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b="1" dirty="0" smtClean="0"/>
              <a:t>Dr. Bruce A. Keiser</a:t>
            </a:r>
            <a:r>
              <a:rPr lang="en-US" dirty="0" smtClean="0"/>
              <a:t>, Ecolab Fellow, Nalco, </a:t>
            </a:r>
            <a:r>
              <a:rPr lang="en-US" dirty="0"/>
              <a:t>1601 West Diehl Road, Naperville, IL 60563.  Telephone: </a:t>
            </a:r>
            <a:r>
              <a:rPr lang="en-US" dirty="0" smtClean="0"/>
              <a:t>630-305-2210.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733800" y="6096000"/>
            <a:ext cx="4302781" cy="369332"/>
          </a:xfrm>
          <a:prstGeom prst="rect">
            <a:avLst/>
          </a:prstGeom>
          <a:solidFill>
            <a:schemeClr val="accent1">
              <a:lumMod val="20000"/>
              <a:lumOff val="80000"/>
              <a:alpha val="69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Visit: </a:t>
            </a:r>
            <a:r>
              <a:rPr lang="en-US" dirty="0" smtClean="0">
                <a:hlinkClick r:id="rId4"/>
              </a:rPr>
              <a:t>www.nalco.com</a:t>
            </a:r>
            <a:r>
              <a:rPr lang="en-US" dirty="0" smtClean="0"/>
              <a:t> and search “mercury”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93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7620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Nalco Selected Papers &amp; Presentations on Mercury</a:t>
            </a:r>
          </a:p>
        </p:txBody>
      </p:sp>
      <p:sp>
        <p:nvSpPr>
          <p:cNvPr id="8196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839200" cy="5943600"/>
          </a:xfrm>
        </p:spPr>
        <p:txBody>
          <a:bodyPr>
            <a:noAutofit/>
          </a:bodyPr>
          <a:lstStyle/>
          <a:p>
            <a:r>
              <a:rPr lang="en-US" sz="1300" dirty="0" err="1" smtClean="0"/>
              <a:t>Expperts</a:t>
            </a:r>
            <a:r>
              <a:rPr lang="en-US" sz="1300" dirty="0" smtClean="0"/>
              <a:t> </a:t>
            </a:r>
            <a:r>
              <a:rPr lang="en-US" sz="1300" dirty="0"/>
              <a:t>Conference, January 16-18, 2013.  Philadelphia. “Cost-Effective, Low Capital Mercury Control Alternatives to Activated Carbon” Rebecca L. Stiles, Bruce Keiser, Nicholas Ergang, Jianwei Yuan, John Meier</a:t>
            </a:r>
          </a:p>
          <a:p>
            <a:r>
              <a:rPr lang="en-US" sz="1300" dirty="0"/>
              <a:t>EUEC 2013 “Applying Monitor and Control Strategies for Mercury Emissions across Wet FGD Scrubbers” Co-authors: Bruce A. Keiser, Jianwei Yuan, Rebecca Stiles, John Meier and Stephen Potter</a:t>
            </a:r>
            <a:r>
              <a:rPr lang="en-US" sz="1300" baseline="30000" dirty="0"/>
              <a:t> </a:t>
            </a:r>
            <a:r>
              <a:rPr lang="en-US" sz="1300" dirty="0"/>
              <a:t>(Duke Energy)</a:t>
            </a:r>
          </a:p>
          <a:p>
            <a:r>
              <a:rPr lang="en-US" sz="1300" dirty="0" smtClean="0"/>
              <a:t>ICAC </a:t>
            </a:r>
            <a:r>
              <a:rPr lang="en-US" sz="1300" dirty="0"/>
              <a:t>“Conducting a Successful Mercury Control Demonstration Test at a Coal-Fired Power Boiler” Date Adopted: January 2013.  Bruce Keiser was a co-author.</a:t>
            </a:r>
          </a:p>
          <a:p>
            <a:r>
              <a:rPr lang="en-US" sz="1300" dirty="0" smtClean="0"/>
              <a:t>Air </a:t>
            </a:r>
            <a:r>
              <a:rPr lang="en-US" sz="1300" dirty="0"/>
              <a:t>Quality IX, October 21–23, 2013, in Arlington, VA: “New Developments for Improving Mercury Removal Efficiency by WFGDs.” Co-authors: Bruce Keiser, Rebecca Stiles, Jianwei Yuan, and John Meier</a:t>
            </a:r>
          </a:p>
          <a:p>
            <a:r>
              <a:rPr lang="en-US" sz="1300" dirty="0"/>
              <a:t>Air Quality IX, October 21–23, 2013, in Arlington, VA: “Corrosion Control in WFGD Scrubbers.”  Co-authors: Bruce Keiser, Jianwei Yuan, James Dillon, Tzu-Yu-Liberty Chen, Wayne Carlson, and John Meier.  Poster presentation.</a:t>
            </a:r>
          </a:p>
          <a:p>
            <a:r>
              <a:rPr lang="en-US" sz="1300" dirty="0"/>
              <a:t>Air Quality IX, October 21–23, 2013, in Arlington, VA: “What is Your Wet Flue Gas Desulfurizer’s Mercury Capture Efficiency?”  Co-authors: Bruce Keiser and Stephen Potter.  Poster presentation.</a:t>
            </a:r>
          </a:p>
          <a:p>
            <a:r>
              <a:rPr lang="en-US" sz="1300" dirty="0" smtClean="0"/>
              <a:t>January </a:t>
            </a:r>
            <a:r>
              <a:rPr lang="en-US" sz="1300" dirty="0"/>
              <a:t>2014 EUEC Conference abstract submitted June’13: “Maximizing Mercury Oxidation by SCRs for MATS Compliance.”  Co-authors: Bruce Keiser, John Meier, Bradley Bartz, Edward M. Grodecki, and Stephen Potter (Duke Energy)</a:t>
            </a:r>
          </a:p>
          <a:p>
            <a:r>
              <a:rPr lang="en-US" sz="1300" dirty="0"/>
              <a:t>January 2014 EUEC Conference abstract submitted June’13: “Automating Mercury Compliance on EGUs with WFGDs.” Co-Authors: Bruce Keiser, John Meier, Jerry Yuan, Tommy Chen, and Gregg Finigan (CWLP, tentative</a:t>
            </a:r>
            <a:r>
              <a:rPr lang="en-US" sz="1300" dirty="0" smtClean="0"/>
              <a:t>).</a:t>
            </a:r>
          </a:p>
          <a:p>
            <a:r>
              <a:rPr lang="en-US" sz="1300" i="1" dirty="0"/>
              <a:t>Power Engineering</a:t>
            </a:r>
            <a:r>
              <a:rPr lang="en-US" sz="1300" dirty="0"/>
              <a:t>, </a:t>
            </a:r>
            <a:r>
              <a:rPr lang="en-US" sz="1300" dirty="0" err="1"/>
              <a:t>Vol</a:t>
            </a:r>
            <a:r>
              <a:rPr lang="en-US" sz="1300" dirty="0"/>
              <a:t> 116, No. 10, October 2012. Cover Story: “Alternatives to Activated Carbon for Mercury Control”  Authors: Steven Smokey, Senior Generation Engineer at Great River Energy; Gregg </a:t>
            </a:r>
            <a:r>
              <a:rPr lang="en-US" sz="1300" dirty="0" err="1"/>
              <a:t>Finigan</a:t>
            </a:r>
            <a:r>
              <a:rPr lang="en-US" sz="1300" dirty="0"/>
              <a:t>, Superintendent of Production at City Water Light and Power; Rebecca Stiles, PhD, Senior Research Chemist at Nalco; Bruce Keiser, PhD, Research Fellow at Nalco; John Meier, Global Product Line Manager at Nalco; Nicholas Ergang, PhD, Senior Research Chemist at Nalco; Jianwei Yuan, PhD, Senior Research Scientist at Nalco; Raul Espinosa, Technical Specialist at Nalco; Wayne Carlson, Research Director at Nalco</a:t>
            </a:r>
            <a:endParaRPr lang="en-US" sz="1300" baseline="30000" dirty="0"/>
          </a:p>
          <a:p>
            <a:r>
              <a:rPr lang="en-US" sz="1300" dirty="0"/>
              <a:t>Pittsburgh Coal Conference, October 15-18, 2012. “Economic Mercury Emission MATS Compliance.” Bruce A, Keiser, John Meier, and Rebecca L. </a:t>
            </a:r>
            <a:r>
              <a:rPr lang="en-US" sz="1300" dirty="0" smtClean="0"/>
              <a:t>Stiles</a:t>
            </a:r>
          </a:p>
          <a:p>
            <a:r>
              <a:rPr lang="en-US" sz="1300" dirty="0"/>
              <a:t>“Cost-effective solutions to reduce mercury in air emissions and wastewater emissions” was published in the June 2012 issue of </a:t>
            </a:r>
            <a:r>
              <a:rPr lang="en-US" sz="1300" i="1" dirty="0"/>
              <a:t>Air Pollution Control Magazine. </a:t>
            </a:r>
            <a:r>
              <a:rPr lang="en-US" sz="1300" dirty="0"/>
              <a:t>Authors: Richard Mimna, Rebecca L. Stiles, Jianwei Yuan, Bruce A. Keiser, John Meier</a:t>
            </a:r>
          </a:p>
          <a:p>
            <a:endParaRPr lang="en-US" sz="1300" u="sng" dirty="0"/>
          </a:p>
          <a:p>
            <a:endParaRPr lang="en-US" sz="1300" dirty="0"/>
          </a:p>
          <a:p>
            <a:endParaRPr lang="en-US" sz="1300" dirty="0"/>
          </a:p>
          <a:p>
            <a:endParaRPr lang="en-US" sz="1300" dirty="0"/>
          </a:p>
          <a:p>
            <a:endParaRPr lang="en-US" sz="1300" dirty="0"/>
          </a:p>
          <a:p>
            <a:pPr marL="0" lvl="0" indent="0" eaLnBrk="1" hangingPunct="1">
              <a:defRPr/>
            </a:pPr>
            <a:endParaRPr lang="en-US" sz="1300" dirty="0" smtClean="0"/>
          </a:p>
          <a:p>
            <a:pPr marL="0" lvl="0" indent="0" eaLnBrk="1" hangingPunct="1">
              <a:defRPr/>
            </a:pPr>
            <a:endParaRPr lang="en-US" sz="1300" dirty="0"/>
          </a:p>
          <a:p>
            <a:pPr marL="0" indent="0" eaLnBrk="1" hangingPunct="1">
              <a:defRPr/>
            </a:pPr>
            <a:endParaRPr lang="en-US" sz="1300" dirty="0">
              <a:latin typeface="+mj-lt"/>
            </a:endParaRPr>
          </a:p>
          <a:p>
            <a:pPr marL="0" indent="0" eaLnBrk="1" hangingPunct="1">
              <a:defRPr/>
            </a:pPr>
            <a:endParaRPr lang="en-US" sz="1300" dirty="0">
              <a:latin typeface="+mj-lt"/>
            </a:endParaRPr>
          </a:p>
          <a:p>
            <a:pPr marL="0" indent="0" eaLnBrk="1" hangingPunct="1">
              <a:defRPr/>
            </a:pPr>
            <a:endParaRPr lang="en-US" sz="1300" dirty="0">
              <a:latin typeface="+mj-lt"/>
            </a:endParaRPr>
          </a:p>
          <a:p>
            <a:pPr marL="0" indent="0" eaLnBrk="1" hangingPunct="1">
              <a:defRPr/>
            </a:pPr>
            <a:endParaRPr lang="en-US" sz="1300" dirty="0" smtClean="0">
              <a:latin typeface="+mj-lt"/>
            </a:endParaRPr>
          </a:p>
          <a:p>
            <a:pPr marL="0" indent="0" eaLnBrk="1" hangingPunct="1">
              <a:defRPr/>
            </a:pPr>
            <a:endParaRPr lang="en-US" sz="1300" dirty="0" smtClean="0">
              <a:latin typeface="+mj-lt"/>
            </a:endParaRPr>
          </a:p>
          <a:p>
            <a:pPr marL="0" indent="0" eaLnBrk="1" hangingPunct="1">
              <a:defRPr/>
            </a:pPr>
            <a:endParaRPr lang="en-US" sz="1300" dirty="0" smtClean="0">
              <a:latin typeface="+mj-lt"/>
            </a:endParaRPr>
          </a:p>
          <a:p>
            <a:pPr marL="0" indent="0" eaLnBrk="1" hangingPunct="1">
              <a:defRPr/>
            </a:pPr>
            <a:endParaRPr lang="en-US" sz="1300" dirty="0" smtClean="0">
              <a:latin typeface="+mj-lt"/>
            </a:endParaRPr>
          </a:p>
          <a:p>
            <a:pPr marL="0" indent="0" eaLnBrk="1" hangingPunct="1">
              <a:defRPr/>
            </a:pPr>
            <a:endParaRPr lang="en-US" sz="13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17582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664</Words>
  <Application>Microsoft Office PowerPoint</Application>
  <PresentationFormat>On-screen Show (4:3)</PresentationFormat>
  <Paragraphs>39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Nalco Selected Papers &amp; Presentations on Mercury</vt:lpstr>
    </vt:vector>
  </TitlesOfParts>
  <Company>Nalco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Wayne M Carlson</dc:creator>
  <cp:lastModifiedBy>Bruce Keiser</cp:lastModifiedBy>
  <cp:revision>39</cp:revision>
  <dcterms:created xsi:type="dcterms:W3CDTF">2011-10-10T14:45:33Z</dcterms:created>
  <dcterms:modified xsi:type="dcterms:W3CDTF">2014-04-09T16:05:41Z</dcterms:modified>
</cp:coreProperties>
</file>